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77" r:id="rId3"/>
    <p:sldId id="405" r:id="rId4"/>
    <p:sldId id="434" r:id="rId5"/>
    <p:sldId id="435" r:id="rId6"/>
    <p:sldId id="443" r:id="rId7"/>
    <p:sldId id="461" r:id="rId8"/>
    <p:sldId id="462" r:id="rId9"/>
    <p:sldId id="444" r:id="rId10"/>
    <p:sldId id="445" r:id="rId11"/>
    <p:sldId id="447" r:id="rId12"/>
    <p:sldId id="446" r:id="rId13"/>
    <p:sldId id="436" r:id="rId14"/>
    <p:sldId id="437" r:id="rId15"/>
    <p:sldId id="440" r:id="rId16"/>
    <p:sldId id="441" r:id="rId17"/>
    <p:sldId id="448" r:id="rId18"/>
    <p:sldId id="449" r:id="rId19"/>
    <p:sldId id="450" r:id="rId20"/>
    <p:sldId id="451" r:id="rId21"/>
    <p:sldId id="452" r:id="rId22"/>
    <p:sldId id="453" r:id="rId23"/>
    <p:sldId id="454" r:id="rId24"/>
    <p:sldId id="455" r:id="rId25"/>
    <p:sldId id="456" r:id="rId26"/>
    <p:sldId id="457" r:id="rId27"/>
    <p:sldId id="458" r:id="rId28"/>
    <p:sldId id="459" r:id="rId29"/>
    <p:sldId id="460" r:id="rId30"/>
    <p:sldId id="30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0D7F9-1F57-4296-9714-AB3BA5CA9F84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6BE75-0D2B-48D5-B681-AA3062B0CD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2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6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54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98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5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129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7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1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6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48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8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39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9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p=1&amp;text=%D0%B4%D1%83%D0%BC%D0%B0%D1%8E%D1%89%D0%B8%D0%B9%20%D1%87%D0%B5%D0%BB%D0%BE%D0%B2%D0%B5%D0%BA&amp;noreask=1&amp;img_url=www.wholeandnatural.com%2Fimages%2Fhead_scratch.gif&amp;pos=47&amp;rpt=simage&amp;lr=6&amp;nojs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roduniversitet" TargetMode="External"/><Relationship Id="rId2" Type="http://schemas.openxmlformats.org/officeDocument/2006/relationships/hyperlink" Target="mailto:kd0.k@yandex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groups/155894036761171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6424" y="2432130"/>
            <a:ext cx="5292080" cy="344514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 хотите воспитать лидера: как поддерживать и развивать лидерские качества в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ребенке-дошкольнике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бря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6093296"/>
            <a:ext cx="4283968" cy="635496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афедра дошкольного образования 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56921" y="1412776"/>
            <a:ext cx="897957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2pPr>
            <a:lvl3pPr marL="11430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3pPr>
            <a:lvl4pPr marL="16002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4pPr>
            <a:lvl5pPr marL="20574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5pPr>
            <a:lvl6pPr marL="25146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6pPr>
            <a:lvl7pPr marL="29718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7pPr>
            <a:lvl8pPr marL="34290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8pPr>
            <a:lvl9pPr marL="38862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9pPr>
          </a:lstStyle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Цикл </a:t>
            </a:r>
            <a:r>
              <a:rPr lang="ru-RU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вебинаров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«Вечерний родительский университет»</a:t>
            </a:r>
            <a:endParaRPr kumimoji="0" lang="ru-RU" altLang="ru-RU" sz="18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49" y="74502"/>
            <a:ext cx="9045655" cy="874266"/>
            <a:chOff x="0" y="31774"/>
            <a:chExt cx="13946705" cy="929764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0" y="950722"/>
              <a:ext cx="13946705" cy="10816"/>
            </a:xfrm>
            <a:prstGeom prst="line">
              <a:avLst/>
            </a:prstGeom>
            <a:ln w="114300" cmpd="tri">
              <a:solidFill>
                <a:srgbClr val="A32D35"/>
              </a:solidFill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0" y="31774"/>
              <a:ext cx="13724659" cy="77022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12083" rIns="0" bIns="0" anchor="ctr"/>
            <a:lstStyle>
              <a:lvl1pPr defTabSz="652463" eaLnBrk="0" hangingPunct="0">
                <a:spcBef>
                  <a:spcPct val="20000"/>
                </a:spcBef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defTabSz="652463" eaLnBrk="0" hangingPunct="0">
                <a:spcBef>
                  <a:spcPct val="20000"/>
                </a:spcBef>
                <a:buFont typeface="Courier New" pitchFamily="49" charset="0"/>
                <a:buChar char="o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defTabSz="652463" eaLnBrk="0" hangingPunct="0">
                <a:spcBef>
                  <a:spcPct val="20000"/>
                </a:spcBef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defTabSz="652463" eaLnBrk="0" hangingPunct="0">
                <a:spcBef>
                  <a:spcPct val="20000"/>
                </a:spcBef>
                <a:buFont typeface="Courier New" pitchFamily="49" charset="0"/>
                <a:buChar char="o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defTabSz="652463" eaLnBrk="0" hangingPunct="0">
                <a:spcBef>
                  <a:spcPct val="20000"/>
                </a:spcBef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defTabSz="6524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tabLst>
                  <a:tab pos="0" algn="l"/>
                  <a:tab pos="650875" algn="l"/>
                  <a:tab pos="1303338" algn="l"/>
                  <a:tab pos="1955800" algn="l"/>
                  <a:tab pos="2608263" algn="l"/>
                  <a:tab pos="3260725" algn="l"/>
                  <a:tab pos="3913188" algn="l"/>
                  <a:tab pos="4565650" algn="l"/>
                  <a:tab pos="5216525" algn="l"/>
                  <a:tab pos="5868988" algn="l"/>
                  <a:tab pos="6521450" algn="l"/>
                  <a:tab pos="7173913" algn="l"/>
                  <a:tab pos="7826375" algn="l"/>
                  <a:tab pos="8478838" algn="l"/>
                  <a:tab pos="9131300" algn="l"/>
                  <a:tab pos="9783763" algn="l"/>
                </a:tabLst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  <a:defRPr/>
              </a:pPr>
              <a:r>
                <a:rPr lang="en-US" altLang="ru-RU" sz="1600" b="1" kern="0" dirty="0" smtClean="0">
                  <a:solidFill>
                    <a:srgbClr val="990033"/>
                  </a:solidFill>
                  <a:latin typeface="Arial" charset="0"/>
                  <a:cs typeface="Arial" charset="0"/>
                </a:rPr>
                <a:t>           </a:t>
              </a:r>
              <a:r>
                <a:rPr lang="ru-RU" altLang="ru-RU" sz="1500" b="1" kern="0" dirty="0" smtClean="0">
                  <a:solidFill>
                    <a:srgbClr val="99003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Государственное автономное учреждение дополнительного образования</a:t>
              </a:r>
            </a:p>
            <a:p>
              <a:pPr algn="ctr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  <a:defRPr/>
              </a:pPr>
              <a:r>
                <a:rPr lang="ru-RU" altLang="ru-RU" sz="1500" b="1" kern="0" dirty="0" smtClean="0">
                  <a:solidFill>
                    <a:srgbClr val="99003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Ярославской области</a:t>
              </a:r>
              <a:endParaRPr lang="en-US" altLang="ru-RU" sz="1500" b="1" kern="0" dirty="0" smtClean="0">
                <a:solidFill>
                  <a:srgbClr val="9900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  <a:defRPr/>
              </a:pPr>
              <a:r>
                <a:rPr lang="ru-RU" altLang="ru-RU" sz="1500" b="1" kern="0" dirty="0" smtClean="0">
                  <a:solidFill>
                    <a:srgbClr val="99003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«Институт развития образования»</a:t>
              </a: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8" t="24006" r="27163"/>
          <a:stretch/>
        </p:blipFill>
        <p:spPr>
          <a:xfrm>
            <a:off x="96957" y="2864178"/>
            <a:ext cx="3684851" cy="269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632"/>
            <a:ext cx="8229600" cy="6624736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</a:t>
            </a:r>
            <a:r>
              <a:rPr lang="ru-RU" alt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дошкольник - какой он? </a:t>
            </a:r>
          </a:p>
          <a:p>
            <a:pPr marL="0" indent="0" algn="ctr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«Штрихи к портрету»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Инициативность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Любознательность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компетентность (кругозор, осведомленность об окружающем мире)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Подвижность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Стремление идти своим путем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Высокая самооценка, уверенность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Решительность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Моральная нормативность (знание и выполнение принятых в обществе правил и норм поведения)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Сочувствие, сопереживание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Справедливость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Способность изменять внешнюю ситуацию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Умение координировать деятельность других, организовывать, управлять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Способность добиваться поставленной цели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Смелость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Эмоциональность</a:t>
            </a:r>
          </a:p>
          <a:p>
            <a:pPr algn="just" eaLnBrk="1" hangingPunct="1"/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Недовольство своими неудачами</a:t>
            </a:r>
          </a:p>
          <a:p>
            <a:pPr marL="0" indent="0" algn="just" eaLnBrk="1" hangingPunct="1">
              <a:buNone/>
            </a:pPr>
            <a:r>
              <a:rPr lang="ru-RU" alt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детском возрасте в структуре лидерских качеств и умений приоритетны </a:t>
            </a:r>
            <a:r>
              <a:rPr lang="ru-RU" altLang="ru-RU" sz="1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социальная и коммуникативная компетентность, навыки общения</a:t>
            </a:r>
            <a:endParaRPr lang="ru-RU" altLang="ru-RU" sz="15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9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3312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Задатки лидера проявляются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детей уже с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3-4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 </a:t>
            </a:r>
          </a:p>
          <a:p>
            <a:pPr marL="0" indent="0" algn="just">
              <a:buNone/>
            </a:pP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дошкольный возраст называют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сензитивным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возрастом формирования лидерской устремленности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ребенка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5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904656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Виды лидеров в дошкольной группе</a:t>
            </a:r>
            <a:endParaRPr lang="ru-RU" alt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Исполнитель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самый «удобный» ребенок в группе, всегда все делает по правилам, и пытается все сделать так, чтобы остальные дети тоже все делали правильно</a:t>
            </a:r>
          </a:p>
          <a:p>
            <a:pPr algn="just" eaLnBrk="1" hangingPunct="1"/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Организатор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ребенок распределяет, кто что будет делать, кому какую роль выполнять, где что должно лежать и т.д.</a:t>
            </a:r>
            <a:endParaRPr lang="ru-RU" altLang="ru-RU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Интеллектуал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любит размышлять, рассуждать, создавать новое</a:t>
            </a:r>
          </a:p>
          <a:p>
            <a:pPr algn="just" eaLnBrk="1" hangingPunct="1"/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Критик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всегда замечает плюсы и минусы, ко всему относится критически</a:t>
            </a:r>
          </a:p>
          <a:p>
            <a:pPr algn="just" eaLnBrk="1" hangingPunct="1"/>
            <a:endParaRPr lang="ru-RU" alt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Приглашаем подумать:</a:t>
            </a:r>
            <a:endParaRPr lang="ru-RU" altLang="ru-RU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какой целью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вы хотели бы вырастить из ребенка лидера?</a:t>
            </a:r>
          </a:p>
          <a:p>
            <a:pPr algn="just" eaLnBrk="1" hangingPunct="1"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Есть ли такое желание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него самого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Как вы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планируете развивать качества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необходимые для этого?</a:t>
            </a:r>
          </a:p>
        </p:txBody>
      </p:sp>
      <p:pic>
        <p:nvPicPr>
          <p:cNvPr id="5124" name="Picture 4" descr="i?id=39227123-1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343400"/>
            <a:ext cx="15462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9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10" descr="CWOMN04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35438"/>
            <a:ext cx="2160588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14"/>
          <p:cNvSpPr>
            <a:spLocks noChangeArrowheads="1"/>
          </p:cNvSpPr>
          <p:nvPr/>
        </p:nvSpPr>
        <p:spPr bwMode="auto">
          <a:xfrm>
            <a:off x="3659560" y="762000"/>
            <a:ext cx="5018088" cy="5284788"/>
          </a:xfrm>
          <a:prstGeom prst="cloudCallout">
            <a:avLst>
              <a:gd name="adj1" fmla="val -85241"/>
              <a:gd name="adj2" fmla="val 17796"/>
            </a:avLst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Лидерские способности </a:t>
            </a:r>
            <a:r>
              <a:rPr lang="ru-RU" altLang="ru-RU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лидерские качества – </a:t>
            </a:r>
            <a:r>
              <a:rPr lang="ru-RU" altLang="ru-RU" sz="2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они врожденные или приобретенные?</a:t>
            </a:r>
          </a:p>
        </p:txBody>
      </p:sp>
      <p:pic>
        <p:nvPicPr>
          <p:cNvPr id="6150" name="Picture 7" descr="i?id=309d95848cdac933595b96a565f3927b-112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544" y="3917225"/>
            <a:ext cx="18478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47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Черты настоящего лидера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способен что-то придумать или воспользоваться чужой идеей 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(творческое мышление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alt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уверенный в себе, способный общаться и сплотить вокруг себя команду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которая поддержит его упорство в продвижении к поставленной 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цели </a:t>
            </a:r>
            <a:endParaRPr lang="ru-RU" alt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ребуя 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исполнительности и целеустремленности 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других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лидер сам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исполнителен, способен взять на себя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ответственность </a:t>
            </a:r>
            <a:endParaRPr lang="ru-RU" alt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есть 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лидера еще одна черта –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харизма, особая притягательность для людей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Это, наверное, что-то на грани имиджа и энергетики, что-то такое, что заставляет идти за человеком, его эмоциональностью и уверенностью</a:t>
            </a:r>
          </a:p>
        </p:txBody>
      </p:sp>
    </p:spTree>
    <p:extLst>
      <p:ext uri="{BB962C8B-B14F-4D97-AF65-F5344CB8AC3E}">
        <p14:creationId xmlns:p14="http://schemas.microsoft.com/office/powerpoint/2010/main" val="24055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0" descr="CWOMN04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4" y="4135438"/>
            <a:ext cx="2160588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AutoShape 14"/>
          <p:cNvSpPr>
            <a:spLocks noChangeArrowheads="1"/>
          </p:cNvSpPr>
          <p:nvPr/>
        </p:nvSpPr>
        <p:spPr bwMode="auto">
          <a:xfrm>
            <a:off x="3442344" y="762000"/>
            <a:ext cx="5018088" cy="5284788"/>
          </a:xfrm>
          <a:prstGeom prst="cloudCallout">
            <a:avLst>
              <a:gd name="adj1" fmla="val -85241"/>
              <a:gd name="adj2" fmla="val 17796"/>
            </a:avLst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же эти лидерские качества </a:t>
            </a:r>
            <a:r>
              <a:rPr lang="ru-RU" altLang="ru-RU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поддерживать </a:t>
            </a:r>
            <a:r>
              <a:rPr lang="ru-RU" altLang="ru-RU" sz="2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altLang="ru-RU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развивать</a:t>
            </a:r>
            <a:r>
              <a:rPr lang="ru-RU" altLang="ru-RU" sz="2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19462" name="Picture 7" descr="i?id=b8e4a6478d361f2106c4a7caaea02b6b-04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944" y="3581400"/>
            <a:ext cx="18764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3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Формируем лидера с детства</a:t>
            </a:r>
            <a:r>
              <a:rPr lang="ru-RU" alt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ru-RU" alt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позиция родителей</a:t>
            </a:r>
            <a:endParaRPr lang="ru-RU" altLang="ru-RU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32248"/>
            <a:ext cx="8229600" cy="3845024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Зачастую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излишнюю требовательность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способность к </a:t>
            </a:r>
            <a:r>
              <a:rPr lang="ru-RU" alt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манипулированию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ребенка взрослые 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расценивают как 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организаторские способности, что далеко не 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достаточно для </a:t>
            </a:r>
            <a:r>
              <a:rPr lang="ru-RU" alt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воспитания лидера. Организатор прежде всего </a:t>
            </a:r>
            <a:r>
              <a:rPr lang="ru-RU" altLang="ru-RU" sz="30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должен знать, как исполнять…</a:t>
            </a:r>
          </a:p>
        </p:txBody>
      </p:sp>
    </p:spTree>
    <p:extLst>
      <p:ext uri="{BB962C8B-B14F-4D97-AF65-F5344CB8AC3E}">
        <p14:creationId xmlns:p14="http://schemas.microsoft.com/office/powerpoint/2010/main" val="5619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/>
              <a:t>	2. 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Формировать только организаторские качества в ущерб умению правильно, «позитивно»,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конструктивно общаться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значит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воспитывать тирана, а не лидера,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которым пойдут люди.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лишь человек, способный в беседе как минимум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уронить самооценку собеседника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 лучше – повысить ее – способен управлять людьми…</a:t>
            </a:r>
          </a:p>
        </p:txBody>
      </p:sp>
    </p:spTree>
    <p:extLst>
      <p:ext uri="{BB962C8B-B14F-4D97-AF65-F5344CB8AC3E}">
        <p14:creationId xmlns:p14="http://schemas.microsoft.com/office/powerpoint/2010/main" val="13117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4048"/>
            <a:ext cx="8229600" cy="3675112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Необходимо формировать умение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сопереживать другим людям и находить нужные слова в нужный момент.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свойство называют </a:t>
            </a:r>
            <a:r>
              <a:rPr lang="ru-RU" altLang="ru-RU" sz="2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эмпатией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Она – одно из главных составляющих так называемого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эмоционального интеллекта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который сейчас за рубежом, кстати, играет гораздо большую роль при приеме на работу, чем IQ…</a:t>
            </a:r>
          </a:p>
        </p:txBody>
      </p:sp>
    </p:spTree>
    <p:extLst>
      <p:ext uri="{BB962C8B-B14F-4D97-AF65-F5344CB8AC3E}">
        <p14:creationId xmlns:p14="http://schemas.microsoft.com/office/powerpoint/2010/main" val="22988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8640"/>
            <a:ext cx="7632848" cy="5832648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вами сегодня:</a:t>
            </a: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кандидат педагогических наук, заведующий кафедрой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ГАУ ДПО ЯО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«Институт развития образования», практикующий педагог-психолог ДОО, мама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двух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взрослых детей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82296" indent="0" algn="just"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преподаватель кафедры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ГАУ ДПО ЯО «Институт развития образования», мама ребенка 5-ти лет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7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36104"/>
            <a:ext cx="8229600" cy="5013176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Очень близко к общению стоит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умение говорить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Ребенок лидерского типа рано начинает говорить, любит участвовать и слушать долгие 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«взрослые» 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беседы, склонен общаться с более старшими, аргументирует, отстаивает свою точку зрения, броско одевается, охотно идет туда, где много людей, без стеснения поет и танцует.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Естественная общительность дает предпосылки для умения говорить, но развивать это умение, безусловно, нужно.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Поощряйте ребенка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речевым играм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которых нужно находить разные слова.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Хороший словарный запас – шанс для развития ораторских способностей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Но не забывайте, что кроме запаса слов вы должны уделять внимание и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интонационной стороне речи. 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Развивайте способность учитывать нюансы в разговоре (ловите эмоции).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Научите детей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говорить утверждениями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 не вопросами и просьбами, но при этом быть дипломатичными – это два краеугольных камня лидерства…</a:t>
            </a:r>
          </a:p>
        </p:txBody>
      </p:sp>
    </p:spTree>
    <p:extLst>
      <p:ext uri="{BB962C8B-B14F-4D97-AF65-F5344CB8AC3E}">
        <p14:creationId xmlns:p14="http://schemas.microsoft.com/office/powerpoint/2010/main" val="5856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13048"/>
            <a:ext cx="8229600" cy="5064224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ru-RU" altLang="ru-RU" sz="2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Способность анализировать свои поступки</a:t>
            </a:r>
            <a:r>
              <a:rPr lang="ru-RU" alt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постепенно развивается до подросткового возраста. Даже первоклассник иногда, рассказывая о своих поражениях, вспомнит о своих обидчиках, о травмирующей его ситуации, но совершенно «забудет» рассказать о том, что было ДО того, как его «уронили», ударили… Разматывая «клубочек» событий, как киноленту в обратном направлении, мы сможем сформировать у ребенка </a:t>
            </a:r>
            <a:r>
              <a:rPr lang="ru-RU" altLang="ru-RU" sz="2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память, аналитические способности, которые так важны для лидера</a:t>
            </a:r>
            <a:r>
              <a:rPr lang="ru-RU" alt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3431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3765"/>
            <a:ext cx="8229600" cy="5897563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Исполнительность, целеустремленность – тоже развивающиеся качества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Их формирование будет происходить до конца младшей школы, а, возможно, и в более старшем возрасте.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Если же взрослый человек решает измениться и стать лидером, то даже он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способен воспитать в себе эти качества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(есть же специальные тренинги лидерства, личностного роста для взрослых!).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Дисциплинированность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ребенка во многом формируется примером взрослого. Так что присмотритесь к себе. Возможно, вам «нужно усилить тылы»…</a:t>
            </a:r>
          </a:p>
        </p:txBody>
      </p:sp>
    </p:spTree>
    <p:extLst>
      <p:ext uri="{BB962C8B-B14F-4D97-AF65-F5344CB8AC3E}">
        <p14:creationId xmlns:p14="http://schemas.microsoft.com/office/powerpoint/2010/main" val="22349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6557"/>
            <a:ext cx="8229600" cy="5592763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Работоспособность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тоже перенимается от взрослых: если они не бывают праздными, всегда заняты чем-то осмысленным и полезным, постоянно поддерживают в себе любознательность, деятельное сопереживание происходящим событиям, не избегают  физического труда, способны брать на себя ответственность и нести большие нагрузки, то это же становится содержанием жизни ребенка. 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Взрослые 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поощряют развивающие занятия ребенка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стараются направлять его деятельность, принимают эмоциональное участие в этих занятиях…</a:t>
            </a:r>
          </a:p>
        </p:txBody>
      </p:sp>
    </p:spTree>
    <p:extLst>
      <p:ext uri="{BB962C8B-B14F-4D97-AF65-F5344CB8AC3E}">
        <p14:creationId xmlns:p14="http://schemas.microsoft.com/office/powerpoint/2010/main" val="30326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229600" cy="4752528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Настоящих лидеров «растят» только тогда и там, когда и где у ребенка есть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стимулы для собственного роста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Редко лидерские качества у ребенка формируются в семьях, где кто-то из домашних – сильный лидер.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Потому и бытует поговорка: «На детях великих природа отдыхает».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Лидеру-взрослому некогда формировать в ребенке нужные качества, потому что он всегда занят.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если он свободен – ему «некогда» проявить терпение, выслушивая и поправляя «конструктивные предложения» своего отпрыска.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Гораздо чаще такие родители действуют привычно –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директивно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 этом случае задерживается развитие такого нужного качества, как </a:t>
            </a:r>
            <a:r>
              <a:rPr lang="ru-RU" alt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инициативность.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Мало быть умным и придумывать новые идеи. Их нужно внедрять! Это – работа лидера</a:t>
            </a:r>
            <a:r>
              <a:rPr lang="ru-RU" alt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ru-RU" alt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07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45232"/>
            <a:ext cx="8229600" cy="5780112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Умение проигрывать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хороший показатель того, как ребенок реагирует на неудачи.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Настоящий лидер идет к цели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несмотря на помехи и преграды!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вам жаль ребенка, который расстраивается при появлении первых трудностей (проигрыша), и вы «поддаетесь» в игре, предупреждая появление плохого настроения у ребенка, то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задерживается способность ребенка анализировать свои ошибки.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Конечно, можно поддаваться в игре на первых порах, пока не выучены правила, пока «набивается рука».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 затем ребенок должен получить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 преодоления трудностей. </a:t>
            </a: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поощряйте ребенка, если, несмотря на неудачу, он желает победить.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Упорство в достижении цели – важное качество лидера!</a:t>
            </a:r>
          </a:p>
        </p:txBody>
      </p:sp>
    </p:spTree>
    <p:extLst>
      <p:ext uri="{BB962C8B-B14F-4D97-AF65-F5344CB8AC3E}">
        <p14:creationId xmlns:p14="http://schemas.microsoft.com/office/powerpoint/2010/main" val="24353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36848"/>
            <a:ext cx="8229600" cy="5572472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того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чтобы сформировать у малыша новую черту личности, необходимо создать ему такие </a:t>
            </a:r>
            <a:r>
              <a:rPr lang="ru-RU" altLang="ru-RU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или такую ситуацию</a:t>
            </a:r>
            <a:r>
              <a:rPr lang="ru-RU" altLang="ru-RU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которой он переживет это психическое состояние лидерства, и затем закрепить это ощущение.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 как </a:t>
            </a:r>
            <a:r>
              <a:rPr lang="ru-RU" altLang="ru-RU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потребность</a:t>
            </a:r>
            <a:r>
              <a:rPr lang="ru-RU" altLang="ru-RU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является основным двигателем, развивать лидерство необходимо с помощью создания условий, которые требуют проявление </a:t>
            </a:r>
            <a:r>
              <a:rPr lang="ru-RU" altLang="ru-RU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детской активности</a:t>
            </a:r>
          </a:p>
        </p:txBody>
      </p:sp>
    </p:spTree>
    <p:extLst>
      <p:ext uri="{BB962C8B-B14F-4D97-AF65-F5344CB8AC3E}">
        <p14:creationId xmlns:p14="http://schemas.microsoft.com/office/powerpoint/2010/main" val="16069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делать родителям, чтобы поддержать и развить лидерские качества?</a:t>
            </a:r>
            <a:endParaRPr lang="ru-RU" altLang="ru-RU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92288"/>
            <a:ext cx="8229600" cy="4205064"/>
          </a:xfrm>
        </p:spPr>
        <p:txBody>
          <a:bodyPr>
            <a:normAutofit/>
          </a:bodyPr>
          <a:lstStyle/>
          <a:p>
            <a:pPr indent="0" algn="just" eaLnBrk="1" hangingPunct="1">
              <a:spcBef>
                <a:spcPts val="0"/>
              </a:spcBef>
            </a:pP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Прежде всего – играть!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Подойдут спортивные игры, интеллектуальные соревнования, игры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где нужно проявить точность, ловкость, скорость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Начинайте с самых простых игр. Основная их цель –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развить у ребенка стойкое ощущение веры в себя и свои силы </a:t>
            </a:r>
          </a:p>
        </p:txBody>
      </p:sp>
    </p:spTree>
    <p:extLst>
      <p:ext uri="{BB962C8B-B14F-4D97-AF65-F5344CB8AC3E}">
        <p14:creationId xmlns:p14="http://schemas.microsoft.com/office/powerpoint/2010/main" val="244672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200128"/>
          </a:xfrm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Поощряйте детей к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самовыражению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Когда они в состоянии четко и уверено озвучить свои мысли, мнения и идеи, они чувствуют себя более уверенными, и способными справиться с комплексными проблемами.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 можете помочь им,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поощряя детей высказывать свое мнение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 внимательно и серьезно их слушая. </a:t>
            </a:r>
          </a:p>
        </p:txBody>
      </p:sp>
    </p:spTree>
    <p:extLst>
      <p:ext uri="{BB962C8B-B14F-4D97-AF65-F5344CB8AC3E}">
        <p14:creationId xmlns:p14="http://schemas.microsoft.com/office/powerpoint/2010/main" val="698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3008"/>
            <a:ext cx="8229600" cy="5928320"/>
          </a:xfrm>
        </p:spPr>
        <p:txBody>
          <a:bodyPr>
            <a:normAutofit fontScale="92500"/>
          </a:bodyPr>
          <a:lstStyle/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Найдите 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ребенка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первые общественные поручения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которых он примет на себя роль лидера и организатора.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Собственный опыт</a:t>
            </a: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один из лучших способов для детей приобрести лидерские качества.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Любой такой опыт снабдит ребенка определенными полномочиями, и продемонстрирует на практическом примере,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оказывать позитивное влияние на окружающих.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Если никаких возможностей подобного рода в ближайшем окружении нет, вы можете предложить ребенку и поощрить организацию им </a:t>
            </a:r>
            <a:r>
              <a:rPr lang="ru-RU" altLang="ru-RU" sz="2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его собственной программы помощи и поддержки кому бы то ни было…</a:t>
            </a:r>
          </a:p>
        </p:txBody>
      </p:sp>
    </p:spTree>
    <p:extLst>
      <p:ext uri="{BB962C8B-B14F-4D97-AF65-F5344CB8AC3E}">
        <p14:creationId xmlns:p14="http://schemas.microsoft.com/office/powerpoint/2010/main" val="220938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548680"/>
            <a:ext cx="7632848" cy="4896544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хочется обсудить:</a:t>
            </a:r>
          </a:p>
          <a:p>
            <a:pPr marL="82296" indent="0" algn="just"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9496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Воспитывать в ребенке лидера: Надо ли? Для чего?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Ребенок-лидер – какой он? Качества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лидера у ребенка дошкольного возраста: самостоятельность, инициативность, целеустремленность и др.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нужно знать, уметь и делать родителям, если они хотят поддержать и развить лидерские качества у своего ребенка: рекомендации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родителей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848872" cy="18722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участие! </a:t>
            </a:r>
            <a:b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</a:t>
            </a:r>
            <a:endParaRPr lang="ru-RU" sz="28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868" y="5057889"/>
            <a:ext cx="81216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Контактная информация:</a:t>
            </a:r>
          </a:p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Ярославль, ул. Богдановича, 16 </a:t>
            </a:r>
          </a:p>
          <a:p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kd0.k@yandex.ru</a:t>
            </a: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523088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Запись нашего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вебинара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будет размещена: </a:t>
            </a:r>
          </a:p>
          <a:p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ВКонтакте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сообщество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«Родительский университет ИРО»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Адрес: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vk.com/roduniversitet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на </a:t>
            </a:r>
            <a:r>
              <a:rPr lang="ru-RU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Facebook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сообщество «Родительский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университет.76»</a:t>
            </a:r>
            <a:b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Адрес: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www.facebook.com/groups/1558940367611715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сайте ИРО</a:t>
            </a:r>
            <a:endParaRPr lang="ru-RU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Char char="-"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5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lnSpcReduction="10000"/>
          </a:bodyPr>
          <a:lstStyle/>
          <a:p>
            <a:pPr marL="0" algn="ctr" eaLnBrk="1" hangingPunct="1"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alt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Противоречие: </a:t>
            </a:r>
          </a:p>
          <a:p>
            <a:pPr marL="114300" indent="-457200" algn="just">
              <a:spcBef>
                <a:spcPts val="0"/>
              </a:spcBef>
            </a:pPr>
            <a:r>
              <a:rPr lang="ru-RU" alt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Общество </a:t>
            </a:r>
            <a:r>
              <a:rPr lang="ru-RU" alt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родители хотят видеть в ребенке успешную, сильную, независимую, самодостаточную личность, которая может многого достичь </a:t>
            </a:r>
            <a:endParaRPr lang="ru-RU" alt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endParaRPr lang="ru-RU" alt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457200" algn="just">
              <a:spcBef>
                <a:spcPts val="0"/>
              </a:spcBef>
            </a:pPr>
            <a:r>
              <a:rPr lang="ru-RU" alt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Взрослые в семье максимально опекают детей до школы (а иногда и дольше), подавляют самостоятельность и инициативу, минимизируют ситуации самостоятельного выбора и риска для ребенка </a:t>
            </a:r>
            <a:endParaRPr lang="ru-RU" altLang="ru-RU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6" name="Picture 5" descr="i?id=7b365c6637219ffc6a1f124b3e23e7c8-123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64904"/>
            <a:ext cx="32766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4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10" descr="CWOMN04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32" y="4135438"/>
            <a:ext cx="2160588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14"/>
          <p:cNvSpPr>
            <a:spLocks noChangeArrowheads="1"/>
          </p:cNvSpPr>
          <p:nvPr/>
        </p:nvSpPr>
        <p:spPr bwMode="auto">
          <a:xfrm>
            <a:off x="3730376" y="2057400"/>
            <a:ext cx="5018088" cy="3989388"/>
          </a:xfrm>
          <a:prstGeom prst="cloudCallout">
            <a:avLst>
              <a:gd name="adj1" fmla="val -85241"/>
              <a:gd name="adj2" fmla="val 7343"/>
            </a:avLst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prstDash val="dash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 – это хорошо или плохо?</a:t>
            </a:r>
          </a:p>
        </p:txBody>
      </p:sp>
      <p:pic>
        <p:nvPicPr>
          <p:cNvPr id="4102" name="Picture 7" descr="Как воспитать из ребенка лидера. - MarketG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456" y="40386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AutoShape 14"/>
          <p:cNvSpPr>
            <a:spLocks noChangeArrowheads="1"/>
          </p:cNvSpPr>
          <p:nvPr/>
        </p:nvSpPr>
        <p:spPr bwMode="auto">
          <a:xfrm>
            <a:off x="1050032" y="0"/>
            <a:ext cx="3810000" cy="3810000"/>
          </a:xfrm>
          <a:prstGeom prst="cloudCallout">
            <a:avLst>
              <a:gd name="adj1" fmla="val -45875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послушными спокойнее…</a:t>
            </a:r>
          </a:p>
        </p:txBody>
      </p:sp>
      <p:pic>
        <p:nvPicPr>
          <p:cNvPr id="4104" name="Picture 15" descr="i?id=c67ac7972bdb5dd09e35364ed6937104-22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8423">
            <a:off x="1421706" y="1366838"/>
            <a:ext cx="1295400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6" descr="Фотографии детей: Прилежные ученицы - Фото: 1309_001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6" t="125"/>
          <a:stretch>
            <a:fillRect/>
          </a:stretch>
        </p:blipFill>
        <p:spPr bwMode="auto">
          <a:xfrm>
            <a:off x="2150368" y="228600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7" descr="i?id=fbff362b2d556817123ff4fb273297b8-27-144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768" y="1295400"/>
            <a:ext cx="121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9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030019"/>
          </a:xfrm>
        </p:spPr>
        <p:txBody>
          <a:bodyPr>
            <a:normAutofit fontScale="55000" lnSpcReduction="20000"/>
          </a:bodyPr>
          <a:lstStyle/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3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(от англ. </a:t>
            </a:r>
            <a:r>
              <a:rPr lang="en-US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Leader – 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ведущий, руководитель):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3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человек, идущий первым, показывающий дорогу, ведущий за собой остальных;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человек, возглавляющий что-то (группу людей, организацию);</a:t>
            </a:r>
          </a:p>
          <a:p>
            <a:pPr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ru-RU" altLang="ru-RU" sz="3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еловек, обладающий сочетанием личностных навыков и качеств, которые заставляют </a:t>
            </a:r>
            <a:r>
              <a:rPr lang="ru-RU" altLang="ru-RU" sz="3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ругих людей в группе совершать те или иные действия, следовать за лидером, двигаться в указанном лидером направлении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3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Лидерство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это умение работать с людьми, убеждать, вдохновлять, внушать, эмоционально заряжать и направлять их к оптимальному, выигрышному для всех результату</a:t>
            </a:r>
            <a:endParaRPr lang="ru-RU" altLang="ru-RU" sz="3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8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Лидерские 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скорее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приобретаемые свойства личности, нежели врожденные</a:t>
            </a:r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Другое дело, что далеко не все люди хотели бы занимать лидерские позиции в обществе, </a:t>
            </a:r>
            <a:r>
              <a:rPr lang="ru-RU" alt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все чувствуют себя комфортно в этой роли</a:t>
            </a:r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8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4"/>
          <p:cNvSpPr>
            <a:spLocks noChangeShapeType="1"/>
          </p:cNvSpPr>
          <p:nvPr/>
        </p:nvSpPr>
        <p:spPr bwMode="auto">
          <a:xfrm flipH="1">
            <a:off x="2209800" y="1676400"/>
            <a:ext cx="1143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5562600" y="1752600"/>
            <a:ext cx="1219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4932040" y="3124200"/>
            <a:ext cx="3754760" cy="3048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Пространственная среда,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социум</a:t>
            </a:r>
          </a:p>
        </p:txBody>
      </p:sp>
      <p:sp>
        <p:nvSpPr>
          <p:cNvPr id="8199" name="Oval 9"/>
          <p:cNvSpPr>
            <a:spLocks noChangeArrowheads="1"/>
          </p:cNvSpPr>
          <p:nvPr/>
        </p:nvSpPr>
        <p:spPr bwMode="auto">
          <a:xfrm>
            <a:off x="533400" y="3200400"/>
            <a:ext cx="3733800" cy="297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Инстинкт доминирования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(Гарбузов В.И.)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здоровье,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тип нервной системы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лидерства с раннего детства обусловлено биологическими и социальными факторами</a:t>
            </a:r>
          </a:p>
        </p:txBody>
      </p:sp>
    </p:spTree>
    <p:extLst>
      <p:ext uri="{BB962C8B-B14F-4D97-AF65-F5344CB8AC3E}">
        <p14:creationId xmlns:p14="http://schemas.microsoft.com/office/powerpoint/2010/main" val="33070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62500" lnSpcReduction="20000"/>
          </a:bodyPr>
          <a:lstStyle/>
          <a:p>
            <a:pPr marL="0" indent="0" algn="ctr" eaLnBrk="1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ru-RU" altLang="ru-RU" sz="3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Лидер</a:t>
            </a:r>
            <a:r>
              <a:rPr lang="ru-RU" altLang="ru-RU" sz="3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какой он? «Штрихи к портрету»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Самостоятельность и независимость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Стремление идти своим путем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Самоуважение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Высокая самооценка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Активность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Инициативность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Умение общаться с людьми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Внутренний локус контроля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Ответственность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Хорошее чувство юмора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Умение извлекать урок из любого опыта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Ораторские способности и умения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Способность убеждать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Способность добиваться поставленной цели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Умение рисковать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Умение четко и ясно мыслить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Креативность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Решительность</a:t>
            </a:r>
          </a:p>
          <a:p>
            <a:pPr algn="just" eaLnBrk="1" hangingPunct="1"/>
            <a:r>
              <a:rPr lang="ru-RU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Высокий уровень притязаний</a:t>
            </a: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/>
            <a:endParaRPr lang="ru-RU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2835</TotalTime>
  <Words>1533</Words>
  <Application>Microsoft Office PowerPoint</Application>
  <PresentationFormat>Экран (4:3)</PresentationFormat>
  <Paragraphs>171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Calibri</vt:lpstr>
      <vt:lpstr>Tahoma</vt:lpstr>
      <vt:lpstr>Times New Roman</vt:lpstr>
      <vt:lpstr>Wingdings</vt:lpstr>
      <vt:lpstr>Тема Office</vt:lpstr>
      <vt:lpstr>Если вы хотите воспитать лидера: как поддерживать и развивать лидерские качества в ребенке-дошкольнике  20 декабря 2021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Развитие лидерства с раннего детства обусловлено биологическими и социальными факторами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Приглашаем подумать:</vt:lpstr>
      <vt:lpstr>Презентация PowerPoint</vt:lpstr>
      <vt:lpstr>Черты настоящего лидера</vt:lpstr>
      <vt:lpstr>Презентация PowerPoint</vt:lpstr>
      <vt:lpstr>Формируем лидера с детства:  позиция родителей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делать родителям, чтобы поддержать и развить лидерские качества?</vt:lpstr>
      <vt:lpstr>Презентация PowerPoint</vt:lpstr>
      <vt:lpstr>Презентация PowerPoint</vt:lpstr>
      <vt:lpstr>Спасибо за участие! 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работы педагога с детьми раннего возраста</dc:title>
  <dc:creator>Ольга</dc:creator>
  <cp:lastModifiedBy>student</cp:lastModifiedBy>
  <cp:revision>261</cp:revision>
  <dcterms:created xsi:type="dcterms:W3CDTF">2015-09-08T09:13:32Z</dcterms:created>
  <dcterms:modified xsi:type="dcterms:W3CDTF">2021-12-20T09:41:43Z</dcterms:modified>
</cp:coreProperties>
</file>