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8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20" r:id="rId24"/>
    <p:sldId id="321" r:id="rId25"/>
    <p:sldId id="322" r:id="rId26"/>
    <p:sldId id="323" r:id="rId27"/>
    <p:sldId id="258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1F34"/>
    <a:srgbClr val="8C4669"/>
    <a:srgbClr val="A52C36"/>
    <a:srgbClr val="A32D35"/>
    <a:srgbClr val="873940"/>
    <a:srgbClr val="B9D4ED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21.12.2021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481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21.12.2021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9304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21.12.2021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1448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21.12.2021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6883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21.12.2021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2335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21.12.2021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9178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21.12.2021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4381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21.12.2021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8072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21.12.2021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1919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21.12.2021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0261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21.12.2021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1470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80D50-DE6C-4704-B7C3-588230F13566}" type="datetimeFigureOut">
              <a:rPr lang="ru-RU" smtClean="0"/>
              <a:t>21.12.2021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941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o.yar.r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d0.k@yandex.r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6877" y="2876205"/>
            <a:ext cx="10453816" cy="2773573"/>
          </a:xfrm>
        </p:spPr>
        <p:txBody>
          <a:bodyPr>
            <a:normAutofit fontScale="90000"/>
          </a:bodyPr>
          <a:lstStyle/>
          <a:p>
            <a:r>
              <a:rPr lang="ru-RU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Межмуниципальный семинар </a:t>
            </a:r>
            <a:r>
              <a:rPr lang="ru-RU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</a:t>
            </a:r>
            <a:r>
              <a:rPr lang="ru-RU" sz="3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тьюторов</a:t>
            </a:r>
            <a:r>
              <a:rPr lang="ru-RU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дошкольного </a:t>
            </a:r>
            <a:r>
              <a:rPr lang="ru-RU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образования </a:t>
            </a:r>
            <a:r>
              <a:rPr lang="ru-RU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Ярославского региона</a:t>
            </a:r>
            <a:r>
              <a:rPr lang="ru-RU" sz="3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3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lang="ru-RU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Тема</a:t>
            </a:r>
            <a:r>
              <a:rPr lang="ru-RU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ru-RU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ru-RU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Реализация рабочей программы </a:t>
            </a:r>
            <a:r>
              <a:rPr lang="ru-RU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воспитания в ДОО: </a:t>
            </a:r>
            <a:r>
              <a:rPr lang="ru-RU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планирования </a:t>
            </a:r>
            <a:br>
              <a:rPr lang="ru-RU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технологиям</a:t>
            </a:r>
            <a:r>
              <a:rPr lang="ru-RU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  <a:br>
              <a:rPr lang="ru-RU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Часть 2</a:t>
            </a:r>
            <a:r>
              <a:rPr lang="ru-RU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 декабря 2021 г.</a:t>
            </a:r>
            <a:endParaRPr lang="ru-RU" sz="2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6929" y="5903260"/>
            <a:ext cx="9144000" cy="849708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ГАУ ДПО ЯО ИРО</a:t>
            </a:r>
          </a:p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Кафедра дошкольного образования</a:t>
            </a:r>
          </a:p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Захарова Т.Н., </a:t>
            </a:r>
            <a:r>
              <a:rPr lang="ru-RU" sz="1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Зятинина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Т.Н.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636" y="59097"/>
            <a:ext cx="11540728" cy="143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615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51800"/>
            <a:ext cx="10515600" cy="435133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воспитания понятие со-бытийной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детско-взрослой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общности особенно важно. Общность является для человека субъективным переживанием,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где он чувствует близость другому (его мыслям, чувствам, знаниям, ценностям), и его ценности и смыслы непроизвольно присваиваются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Если между педагогом и воспитанником не появляется общности, процесс воспитания как передача воспитанникам культурных норм и общечеловеческих ценностей затруднен, почти невыполним. </a:t>
            </a: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этом же говорит В.И. </a:t>
            </a:r>
            <a:r>
              <a:rPr lang="ru-RU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Слободчиков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определяя со-бытийную общность как необходимую ситуацию развития человека: «Полнота связей и отношений между людьми обеспечивается только в структуре со-бытийной общности, основная функция которой – развитие» </a:t>
            </a: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Д.В. Григорьев отмечает: «Воспитание в современных условиях предполагает активное социальное взаимодействие взрослых и детей в сфере их совместного бытия (события). Результатом является духовное взаимообогащение, </a:t>
            </a:r>
            <a:r>
              <a:rPr lang="ru-RU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взаиморазвитие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взрослого и ребенка…» </a:t>
            </a: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Н.Б. Крылова отмечает, что «…событие – это открытие смысла происходящего для каждого субъекта и общего обновленного смысла для взаимодействующих в данном действии субъектов»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29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18549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дошкольников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важен круг близких людей, единомышленников, чья позиция является близкой и одновременно помогает осмыслить и проявить собственную. </a:t>
            </a: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них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значимы ситуации взаимодействия со сверстниками и взрослыми, выводящие на самоопределение, понимание своих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смыслов</a:t>
            </a:r>
          </a:p>
          <a:p>
            <a:pPr algn="just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Проявление единого ценностно-смыслового пространства в со-бытийной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детско-взрослой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общности происходит через открытое позиционное взаимодействие участников, где каждый может высказать свое мнение, услышать и прояснить позицию другого, сравнить и осознать разные мнения и позиции, вследствие чего им осознаются и определяются своя позиция и ее ценностные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основания 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74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18550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Педагоги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воспитанники захвачены происходящим, заинтересованы в общем результате, знают цель деятельности для всех, осознают личный смысл в общей деятельности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Совместность предусматривает, что каждый осознает свою общность со всеми, что без него результат не будет получен, деятельность потеряет эффективность. </a:t>
            </a: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Совместная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деятельность зарождает открытость в отношениях, общность целей и идей, проявляет близкие интересы и увлечения. </a:t>
            </a:r>
          </a:p>
        </p:txBody>
      </p:sp>
    </p:spTree>
    <p:extLst>
      <p:ext uri="{BB962C8B-B14F-4D97-AF65-F5344CB8AC3E}">
        <p14:creationId xmlns:p14="http://schemas.microsoft.com/office/powerpoint/2010/main" val="158538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05097" y="1330183"/>
            <a:ext cx="9634451" cy="45967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Можно выделить следующие правила существования принципа со-</a:t>
            </a:r>
            <a:r>
              <a:rPr lang="ru-RU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бытийности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воспитании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0" indent="0" algn="just">
              <a:buNone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воспитание и развитие человека происходит прежде всего через взаимодействие и взаимоотношения с другими людьми; необходимо, чтобы педагог и ребенок были заинтересованы в данном взаимодействии, в котором проявляются общие гуманистические ценности и смыслы, общее поле мысли и совместной деятельности; </a:t>
            </a:r>
          </a:p>
        </p:txBody>
      </p:sp>
    </p:spTree>
    <p:extLst>
      <p:ext uri="{BB962C8B-B14F-4D97-AF65-F5344CB8AC3E}">
        <p14:creationId xmlns:p14="http://schemas.microsoft.com/office/powerpoint/2010/main" val="344675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воспитательный процесс должен строиться в соответствии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интересами и стремлениями детей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педагог должен ориентироваться не на заранее определенные цели и методы работы, а на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актуальное настоящее ребенка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на непосредственный процесс взаимодействия с воспитанниками; </a:t>
            </a:r>
          </a:p>
        </p:txBody>
      </p:sp>
    </p:spTree>
    <p:extLst>
      <p:ext uri="{BB962C8B-B14F-4D97-AF65-F5344CB8AC3E}">
        <p14:creationId xmlns:p14="http://schemas.microsoft.com/office/powerpoint/2010/main" val="356855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43487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воспитание – это выход в со-бытийную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детско-взрослую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общность; со-бытие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может возникнуть спонтанно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но педагог не может полагаться на случай, он должен уметь выстраивать со-бытийные ситуации, проявлять и инициировать со-бытийную общность с воспитанниками; </a:t>
            </a: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со-бытие помогает каждому участнику взаимодействия открыть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личный смысл происходящего для себя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стимулирует самоопределение и осознанную самореализацию в общей деятельности, одновременно дает ощущение своей причастности к общему, выводит на появление общего обновленного смысла, общих ценностей, единого ценностно-смыслового пространства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0" indent="0" algn="just">
              <a:buNone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воспитывающее взаимодействие должно инициировать и удерживать гуманистические ценности и смыслы, которые педагог закладывает в ситуацию взаимодействия, проявляет и удерживает в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ней 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57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67929"/>
            <a:ext cx="105156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Со-бытийное воспитание задается не от внешних целей, методов и технологий (которые давно устарели), а от реальности взаимодействия с детьми в настоящем, где обнаруживаются запрос детей, их интересы и стремления в проявляемых инициативах, звучащих позициях и пр. </a:t>
            </a: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О.С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Газман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отмечал, что воспитание – живой процесс, «…воспитание опирается на реальные межличностные социальные отношения, процессы, явления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 живые, естественные события окружающей человека действительности, способные вызвать эмоциональные переживания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…»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84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84803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Со-бытийную ситуацию можно рассмотреть как значимое событие, встречу с другим человеком (другими людьми, даже ранее знакомыми, но проявляющимися совершенно по-другому в данной ситуации), которая надолго остается в памяти и продолжает развивать человека после того, как в реальном пространстве и времени уже не существует. </a:t>
            </a: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жизнь человека, особенно ребенка, сильно влияют такие событийные, значимые встречи с людьми, возникающая общность с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ними 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94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7749" y="171388"/>
            <a:ext cx="11439698" cy="6570233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Феномен со-бытийных ситуаций хорошо представлен в работах А.С. Макаренко, он описал </a:t>
            </a: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«метод взрыва» 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проявление ситуации с сильными переживаниями участников, отдельного воспитанника и целого коллектива совместно, в которой меняется отношение воспитанника к самому себе, к миру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/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Отмечая роль «метода взрыва» в целостном процессе воспитания коллектива и отдельной личности, А.С. Макаренко пишет: «…Я никогда не придавал особенного веса эволюционным путям. В опыте своем я убедился, что как бы здорово, радостно и правильно ни жил коллектив, никогда нельзя полагаться только на спасательное значение одной эволюции, на постепенное становление человека… В эволюционном порядке собираются, подготовляются какие-то предрасположения, намечаются изменения в духовной структуре, но все равно для реализации их нужны какие-то более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острые 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моменты, взрывы, потрясения… я не имел право организовывать такие взрывы, но, когда они происходили в естественном порядке, я видел и научился учитывать их великое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значение». </a:t>
            </a:r>
          </a:p>
          <a:p>
            <a:pPr algn="just"/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По-видимому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со-бытийная общность как значимая и эмоционально проживаемая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ребенком ситуация 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имеет много общего с предложенным А.С. Макаренко методом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взрыва…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49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18798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Событием в воспитательном процессе может стать некая значимая, спонтанно возникшая или специально «сконструированная» ситуация, которая обеспечивает ее участникам своеобразный «психологический прорыв», выход за пределы существующего жизненного опыта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Роль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педагога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заключается в управлении событийностью как инструментом воздействия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Событие связывает воспитателя, воспитанника и ситуацию в единое целое. </a:t>
            </a: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Воспитательное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воздействие осуществляется не только непосредственными отношениями, а также контекстом, который задается ситуацией или событием. </a:t>
            </a: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этой точки зрения задача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воспитателя содержит в себе организацию именно тех событий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которые оказывают позитивное влияние на личность.</a:t>
            </a:r>
          </a:p>
        </p:txBody>
      </p:sp>
    </p:spTree>
    <p:extLst>
      <p:ext uri="{BB962C8B-B14F-4D97-AF65-F5344CB8AC3E}">
        <p14:creationId xmlns:p14="http://schemas.microsoft.com/office/powerpoint/2010/main" val="178766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Событийная</a:t>
            </a:r>
            <a:r>
              <a:rPr lang="ru-RU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ru-RU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ситуация - </a:t>
            </a:r>
            <a:endParaRPr lang="ru-RU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выступает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 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средство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и цель 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воспитания;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FontTx/>
              <a:buChar char="-"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возможность взросления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воспитанника, его внутреннего роста, проявление и осознание им своей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субъектности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just">
              <a:buFontTx/>
              <a:buChar char="-"/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импульс для глубинных изменений в ценностно-смысловой сфере воспитанника,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выход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 рефлексию 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собственного опыта;</a:t>
            </a:r>
          </a:p>
          <a:p>
            <a:pPr algn="just">
              <a:buFontTx/>
              <a:buChar char="-"/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пособ приобретения нового опыта….</a:t>
            </a:r>
          </a:p>
        </p:txBody>
      </p:sp>
    </p:spTree>
    <p:extLst>
      <p:ext uri="{BB962C8B-B14F-4D97-AF65-F5344CB8AC3E}">
        <p14:creationId xmlns:p14="http://schemas.microsoft.com/office/powerpoint/2010/main" val="24630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48745"/>
            <a:ext cx="10515600" cy="740468"/>
          </a:xfrm>
        </p:spPr>
        <p:txBody>
          <a:bodyPr>
            <a:normAutofit fontScale="90000"/>
          </a:bodyPr>
          <a:lstStyle/>
          <a:p>
            <a:r>
              <a:rPr lang="ru-RU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Основным условием развития событийного подхода </a:t>
            </a:r>
            <a:r>
              <a:rPr lang="ru-RU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является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727469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детско-взрослое 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сообщество (учащиеся, педагоги, родители, партнёры)</a:t>
            </a:r>
          </a:p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детско-взрослая 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общность - это объединение субъектов</a:t>
            </a:r>
          </a:p>
          <a:p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образовательного процесса (педагогов, детей, родителей) на основе общих</a:t>
            </a:r>
          </a:p>
          <a:p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ценностей, ценностных ориентиров, норм, смыслов общения и</a:t>
            </a:r>
          </a:p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Взаимодействие</a:t>
            </a:r>
          </a:p>
          <a:p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Стратегии событийного ряда в детско-взрослой общности:</a:t>
            </a:r>
          </a:p>
          <a:p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Избирательная стратегия</a:t>
            </a:r>
          </a:p>
          <a:p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«Что это? И зачем мне это?»</a:t>
            </a:r>
          </a:p>
          <a:p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Стратегия эмоциональной включенности</a:t>
            </a:r>
          </a:p>
          <a:p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«Как здорово, что все мы здесь сегодня собрались!!!»</a:t>
            </a:r>
          </a:p>
          <a:p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Стратегия </a:t>
            </a:r>
            <a:r>
              <a:rPr lang="ru-RU" sz="1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деятельностной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включенности</a:t>
            </a:r>
          </a:p>
          <a:p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«Нам интересно, мы умеем жить и творить вместе!»</a:t>
            </a:r>
          </a:p>
          <a:p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Авторская стратегия</a:t>
            </a:r>
          </a:p>
          <a:p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«Мне интересно, и я знаю, как можно сделать нашу жизнь лучше,</a:t>
            </a:r>
          </a:p>
          <a:p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понимаю, что мне дает группа!»</a:t>
            </a:r>
          </a:p>
          <a:p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Социокультурная стратегия</a:t>
            </a:r>
          </a:p>
          <a:p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«Как сделать наш мир лучше? Что мы можем для этого сделать?</a:t>
            </a:r>
          </a:p>
          <a:p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60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32122"/>
            <a:ext cx="10515600" cy="624090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Достигаемые результаты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Реальные 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результаты: 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Хорошее 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настроение, 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яркие 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положительные эмоции, 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открытая 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доброжелательная 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атмосфера, </a:t>
            </a:r>
          </a:p>
          <a:p>
            <a:pPr algn="just"/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оциализация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самореализация 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ребенка,</a:t>
            </a:r>
          </a:p>
          <a:p>
            <a:pPr algn="just"/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повышение 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самооценки 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Прогнозируемые 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результаты: 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Формирование 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жизненно важных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компетенций 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Формирование 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системы нравственных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ценностей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91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2369"/>
            <a:ext cx="10515600" cy="665653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Этапы организации воспитательных событий: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447" y="764773"/>
            <a:ext cx="11471564" cy="5552902"/>
          </a:xfrm>
        </p:spPr>
        <p:txBody>
          <a:bodyPr>
            <a:noAutofit/>
          </a:bodyPr>
          <a:lstStyle/>
          <a:p>
            <a:pPr algn="just"/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этап – </a:t>
            </a:r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определение тематики 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воспитательных событий. </a:t>
            </a:r>
            <a:endParaRPr lang="ru-RU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этап – </a:t>
            </a:r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определение целей и задач 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предстоящего воспитательного события, планирование этапов подготовки. В идеале, здесь должна быть организована совместная деятельность педагога и воспитанников, но на практике не всегда так получается. Поэтому педагог сам определяет цели и задачи образовательного события. Если в данном мероприятии участвуют несколько педагогов, тогда они организуют данную деятельность совместно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/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этап – </a:t>
            </a:r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подготовка к воспитательному событию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В процессе подготовки воспитанники получают знания и умения, которые будут необходимы при проведении события. Здесь проводятся творческие мастерские, детям даются специальные задания, ребята готовят творческие работы, осуществляется просмотр тематических материалов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/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этап – </a:t>
            </a:r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проведение воспитательного события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самый замечательный и долгожданный момент действия. Сам сценарий воспитательного события разрабатывается педагогом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/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этап – </a:t>
            </a:r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рефлексия, эффект от участия в событии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По итогам проводится обмен мнениями об участии в событии, участники делятся своими впечатлениями, высказывают свое мнение по поводу прожитого.</a:t>
            </a:r>
          </a:p>
        </p:txBody>
      </p:sp>
    </p:spTree>
    <p:extLst>
      <p:ext uri="{BB962C8B-B14F-4D97-AF65-F5344CB8AC3E}">
        <p14:creationId xmlns:p14="http://schemas.microsoft.com/office/powerpoint/2010/main" val="69007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3002"/>
            <a:ext cx="10515600" cy="111710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Некоторые особенности при проектировании воспитательного события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85298"/>
            <a:ext cx="105156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Каким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должно быть событие, чтобы его запомнили 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чего зависти тип события 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Место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проведения (локация) 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темы (проблемы) 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Оформлением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(декорации) 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технологии, которая используется при организации события 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Фото на память</a:t>
            </a:r>
          </a:p>
          <a:p>
            <a:pPr marL="0" indent="0" algn="ctr">
              <a:buNone/>
            </a:pP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Приглашение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(любая форма) 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времени и места события 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Действия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(угощение, общение, развлечение и др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.)</a:t>
            </a:r>
          </a:p>
          <a:p>
            <a:pPr marL="0" indent="0" algn="ctr">
              <a:buNone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партнеров (приглашённых лиц, зрителей) для которых проводится данное событие 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самих детей 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Многие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педагоги находятся в состоянии поиска новых форм сосуществования взрослых и детей</a:t>
            </a:r>
          </a:p>
        </p:txBody>
      </p:sp>
    </p:spTree>
    <p:extLst>
      <p:ext uri="{BB962C8B-B14F-4D97-AF65-F5344CB8AC3E}">
        <p14:creationId xmlns:p14="http://schemas.microsoft.com/office/powerpoint/2010/main" val="313779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38596"/>
            <a:ext cx="10515600" cy="493836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Алгоритм проектирования 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образовательного со-бытия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Выбор темы </a:t>
            </a:r>
            <a:r>
              <a:rPr lang="ru-RU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(определение смыслового поля деятельности)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Формирование цели и задач образовательного события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планирование этапов подготовки</a:t>
            </a:r>
          </a:p>
          <a:p>
            <a:pPr algn="just"/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Формулирование образовательных результатов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Определение содержания деятельности, подготовка к 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образовательному событию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Проведение 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образовательного события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Рефлексия, 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эффект от участия в образовательном событии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этапе оценки анализируются полученные результаты, определяется 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эффективность воспитательного воздействия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учитывается положительный и негативный опыт организации и осуществления 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события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с учётом проведённого анализа вносятся коррективы в учебно- 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воспитательный 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процесс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97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0552"/>
            <a:ext cx="10515600" cy="757093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адачи 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педагога при проявлении и удержании со-бытийных ситуаций,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со-бытийной 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детско-взрослой общности с воспитанниками: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05595"/>
            <a:ext cx="10515600" cy="5444836"/>
          </a:xfrm>
        </p:spPr>
        <p:txBody>
          <a:bodyPr>
            <a:noAutofit/>
          </a:bodyPr>
          <a:lstStyle/>
          <a:p>
            <a:pPr algn="just"/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обеспечить </a:t>
            </a: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свободу, добровольность выбора участия 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(неучастия) в коллективной деятельности, возможность выбора школьником направлений и способов деятельности, позиции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algn="just"/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учитывать опыт деятельности и отношений, который 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дошкольник 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получит, предусматривать </a:t>
            </a: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новый опыт творческой самореализации в деятельности и общении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endPara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видеть </a:t>
            </a: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каждого и удерживать целое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постараться найти развивающий импульс в ситуации для каждого; </a:t>
            </a:r>
            <a:endPara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создавать </a:t>
            </a: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напряжение, поддерживать процессы обособления и отождествления 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(организовывать позиционное взаимодействие), эмоциональное и </a:t>
            </a:r>
            <a:r>
              <a:rPr lang="ru-RU" sz="1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деятельностное</a:t>
            </a: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включение воспитанников; </a:t>
            </a:r>
            <a:endParaRPr lang="ru-RU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поддерживать </a:t>
            </a: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комфортный психологический климат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безопасную атмосферу, общее эмоциональное переживание, открытость и доверие друг к другу, формирование эмоционально-психологических 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связей;</a:t>
            </a:r>
          </a:p>
          <a:p>
            <a:pPr algn="just"/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направлять 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поддерживать выход в общее ценностно-смысловое пространство как </a:t>
            </a: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пересечение и взаимообогащение ценностей, норм и правил участников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задавать культурные ориентиры деятельности и общения; </a:t>
            </a:r>
            <a:endPara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стимулировать </a:t>
            </a: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рефлексивные процессы у участников, организовывать индивидуальную и коллективную рефлексию во </a:t>
            </a: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взаимодействии</a:t>
            </a:r>
            <a:endParaRPr lang="ru-RU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21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Видеоматериал для </a:t>
            </a:r>
            <a:r>
              <a:rPr lang="ru-RU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просмотра и </a:t>
            </a:r>
            <a:r>
              <a:rPr lang="ru-RU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обсуждения</a:t>
            </a:r>
            <a:endParaRPr lang="ru-RU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41015"/>
            <a:ext cx="10515600" cy="2962506"/>
          </a:xfrm>
        </p:spPr>
        <p:txBody>
          <a:bodyPr/>
          <a:lstStyle/>
          <a:p>
            <a:pPr algn="just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каких фрагментах данного ролика можно отметить признаки со-бытийной общности?</a:t>
            </a:r>
          </a:p>
          <a:p>
            <a:pPr algn="just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Какими способами поддерживается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субъектность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детей?</a:t>
            </a:r>
          </a:p>
          <a:p>
            <a:pPr algn="just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Какие задачи воспитания решаются в этом со-бытии?</a:t>
            </a:r>
          </a:p>
          <a:p>
            <a:pPr algn="just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Видите ли вы возможности проведения подобного со-бытия в вашем детском саду?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0255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7500" y="1787237"/>
            <a:ext cx="10515600" cy="24015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Самое интересное еще впереди!</a:t>
            </a:r>
            <a:br>
              <a:rPr lang="ru-RU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Пробуйте, верьте в свои возможности и создавайте эти возможности сами!</a:t>
            </a:r>
            <a:br>
              <a:rPr lang="ru-RU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Пусть в наших детских садах «живут» воспитательные со-бытия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065229" cy="1065229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0" y="914400"/>
            <a:ext cx="12192000" cy="47137"/>
          </a:xfrm>
          <a:prstGeom prst="line">
            <a:avLst/>
          </a:prstGeom>
          <a:ln w="114300" cmpd="tri">
            <a:solidFill>
              <a:srgbClr val="A32D35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43872" y="343235"/>
            <a:ext cx="10360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</a:rPr>
              <a:t>Институт развития образования: Ваш профессиональный рост – наша работа</a:t>
            </a:r>
            <a:endParaRPr lang="ru-RU" dirty="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30358" y="4872110"/>
            <a:ext cx="482023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A52C36"/>
                </a:solidFill>
              </a:rPr>
              <a:t>Контактная информация:</a:t>
            </a:r>
          </a:p>
          <a:p>
            <a:r>
              <a:rPr lang="ru-RU" sz="2000" b="1" dirty="0" smtClean="0">
                <a:solidFill>
                  <a:srgbClr val="A52C36"/>
                </a:solidFill>
              </a:rPr>
              <a:t>Россия г. Ярославль, ул. Богдановича, 16 </a:t>
            </a:r>
          </a:p>
          <a:p>
            <a:r>
              <a:rPr lang="ru-RU" sz="2000" b="1" dirty="0" smtClean="0">
                <a:solidFill>
                  <a:srgbClr val="A52C36"/>
                </a:solidFill>
              </a:rPr>
              <a:t>Сайт: </a:t>
            </a:r>
            <a:r>
              <a:rPr lang="en-US" sz="2000" b="1" dirty="0" smtClean="0">
                <a:solidFill>
                  <a:srgbClr val="A32D35"/>
                </a:solidFill>
                <a:hlinkClick r:id="rId3"/>
              </a:rPr>
              <a:t>www.iro.yar.ru</a:t>
            </a:r>
            <a:endParaRPr lang="en-US" sz="2000" b="1" dirty="0" smtClean="0">
              <a:solidFill>
                <a:srgbClr val="A32D35"/>
              </a:solidFill>
            </a:endParaRPr>
          </a:p>
          <a:p>
            <a:r>
              <a:rPr lang="en-US" sz="2000" b="1" dirty="0" smtClean="0">
                <a:solidFill>
                  <a:srgbClr val="A52C36"/>
                </a:solidFill>
              </a:rPr>
              <a:t>E-mail</a:t>
            </a:r>
            <a:r>
              <a:rPr lang="ru-RU" sz="2000" b="1" dirty="0" smtClean="0">
                <a:solidFill>
                  <a:srgbClr val="A52C36"/>
                </a:solidFill>
              </a:rPr>
              <a:t>: </a:t>
            </a:r>
            <a:r>
              <a:rPr lang="en-US" sz="2000" b="1" dirty="0" smtClean="0">
                <a:solidFill>
                  <a:srgbClr val="A52C36"/>
                </a:solidFill>
                <a:hlinkClick r:id="rId4"/>
              </a:rPr>
              <a:t>kd0.k@yandex.ru</a:t>
            </a:r>
            <a:endParaRPr lang="ru-RU" sz="2000" b="1" dirty="0" smtClean="0">
              <a:solidFill>
                <a:srgbClr val="A52C36"/>
              </a:solidFill>
            </a:endParaRPr>
          </a:p>
          <a:p>
            <a:endParaRPr lang="ru-RU" sz="2000" b="1" dirty="0">
              <a:solidFill>
                <a:srgbClr val="A52C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94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4825" y="1268673"/>
            <a:ext cx="10515600" cy="4351338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Воспитание обязательно предусматривает формирование пространства «между» педагогом и воспитанниками, когда возникает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пересечение мира ребенка и мира взрослого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взаимообогащение их жизненными и культурными ценностями. </a:t>
            </a: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Задача педагога воспитателя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соответствовать пространству детства, детским интересам и увлечениям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детскому любопытству, создавать совместное пространство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жизни.</a:t>
            </a:r>
          </a:p>
          <a:p>
            <a:pPr algn="just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Процесс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воспитания должен строиться на активном взаимодействии взрослых и детей в сфере их совместного бытия, события</a:t>
            </a:r>
          </a:p>
        </p:txBody>
      </p:sp>
    </p:spTree>
    <p:extLst>
      <p:ext uri="{BB962C8B-B14F-4D97-AF65-F5344CB8AC3E}">
        <p14:creationId xmlns:p14="http://schemas.microsoft.com/office/powerpoint/2010/main" val="142863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10237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Со-бытийный подход к воспитанию современных школьников должен основываться на понимании процесса воспитания как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«живого», происходящего от непосредственного взаимодействия педагога и воспитанников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Со-бытие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происходит всегда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настоящем, в пространстве «здесь и сейчас»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определяется значимостью и включенностью в него участников: эмоциональной (общие переживания и эмоции) и </a:t>
            </a:r>
            <a:r>
              <a:rPr lang="ru-RU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деятельностной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(общий интерес и цели деятельности, совместные действия, общий результат). </a:t>
            </a: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 пор, пока взаимодействие волнует педагога и воспитанников, они им живут, – со-бытие существует; оно исчезает, если стало скучно и неинтересно, нет общего переживания и интереса, совместной значимой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деятельности 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22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77233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Со-бытийный подход определяет воспитание как институционально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оформленный процесс 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ценностно-смыслового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взаимодействия педагога и воспитанников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в котором последние осваивают культурные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нормы и образцы отношений и деятельности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присваивают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гуманистические ценности и смыслы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выходят на новое понимание себя и других. </a:t>
            </a: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рамках событийного подхода результатом воспитания становятся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взаимообогащение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взаиморазвитие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взрослого и ребенка, личностное развитие участников как открытие смысла происходящего взаимодействия для себя и появление общего обновленного смысла (общего ценностно-смыслового пространства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89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68920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Идеи со-бытия и диалога вносит в педагогическую науку и практику гуманистический подход, представленный в работах Н.М. </a:t>
            </a:r>
            <a:r>
              <a:rPr lang="ru-RU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Борытко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Ю.В. Громыко, И.Д. Демаковой, И.А. Колесниковой, Н.Б. Крыловой, Л.И. Лузиной, А.В. Мудрика, Н.Л. Селивановой, А.Н.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Тубельского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В.И.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Слободчикова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Со-бытие может состояться только через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открытый диалог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Событие бытия» рассматривается М.М. Бахтиным как место встречи,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точка пересечения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из которой может быть осмыслено как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индивидуальное бытие личности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так и бытие вообще. </a:t>
            </a: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Субъекты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по выражению М.М. Бахтина, – это «выразительное и говорящее бытие», но бытие, обнаруженное двусторонне: оно осуществляется только во взаимодействии двух сознаний (Я и Другого), «это поле встречи двух сознаний, зона их внутреннего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контакта» 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82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43489"/>
            <a:ext cx="105156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Понятие «со-бытие» в воспитании можно трактовать в двух планах. Во-первых, наличие в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жизни детей ярких, эмоционально насыщенных и запоминающихся событий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причем эти события должны быть не просто и не столько развлекательными, сколько выводящими участников на осознание своих жизненных ценностей и смыслов. </a:t>
            </a: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Такие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дела становятся своеобразными ориентирами в воспитательном процессе,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задают образец общей интересной жизни и открытых человеческих отношений</a:t>
            </a:r>
          </a:p>
        </p:txBody>
      </p:sp>
    </p:spTree>
    <p:extLst>
      <p:ext uri="{BB962C8B-B14F-4D97-AF65-F5344CB8AC3E}">
        <p14:creationId xmlns:p14="http://schemas.microsoft.com/office/powerpoint/2010/main" val="17439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09987"/>
            <a:ext cx="105156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Второй смысл понятия «со-бытие» глубже, это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характер связей и отношений между людьми, их сопричастность друг другу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путь совместного проживания, совместного бытия. </a:t>
            </a: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Это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проявление в воспитательном процессе условий бытия взрослых и детей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«рядом», но «вместе» друг с другом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они предполагают открытое взаимодействие взрослых и детей. </a:t>
            </a: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Две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стороны понимания события и со-бытия не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противоречит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друг другу, наоборот, </a:t>
            </a:r>
            <a:r>
              <a:rPr lang="ru-RU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взаимодополняют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обусловливают друг 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друга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53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26366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Взаимодействие как со-бытие переводит отношения между педагогом и воспитанниками на новый уровень, выводит их из формализованных и институционально заданных в пространство человеческих отношений, что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предполагает равенство и открытость, инициативу и ответственность каждого,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когда педагог и воспитанник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равноправны,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обладают одинаковым правом на свободу и творческое самовыражение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Задача педагога – воспитателя найти способы и средства проявления событийных ситуаций во взаимодействии с воспитанниками, в которых возникают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эмоционально-психологические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связи и отношения между участниками, происходит общение, созвучное внутренним смыслам, формируется общее ценностно-смысловое пространство. </a:t>
            </a: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Важно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введение в теорию и практику воспитания понятия со-бытийной детско-взрослой общности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 новой тенденции развития коллективного 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воспитания </a:t>
            </a:r>
            <a:endParaRPr lang="ru-RU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00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2376</TotalTime>
  <Words>2270</Words>
  <Application>Microsoft Office PowerPoint</Application>
  <PresentationFormat>Широкоэкранный</PresentationFormat>
  <Paragraphs>134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Impact</vt:lpstr>
      <vt:lpstr>Tahoma</vt:lpstr>
      <vt:lpstr>Тема Office</vt:lpstr>
      <vt:lpstr>Межмуниципальный семинар  для тьюторов дошкольного образования  Ярославского региона   Тема: «Реализация рабочей программы воспитания в ДОО: от планирования  к технологиям» Часть 2  21 декабря 2021 г.</vt:lpstr>
      <vt:lpstr>Событийная ситуация -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Основным условием развития событийного подхода является</vt:lpstr>
      <vt:lpstr>Достигаемые результаты</vt:lpstr>
      <vt:lpstr>Этапы организации воспитательных событий:</vt:lpstr>
      <vt:lpstr>Некоторые особенности при проектировании воспитательного события</vt:lpstr>
      <vt:lpstr>Презентация PowerPoint</vt:lpstr>
      <vt:lpstr>Задачи педагога при проявлении и удержании со-бытийных ситуаций,  со-бытийной детско-взрослой общности с воспитанниками:</vt:lpstr>
      <vt:lpstr>Видеоматериал для просмотра и обсуждения</vt:lpstr>
      <vt:lpstr>Самое интересное еще впереди! Пробуйте, верьте в свои возможности и создавайте эти возможности сами! Пусть в наших детских садах «живут» воспитательные со-бытия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автономное учреждение дополнительного профессионального образования Ярославской области  Институт развития образования</dc:title>
  <dc:creator>Юлия Владимировна Суханова</dc:creator>
  <cp:lastModifiedBy>student</cp:lastModifiedBy>
  <cp:revision>227</cp:revision>
  <dcterms:created xsi:type="dcterms:W3CDTF">2017-01-12T11:53:49Z</dcterms:created>
  <dcterms:modified xsi:type="dcterms:W3CDTF">2021-12-21T13:19:49Z</dcterms:modified>
</cp:coreProperties>
</file>