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339" r:id="rId3"/>
    <p:sldId id="326" r:id="rId4"/>
    <p:sldId id="325" r:id="rId5"/>
    <p:sldId id="340" r:id="rId6"/>
    <p:sldId id="305" r:id="rId7"/>
    <p:sldId id="342" r:id="rId8"/>
    <p:sldId id="349" r:id="rId9"/>
    <p:sldId id="341" r:id="rId10"/>
    <p:sldId id="343" r:id="rId11"/>
    <p:sldId id="304" r:id="rId12"/>
    <p:sldId id="345" r:id="rId13"/>
    <p:sldId id="344" r:id="rId14"/>
    <p:sldId id="346" r:id="rId15"/>
    <p:sldId id="348" r:id="rId16"/>
    <p:sldId id="311" r:id="rId17"/>
    <p:sldId id="25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F34"/>
    <a:srgbClr val="8C4669"/>
    <a:srgbClr val="A52C36"/>
    <a:srgbClr val="A32D35"/>
    <a:srgbClr val="873940"/>
    <a:srgbClr val="B9D4ED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8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30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44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88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33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17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38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07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91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26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47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21.12.2021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4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0;&#1085;&#1089;&#1090;&#1080;&#1090;&#1091;&#1090;&#1074;&#1086;&#1089;&#1087;&#1080;&#1090;&#1072;&#1085;&#1080;&#1103;.&#1088;&#1092;/upload/iblock/290/2909aa917174bcdace27ba94e6c58542.pdf" TargetMode="External"/><Relationship Id="rId2" Type="http://schemas.openxmlformats.org/officeDocument/2006/relationships/hyperlink" Target="https://&#1080;&#1085;&#1089;&#1090;&#1080;&#1090;&#1091;&#1090;&#1074;&#1086;&#1089;&#1087;&#1080;&#1090;&#1072;&#1085;&#1080;&#1103;.&#1088;&#1092;/upload/iblock/7bc/7bc395ef8a4bf40717730968aa38657c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&#1080;&#1085;&#1089;&#1090;&#1080;&#1090;&#1091;&#1090;&#1074;&#1086;&#1089;&#1087;&#1080;&#1090;&#1072;&#1085;&#1080;&#1103;.&#1088;&#1092;/upload/iblock/7c2/7c21e966cad66bbd4344df8918f79b7b.pdf" TargetMode="External"/><Relationship Id="rId4" Type="http://schemas.openxmlformats.org/officeDocument/2006/relationships/hyperlink" Target="https://&#1080;&#1085;&#1089;&#1090;&#1080;&#1090;&#1091;&#1090;&#1074;&#1086;&#1089;&#1087;&#1080;&#1090;&#1072;&#1085;&#1080;&#1103;.&#1088;&#1092;/upload/iblock/ff5/ff570b8022e737b874308f8cc3469656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6877" y="1862049"/>
            <a:ext cx="10453816" cy="3754477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Межмуниципальный семинар </a:t>
            </a: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тьюторов</a:t>
            </a:r>
            <a:r>
              <a:rPr lang="ru-RU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</a:t>
            </a:r>
            <a:r>
              <a:rPr lang="ru-RU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</a:t>
            </a: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Ярославского региона</a:t>
            </a:r>
            <a:r>
              <a:rPr lang="ru-RU" sz="3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рабочей программы </a:t>
            </a:r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в ДОО: </a:t>
            </a: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планирования </a:t>
            </a:r>
            <a:b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технологиям</a:t>
            </a: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b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Часть 1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декабря 2021 г.</a:t>
            </a:r>
            <a:endParaRPr lang="ru-RU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6929" y="5903260"/>
            <a:ext cx="9144000" cy="849708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ГАУ ДПО ЯО ИРО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Кафедра дошкольного образования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ru-RU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Т.Н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Захарова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Т.Н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36" y="59097"/>
            <a:ext cx="1154072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1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24922" y="272676"/>
            <a:ext cx="10939549" cy="784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по разработке календарного плана 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воспитательной деятельности в ДОО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5096" y="1403890"/>
            <a:ext cx="11632677" cy="536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1200"/>
              </a:spcAft>
            </a:pP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Авторский коллектив Примерной рабочей программы воспитания и примерного календарного плана воспитательной работы в ДОО рекомендует строить планирование деятельности по направлениям воспитания, и опираться на фазы освоения детьми раннего и дошкольного возраста базовых ценностей:</a:t>
            </a:r>
            <a:endParaRPr lang="ru-RU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1200"/>
              </a:spcAft>
            </a:pP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фаза - </a:t>
            </a:r>
            <a:r>
              <a:rPr lang="ru-RU" sz="1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погружение-знакомство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которое реализуется в различных формах (чтение, просмотр,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наблюдение, экскурсии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пр.);</a:t>
            </a:r>
          </a:p>
          <a:p>
            <a:pPr marL="228600" algn="just">
              <a:lnSpc>
                <a:spcPct val="107000"/>
              </a:lnSpc>
              <a:spcAft>
                <a:spcPts val="1200"/>
              </a:spcAft>
            </a:pP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фаза - разработка и реализация коллективного </a:t>
            </a:r>
            <a:r>
              <a:rPr lang="ru-RU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рамках которого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осуществляется активная совместная и индивидуальная деятельность участников (детей и взрослых) и создаются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творческие продукты;</a:t>
            </a:r>
          </a:p>
          <a:p>
            <a:pPr marL="228600" algn="just">
              <a:lnSpc>
                <a:spcPct val="107000"/>
              </a:lnSpc>
              <a:spcAft>
                <a:spcPts val="1200"/>
              </a:spcAft>
            </a:pP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фаза - организация </a:t>
            </a:r>
            <a:r>
              <a:rPr lang="ru-RU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события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котором воплощается смысл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ценности.</a:t>
            </a:r>
          </a:p>
          <a:p>
            <a:pPr marL="228600" algn="just">
              <a:lnSpc>
                <a:spcPct val="107000"/>
              </a:lnSpc>
              <a:spcAft>
                <a:spcPts val="1200"/>
              </a:spcAft>
            </a:pPr>
            <a:r>
              <a:rPr lang="ru-RU" sz="17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Данная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последовательность является циклом, который при необходимости может повторяться в расширенном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углубленном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соответствующем возрасту варианте неограниченное количество раз.</a:t>
            </a:r>
          </a:p>
          <a:p>
            <a:pPr marL="228600" algn="just">
              <a:lnSpc>
                <a:spcPct val="107000"/>
              </a:lnSpc>
              <a:spcAft>
                <a:spcPts val="1200"/>
              </a:spcAft>
            </a:pPr>
            <a:r>
              <a:rPr lang="ru-RU" sz="17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!!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Данный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цикл является примерным. На практике цикл может начинаться с яркого события, после которого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будет развертываться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погружение и приобщение к культурному содержанию на основе ценности.</a:t>
            </a:r>
          </a:p>
          <a:p>
            <a:pPr marL="228600" algn="just">
              <a:lnSpc>
                <a:spcPct val="107000"/>
              </a:lnSpc>
              <a:spcAft>
                <a:spcPts val="1200"/>
              </a:spcAft>
            </a:pPr>
            <a:r>
              <a:rPr lang="ru-RU" sz="17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!!!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События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формы и методы работы по реализации каждой ценности в пространстве воспитания могут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интегративными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Например, одно и то же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событие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наполнено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содержанием нескольких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направлений воспитательной </a:t>
            </a:r>
            <a:r>
              <a:rPr lang="ru-RU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</a:t>
            </a:r>
            <a:r>
              <a:rPr lang="ru-RU" sz="1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одновременно</a:t>
            </a:r>
            <a:endParaRPr lang="ru-RU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2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2119" y="81056"/>
            <a:ext cx="11563003" cy="105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календарного плана воспитательной деятельности в ДОО: что рекомендует авторский коллектив Примерной рабочей программы воспитания 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Примерного календарного плана воспитания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49898"/>
              </p:ext>
            </p:extLst>
          </p:nvPr>
        </p:nvGraphicFramePr>
        <p:xfrm>
          <a:off x="407324" y="1298415"/>
          <a:ext cx="11437800" cy="5281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011">
                  <a:extLst>
                    <a:ext uri="{9D8B030D-6E8A-4147-A177-3AD203B41FA5}">
                      <a16:colId xmlns:a16="http://schemas.microsoft.com/office/drawing/2014/main" val="4037580091"/>
                    </a:ext>
                  </a:extLst>
                </a:gridCol>
                <a:gridCol w="1400450">
                  <a:extLst>
                    <a:ext uri="{9D8B030D-6E8A-4147-A177-3AD203B41FA5}">
                      <a16:colId xmlns:a16="http://schemas.microsoft.com/office/drawing/2014/main" val="1276771138"/>
                    </a:ext>
                  </a:extLst>
                </a:gridCol>
                <a:gridCol w="881196">
                  <a:extLst>
                    <a:ext uri="{9D8B030D-6E8A-4147-A177-3AD203B41FA5}">
                      <a16:colId xmlns:a16="http://schemas.microsoft.com/office/drawing/2014/main" val="818843595"/>
                    </a:ext>
                  </a:extLst>
                </a:gridCol>
                <a:gridCol w="881196">
                  <a:extLst>
                    <a:ext uri="{9D8B030D-6E8A-4147-A177-3AD203B41FA5}">
                      <a16:colId xmlns:a16="http://schemas.microsoft.com/office/drawing/2014/main" val="1231056382"/>
                    </a:ext>
                  </a:extLst>
                </a:gridCol>
                <a:gridCol w="805496">
                  <a:extLst>
                    <a:ext uri="{9D8B030D-6E8A-4147-A177-3AD203B41FA5}">
                      <a16:colId xmlns:a16="http://schemas.microsoft.com/office/drawing/2014/main" val="3481274674"/>
                    </a:ext>
                  </a:extLst>
                </a:gridCol>
                <a:gridCol w="809045">
                  <a:extLst>
                    <a:ext uri="{9D8B030D-6E8A-4147-A177-3AD203B41FA5}">
                      <a16:colId xmlns:a16="http://schemas.microsoft.com/office/drawing/2014/main" val="635096937"/>
                    </a:ext>
                  </a:extLst>
                </a:gridCol>
                <a:gridCol w="809045">
                  <a:extLst>
                    <a:ext uri="{9D8B030D-6E8A-4147-A177-3AD203B41FA5}">
                      <a16:colId xmlns:a16="http://schemas.microsoft.com/office/drawing/2014/main" val="22672799"/>
                    </a:ext>
                  </a:extLst>
                </a:gridCol>
                <a:gridCol w="829151">
                  <a:extLst>
                    <a:ext uri="{9D8B030D-6E8A-4147-A177-3AD203B41FA5}">
                      <a16:colId xmlns:a16="http://schemas.microsoft.com/office/drawing/2014/main" val="977239738"/>
                    </a:ext>
                  </a:extLst>
                </a:gridCol>
                <a:gridCol w="829151">
                  <a:extLst>
                    <a:ext uri="{9D8B030D-6E8A-4147-A177-3AD203B41FA5}">
                      <a16:colId xmlns:a16="http://schemas.microsoft.com/office/drawing/2014/main" val="1788395873"/>
                    </a:ext>
                  </a:extLst>
                </a:gridCol>
                <a:gridCol w="832701">
                  <a:extLst>
                    <a:ext uri="{9D8B030D-6E8A-4147-A177-3AD203B41FA5}">
                      <a16:colId xmlns:a16="http://schemas.microsoft.com/office/drawing/2014/main" val="1546538132"/>
                    </a:ext>
                  </a:extLst>
                </a:gridCol>
                <a:gridCol w="916679">
                  <a:extLst>
                    <a:ext uri="{9D8B030D-6E8A-4147-A177-3AD203B41FA5}">
                      <a16:colId xmlns:a16="http://schemas.microsoft.com/office/drawing/2014/main" val="3261878028"/>
                    </a:ext>
                  </a:extLst>
                </a:gridCol>
                <a:gridCol w="916679">
                  <a:extLst>
                    <a:ext uri="{9D8B030D-6E8A-4147-A177-3AD203B41FA5}">
                      <a16:colId xmlns:a16="http://schemas.microsoft.com/office/drawing/2014/main" val="1327813784"/>
                    </a:ext>
                  </a:extLst>
                </a:gridCol>
              </a:tblGrid>
              <a:tr h="7984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Направление воспитания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Фазы воспитательной работы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Сент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Ноя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Дек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Янв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Апр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Май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Июнь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….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860429"/>
                  </a:ext>
                </a:extLst>
              </a:tr>
              <a:tr h="197722">
                <a:tc row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Патриотическое 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554955"/>
                  </a:ext>
                </a:extLst>
              </a:tr>
              <a:tr h="366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64024"/>
                  </a:ext>
                </a:extLst>
              </a:tr>
              <a:tr h="183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337234"/>
                  </a:ext>
                </a:extLst>
              </a:tr>
              <a:tr h="197722">
                <a:tc row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Социальное 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252466"/>
                  </a:ext>
                </a:extLst>
              </a:tr>
              <a:tr h="366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467492"/>
                  </a:ext>
                </a:extLst>
              </a:tr>
              <a:tr h="183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908966"/>
                  </a:ext>
                </a:extLst>
              </a:tr>
              <a:tr h="197722">
                <a:tc row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Физическое и оздоровительное  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353522"/>
                  </a:ext>
                </a:extLst>
              </a:tr>
              <a:tr h="366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991353"/>
                  </a:ext>
                </a:extLst>
              </a:tr>
              <a:tr h="183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44485"/>
                  </a:ext>
                </a:extLst>
              </a:tr>
              <a:tr h="197722">
                <a:tc row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Трудовое 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793015"/>
                  </a:ext>
                </a:extLst>
              </a:tr>
              <a:tr h="366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137186"/>
                  </a:ext>
                </a:extLst>
              </a:tr>
              <a:tr h="183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095881"/>
                  </a:ext>
                </a:extLst>
              </a:tr>
              <a:tr h="197722">
                <a:tc row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Этико-эстетическое 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679015"/>
                  </a:ext>
                </a:extLst>
              </a:tr>
              <a:tr h="366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4711"/>
                  </a:ext>
                </a:extLst>
              </a:tr>
              <a:tr h="183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91594"/>
                  </a:ext>
                </a:extLst>
              </a:tr>
              <a:tr h="197722">
                <a:tc row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Познавательное </a:t>
                      </a:r>
                    </a:p>
                  </a:txBody>
                  <a:tcPr marL="32554" marR="32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132640"/>
                  </a:ext>
                </a:extLst>
              </a:tr>
              <a:tr h="346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102332"/>
                  </a:ext>
                </a:extLst>
              </a:tr>
              <a:tr h="183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2554" marR="32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044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5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515059"/>
              </p:ext>
            </p:extLst>
          </p:nvPr>
        </p:nvGraphicFramePr>
        <p:xfrm>
          <a:off x="424206" y="1545999"/>
          <a:ext cx="11349874" cy="42144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89435">
                  <a:extLst>
                    <a:ext uri="{9D8B030D-6E8A-4147-A177-3AD203B41FA5}">
                      <a16:colId xmlns:a16="http://schemas.microsoft.com/office/drawing/2014/main" val="1668254729"/>
                    </a:ext>
                  </a:extLst>
                </a:gridCol>
                <a:gridCol w="2116839">
                  <a:extLst>
                    <a:ext uri="{9D8B030D-6E8A-4147-A177-3AD203B41FA5}">
                      <a16:colId xmlns:a16="http://schemas.microsoft.com/office/drawing/2014/main" val="3210168220"/>
                    </a:ext>
                  </a:extLst>
                </a:gridCol>
                <a:gridCol w="2583316">
                  <a:extLst>
                    <a:ext uri="{9D8B030D-6E8A-4147-A177-3AD203B41FA5}">
                      <a16:colId xmlns:a16="http://schemas.microsoft.com/office/drawing/2014/main" val="3808806657"/>
                    </a:ext>
                  </a:extLst>
                </a:gridCol>
                <a:gridCol w="2583316">
                  <a:extLst>
                    <a:ext uri="{9D8B030D-6E8A-4147-A177-3AD203B41FA5}">
                      <a16:colId xmlns:a16="http://schemas.microsoft.com/office/drawing/2014/main" val="900598698"/>
                    </a:ext>
                  </a:extLst>
                </a:gridCol>
                <a:gridCol w="2576968">
                  <a:extLst>
                    <a:ext uri="{9D8B030D-6E8A-4147-A177-3AD203B41FA5}">
                      <a16:colId xmlns:a16="http://schemas.microsoft.com/office/drawing/2014/main" val="762536887"/>
                    </a:ext>
                  </a:extLst>
                </a:gridCol>
              </a:tblGrid>
              <a:tr h="739682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Направление воспитания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Фазы воспитательной работы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Март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Апрель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Май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692816"/>
                  </a:ext>
                </a:extLst>
              </a:tr>
              <a:tr h="1099029">
                <a:tc row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Патриотическое </a:t>
                      </a:r>
                    </a:p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Просмотр видеоматериалов, чтение книг, беседы дома с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родственниками,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рассматривание фотографий из домашнего архива, слушанье и заучивание песен и стихов военно-патриотической тематики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080440"/>
                  </a:ext>
                </a:extLst>
              </a:tr>
              <a:tr h="915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«Аллея победителей»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Высаживание луковиц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тюльпанов.</a:t>
                      </a: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Наблюдение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развитием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растений.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Подготовка презентации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«Аллея победителей»: фотографии ветеранов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стихи, видеозаписи выступлений детей в группе и дома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(чтение стихов, исполнение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песен военно-патриотической тематики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12074"/>
                  </a:ext>
                </a:extLst>
              </a:tr>
              <a:tr h="732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«Праздник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Победы»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Посещение мемориала воинам-победителям,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возложение цветов, выращенных детьми, проведение концерта с выступлениями детей (приглашаются ветераны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3844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8200" y="541743"/>
            <a:ext cx="10766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90170" algn="l"/>
              </a:tabLs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Примеры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заполнения фрагмента календарного плана воспитательной работы</a:t>
            </a:r>
            <a:endParaRPr lang="ru-RU" sz="16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68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92680"/>
            <a:ext cx="10766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90170" algn="l"/>
              </a:tabLs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Примеры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заполнения фрагмента календарного плана воспитательной работы</a:t>
            </a:r>
            <a:endParaRPr lang="ru-RU" sz="16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609136"/>
              </p:ext>
            </p:extLst>
          </p:nvPr>
        </p:nvGraphicFramePr>
        <p:xfrm>
          <a:off x="706225" y="854694"/>
          <a:ext cx="10515601" cy="220154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63362">
                  <a:extLst>
                    <a:ext uri="{9D8B030D-6E8A-4147-A177-3AD203B41FA5}">
                      <a16:colId xmlns:a16="http://schemas.microsoft.com/office/drawing/2014/main" val="2372155173"/>
                    </a:ext>
                  </a:extLst>
                </a:gridCol>
                <a:gridCol w="2077833">
                  <a:extLst>
                    <a:ext uri="{9D8B030D-6E8A-4147-A177-3AD203B41FA5}">
                      <a16:colId xmlns:a16="http://schemas.microsoft.com/office/drawing/2014/main" val="3018769010"/>
                    </a:ext>
                  </a:extLst>
                </a:gridCol>
                <a:gridCol w="2393429">
                  <a:extLst>
                    <a:ext uri="{9D8B030D-6E8A-4147-A177-3AD203B41FA5}">
                      <a16:colId xmlns:a16="http://schemas.microsoft.com/office/drawing/2014/main" val="3033080916"/>
                    </a:ext>
                  </a:extLst>
                </a:gridCol>
                <a:gridCol w="2393429">
                  <a:extLst>
                    <a:ext uri="{9D8B030D-6E8A-4147-A177-3AD203B41FA5}">
                      <a16:colId xmlns:a16="http://schemas.microsoft.com/office/drawing/2014/main" val="482523522"/>
                    </a:ext>
                  </a:extLst>
                </a:gridCol>
                <a:gridCol w="2387548">
                  <a:extLst>
                    <a:ext uri="{9D8B030D-6E8A-4147-A177-3AD203B41FA5}">
                      <a16:colId xmlns:a16="http://schemas.microsoft.com/office/drawing/2014/main" val="542848318"/>
                    </a:ext>
                  </a:extLst>
                </a:gridCol>
              </a:tblGrid>
              <a:tr h="73850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Направление воспитания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Фазы воспитательной работы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Сентябрь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Октябрь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Ноябрь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412362"/>
                  </a:ext>
                </a:extLst>
              </a:tr>
              <a:tr h="335280">
                <a:tc row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Социальное </a:t>
                      </a:r>
                    </a:p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Чтение книг (сказок, стихов, рассказов) о маме, беседы с детьми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группе и дома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653373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Подготовка праздника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мам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бабушек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322856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«Детский сад встречает ребят»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(праздник к 1 сентября)</a:t>
                      </a:r>
                    </a:p>
                    <a:p>
                      <a:pPr marL="0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«Мамин день»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Праздник для мам и бабушек к Дню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95253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9438"/>
              </p:ext>
            </p:extLst>
          </p:nvPr>
        </p:nvGraphicFramePr>
        <p:xfrm>
          <a:off x="706224" y="3360114"/>
          <a:ext cx="10515601" cy="311594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63362">
                  <a:extLst>
                    <a:ext uri="{9D8B030D-6E8A-4147-A177-3AD203B41FA5}">
                      <a16:colId xmlns:a16="http://schemas.microsoft.com/office/drawing/2014/main" val="2372155173"/>
                    </a:ext>
                  </a:extLst>
                </a:gridCol>
                <a:gridCol w="2077833">
                  <a:extLst>
                    <a:ext uri="{9D8B030D-6E8A-4147-A177-3AD203B41FA5}">
                      <a16:colId xmlns:a16="http://schemas.microsoft.com/office/drawing/2014/main" val="3018769010"/>
                    </a:ext>
                  </a:extLst>
                </a:gridCol>
                <a:gridCol w="2393429">
                  <a:extLst>
                    <a:ext uri="{9D8B030D-6E8A-4147-A177-3AD203B41FA5}">
                      <a16:colId xmlns:a16="http://schemas.microsoft.com/office/drawing/2014/main" val="3033080916"/>
                    </a:ext>
                  </a:extLst>
                </a:gridCol>
                <a:gridCol w="2393429">
                  <a:extLst>
                    <a:ext uri="{9D8B030D-6E8A-4147-A177-3AD203B41FA5}">
                      <a16:colId xmlns:a16="http://schemas.microsoft.com/office/drawing/2014/main" val="482523522"/>
                    </a:ext>
                  </a:extLst>
                </a:gridCol>
                <a:gridCol w="2387548">
                  <a:extLst>
                    <a:ext uri="{9D8B030D-6E8A-4147-A177-3AD203B41FA5}">
                      <a16:colId xmlns:a16="http://schemas.microsoft.com/office/drawing/2014/main" val="542848318"/>
                    </a:ext>
                  </a:extLst>
                </a:gridCol>
              </a:tblGrid>
              <a:tr h="73850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Направление воспитания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Фазы воспитательной работы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Март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Апрель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412362"/>
                  </a:ext>
                </a:extLst>
              </a:tr>
              <a:tr h="335280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Трудовое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Беседы с детьми в</a:t>
                      </a:r>
                      <a:r>
                        <a:rPr lang="ru-RU" sz="1200" i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группе, беседы детей с родителями</a:t>
                      </a:r>
                      <a:r>
                        <a:rPr lang="ru-RU" sz="1200" i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12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просмотр </a:t>
                      </a:r>
                      <a:r>
                        <a:rPr lang="ru-RU" sz="1200" i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фотографий, иллюстраций, видео-материалов, чтение книг </a:t>
                      </a:r>
                      <a:r>
                        <a:rPr lang="ru-RU" sz="12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</a:t>
                      </a:r>
                      <a:r>
                        <a:rPr lang="ru-RU" sz="1200" i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профессиях взрослых</a:t>
                      </a:r>
                      <a:endParaRPr lang="ru-RU" sz="1200" i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i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653373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i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Подготовка </a:t>
                      </a:r>
                      <a:r>
                        <a:rPr lang="ru-RU" sz="12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 </a:t>
                      </a:r>
                      <a:r>
                        <a:rPr lang="ru-RU" sz="1200" i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празднику «Все профессии нужны, все профессии важны» (подготовка сценария, распределение ролей, выбор и заучивание стихов, песен, танцев, подготовка костюмов и декораций)</a:t>
                      </a:r>
                      <a:endParaRPr lang="ru-RU" sz="1200" i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i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i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322856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i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«Все профессии нужны. Все профессии важны!» </a:t>
                      </a:r>
                      <a:r>
                        <a:rPr lang="ru-RU" sz="1200" i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(праздник к 1 мая)</a:t>
                      </a:r>
                      <a:endParaRPr lang="ru-RU" sz="1200" i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95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240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9346" y="343774"/>
            <a:ext cx="10766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90170" algn="l"/>
              </a:tabLs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Примеры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заполнения фрагмента календарного плана воспитательной работы</a:t>
            </a:r>
            <a:endParaRPr lang="ru-RU" sz="16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260251"/>
              </p:ext>
            </p:extLst>
          </p:nvPr>
        </p:nvGraphicFramePr>
        <p:xfrm>
          <a:off x="734506" y="914729"/>
          <a:ext cx="10690780" cy="275018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91717">
                  <a:extLst>
                    <a:ext uri="{9D8B030D-6E8A-4147-A177-3AD203B41FA5}">
                      <a16:colId xmlns:a16="http://schemas.microsoft.com/office/drawing/2014/main" val="2372155173"/>
                    </a:ext>
                  </a:extLst>
                </a:gridCol>
                <a:gridCol w="1805139">
                  <a:extLst>
                    <a:ext uri="{9D8B030D-6E8A-4147-A177-3AD203B41FA5}">
                      <a16:colId xmlns:a16="http://schemas.microsoft.com/office/drawing/2014/main" val="3018769010"/>
                    </a:ext>
                  </a:extLst>
                </a:gridCol>
                <a:gridCol w="2433301">
                  <a:extLst>
                    <a:ext uri="{9D8B030D-6E8A-4147-A177-3AD203B41FA5}">
                      <a16:colId xmlns:a16="http://schemas.microsoft.com/office/drawing/2014/main" val="3033080916"/>
                    </a:ext>
                  </a:extLst>
                </a:gridCol>
                <a:gridCol w="2433301">
                  <a:extLst>
                    <a:ext uri="{9D8B030D-6E8A-4147-A177-3AD203B41FA5}">
                      <a16:colId xmlns:a16="http://schemas.microsoft.com/office/drawing/2014/main" val="482523522"/>
                    </a:ext>
                  </a:extLst>
                </a:gridCol>
                <a:gridCol w="2427322">
                  <a:extLst>
                    <a:ext uri="{9D8B030D-6E8A-4147-A177-3AD203B41FA5}">
                      <a16:colId xmlns:a16="http://schemas.microsoft.com/office/drawing/2014/main" val="542848318"/>
                    </a:ext>
                  </a:extLst>
                </a:gridCol>
              </a:tblGrid>
              <a:tr h="73850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Направление воспитания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Фазы воспитательной работы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Январь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Февраль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412362"/>
                  </a:ext>
                </a:extLst>
              </a:tr>
              <a:tr h="335280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Физическое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оздоровительное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Просмотр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мультфильмов, чтение книг, б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еседы на тему зимних видов спорта, зимних игр и закаливания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653373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«Наши зимние забавы»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Проведение процедур закаливания.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Подвижные игры на улице.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Семейный фото-проект «Наши зимние забавы»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Подготовка к семейному спортивному зимнему празднику в ДОО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322856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«Зимние забавы»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Семейный спортивный праздник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95253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483791"/>
              </p:ext>
            </p:extLst>
          </p:nvPr>
        </p:nvGraphicFramePr>
        <p:xfrm>
          <a:off x="734506" y="3996581"/>
          <a:ext cx="10690780" cy="23844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91717">
                  <a:extLst>
                    <a:ext uri="{9D8B030D-6E8A-4147-A177-3AD203B41FA5}">
                      <a16:colId xmlns:a16="http://schemas.microsoft.com/office/drawing/2014/main" val="2372155173"/>
                    </a:ext>
                  </a:extLst>
                </a:gridCol>
                <a:gridCol w="1805139">
                  <a:extLst>
                    <a:ext uri="{9D8B030D-6E8A-4147-A177-3AD203B41FA5}">
                      <a16:colId xmlns:a16="http://schemas.microsoft.com/office/drawing/2014/main" val="3018769010"/>
                    </a:ext>
                  </a:extLst>
                </a:gridCol>
                <a:gridCol w="2433301">
                  <a:extLst>
                    <a:ext uri="{9D8B030D-6E8A-4147-A177-3AD203B41FA5}">
                      <a16:colId xmlns:a16="http://schemas.microsoft.com/office/drawing/2014/main" val="3033080916"/>
                    </a:ext>
                  </a:extLst>
                </a:gridCol>
                <a:gridCol w="2433301">
                  <a:extLst>
                    <a:ext uri="{9D8B030D-6E8A-4147-A177-3AD203B41FA5}">
                      <a16:colId xmlns:a16="http://schemas.microsoft.com/office/drawing/2014/main" val="482523522"/>
                    </a:ext>
                  </a:extLst>
                </a:gridCol>
                <a:gridCol w="2427322">
                  <a:extLst>
                    <a:ext uri="{9D8B030D-6E8A-4147-A177-3AD203B41FA5}">
                      <a16:colId xmlns:a16="http://schemas.microsoft.com/office/drawing/2014/main" val="542848318"/>
                    </a:ext>
                  </a:extLst>
                </a:gridCol>
              </a:tblGrid>
              <a:tr h="73850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Направление воспитания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Фазы воспитательной работы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Ноябрь-декабрь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Декабрь-февраль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Февраль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412362"/>
                  </a:ext>
                </a:extLst>
              </a:tr>
              <a:tr h="335280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Этико-эстетическое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Чтение художественных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произведений о зиме, беседы по ним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653373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Выбор вместе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 детьми художественного произведения для постановки спектакля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Подготовка спектакля (декорации, роли и т.д.) детьми, педагогами, родителями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322856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/>
                      <a:endParaRPr lang="ru-RU" sz="1200" baseline="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 детско-взрослого спектакля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95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825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9346" y="626582"/>
            <a:ext cx="10766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90170" algn="l"/>
              </a:tabLs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Примеры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заполнения фрагмента календарного плана воспитательной работы</a:t>
            </a:r>
            <a:endParaRPr lang="ru-RU" sz="16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056667"/>
              </p:ext>
            </p:extLst>
          </p:nvPr>
        </p:nvGraphicFramePr>
        <p:xfrm>
          <a:off x="734506" y="1715292"/>
          <a:ext cx="10690780" cy="348170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91717">
                  <a:extLst>
                    <a:ext uri="{9D8B030D-6E8A-4147-A177-3AD203B41FA5}">
                      <a16:colId xmlns:a16="http://schemas.microsoft.com/office/drawing/2014/main" val="2372155173"/>
                    </a:ext>
                  </a:extLst>
                </a:gridCol>
                <a:gridCol w="1805139">
                  <a:extLst>
                    <a:ext uri="{9D8B030D-6E8A-4147-A177-3AD203B41FA5}">
                      <a16:colId xmlns:a16="http://schemas.microsoft.com/office/drawing/2014/main" val="3018769010"/>
                    </a:ext>
                  </a:extLst>
                </a:gridCol>
                <a:gridCol w="2433301">
                  <a:extLst>
                    <a:ext uri="{9D8B030D-6E8A-4147-A177-3AD203B41FA5}">
                      <a16:colId xmlns:a16="http://schemas.microsoft.com/office/drawing/2014/main" val="3033080916"/>
                    </a:ext>
                  </a:extLst>
                </a:gridCol>
                <a:gridCol w="2433301">
                  <a:extLst>
                    <a:ext uri="{9D8B030D-6E8A-4147-A177-3AD203B41FA5}">
                      <a16:colId xmlns:a16="http://schemas.microsoft.com/office/drawing/2014/main" val="482523522"/>
                    </a:ext>
                  </a:extLst>
                </a:gridCol>
                <a:gridCol w="2427322">
                  <a:extLst>
                    <a:ext uri="{9D8B030D-6E8A-4147-A177-3AD203B41FA5}">
                      <a16:colId xmlns:a16="http://schemas.microsoft.com/office/drawing/2014/main" val="542848318"/>
                    </a:ext>
                  </a:extLst>
                </a:gridCol>
              </a:tblGrid>
              <a:tr h="73850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Направление воспитания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Фазы воспитательной работы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Ноябрь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412362"/>
                  </a:ext>
                </a:extLst>
              </a:tr>
              <a:tr h="335280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Познавательное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Ознакомление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Чтение книг о поступлении в школу, 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первоклассниках, об учебе. Сюжетные игры в школу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Беседы, рассматривание фотографий о школе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653373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Коллективный проект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«Привет, школьник!»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Подготовка с детьми старшего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дошкольного возраста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подарков-сюрпризов для первоклассников – вчерашних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выпускников ДОО (стихи, песни, написанные детьми книги, творческие работы и др. – на выбор детей)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322856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Событие 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/>
                      <a:endParaRPr lang="ru-RU" sz="1200" baseline="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«Привет, школа!»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Проведение видео-марафона с участием первоклассников – выпускников ДОО и воспитанников ДОО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95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777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4411" y="389057"/>
            <a:ext cx="11700978" cy="6042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 на сайте ФГБНУ 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«Институт изучения детства, семьи и воспитания РАО»: 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endParaRPr lang="ru-RU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Примерная рабочая программа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для дошкольных образовательных организаций, реализующих программы дошкольного образования: </a:t>
            </a:r>
            <a:r>
              <a:rPr lang="ru-RU" sz="2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https://институтвоспитания.рф/upload/iblock/7bc/7bc395ef8a4bf40717730968aa38657c.pdf</a:t>
            </a:r>
            <a:endParaRPr lang="ru-RU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Методические рекомендации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разработке и проектированию рабочих п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рограмм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в ДОО (Проект): </a:t>
            </a:r>
            <a:r>
              <a:rPr lang="ru-RU" sz="2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</a:t>
            </a:r>
            <a:r>
              <a:rPr lang="ru-RU" sz="21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институтвоспитания.рф/upload/iblock/290/2909aa917174bcdace27ba94e6c58542.pdf</a:t>
            </a:r>
            <a:endParaRPr lang="ru-RU" sz="21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1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Рабочая тетрадь рабочей группы ДОО по проектированию рабочей программы воспитания: </a:t>
            </a:r>
            <a:r>
              <a:rPr lang="en-US" sz="2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</a:t>
            </a:r>
            <a:r>
              <a:rPr lang="ru-RU" sz="21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институтвоспитания.рф</a:t>
            </a:r>
            <a:r>
              <a:rPr lang="ru-RU" sz="2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/</a:t>
            </a:r>
            <a:r>
              <a:rPr lang="en-US" sz="21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upload/</a:t>
            </a:r>
            <a:r>
              <a:rPr lang="en-US" sz="2100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iblock</a:t>
            </a:r>
            <a:r>
              <a:rPr lang="en-US" sz="21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/ff5/ff570b8022e737b874308f8cc3469656.pdf</a:t>
            </a:r>
            <a:endParaRPr lang="ru-RU" sz="21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1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Примерный календарный план воспитательной работы на 2021-2022 уч. год: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институтвоспитания.рф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/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upload/</a:t>
            </a:r>
            <a:r>
              <a:rPr lang="en-US" sz="2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iblock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/7c2/7c21e966cad66bbd4344df8918f79b7b.pdf</a:t>
            </a:r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88486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Продолжение разговора – </a:t>
            </a:r>
            <a:b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технологиях…</a:t>
            </a:r>
            <a:endParaRPr lang="ru-RU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109" y="47322"/>
            <a:ext cx="8919556" cy="6602858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вами сегодня:</a:t>
            </a: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Захарова, 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кафедрой дошкольного образования ГАУ ДПО ЯО «Институт развития образования», кандидат педагогических наук, </a:t>
            </a:r>
            <a:endParaRPr lang="ru-RU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слушатель ДПП ПК «Проектирование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рабочих программ воспитания в дошкольных образовательных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организациях» ФГБНУ «Институт изучения детства, семьи и воспитания» РАО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Николаевна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старший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преподаватель кафедры дошкольного образования ГАУ ДПО ЯО «Институт развития образования», </a:t>
            </a:r>
            <a:endParaRPr lang="ru-RU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слушатель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ДПП ПК «Проектирование рабочих программ воспитания в дошкольных образовательных организациях» ФГБНУ «Институт изучения детства, семьи и воспитания» РАО</a:t>
            </a: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9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75461" y="878103"/>
            <a:ext cx="537002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важно обсудить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8225" y="2417240"/>
            <a:ext cx="9576262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Подходы к планированию воспитательной деятельности в ДОО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воспитательной деятельности в ДОО: воспитательные события в укладе детского сада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21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1443" y="137264"/>
            <a:ext cx="3399902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Рекомендуемая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Рабочей программы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она должна соответствовать структуре Примерной рабочей программы воспитания в ДОО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683990"/>
              </p:ext>
            </p:extLst>
          </p:nvPr>
        </p:nvGraphicFramePr>
        <p:xfrm>
          <a:off x="3815539" y="79068"/>
          <a:ext cx="8121533" cy="6608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099">
                  <a:extLst>
                    <a:ext uri="{9D8B030D-6E8A-4147-A177-3AD203B41FA5}">
                      <a16:colId xmlns:a16="http://schemas.microsoft.com/office/drawing/2014/main" val="790946530"/>
                    </a:ext>
                  </a:extLst>
                </a:gridCol>
                <a:gridCol w="6164826">
                  <a:extLst>
                    <a:ext uri="{9D8B030D-6E8A-4147-A177-3AD203B41FA5}">
                      <a16:colId xmlns:a16="http://schemas.microsoft.com/office/drawing/2014/main" val="3298530489"/>
                    </a:ext>
                  </a:extLst>
                </a:gridCol>
                <a:gridCol w="518608">
                  <a:extLst>
                    <a:ext uri="{9D8B030D-6E8A-4147-A177-3AD203B41FA5}">
                      <a16:colId xmlns:a16="http://schemas.microsoft.com/office/drawing/2014/main" val="1032416623"/>
                    </a:ext>
                  </a:extLst>
                </a:gridCol>
              </a:tblGrid>
              <a:tr h="195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610758"/>
                  </a:ext>
                </a:extLst>
              </a:tr>
              <a:tr h="1741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622071"/>
                  </a:ext>
                </a:extLst>
              </a:tr>
              <a:tr h="83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Целевой раздел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ориентиры и планируемые результаты Программы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838850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Программы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190958"/>
                  </a:ext>
                </a:extLst>
              </a:tr>
              <a:tr h="1461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Методологические основы и принципы построения Программы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273379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Уклад образовательной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455555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Воспитывающая среда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547616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Общности (сообщества) ДОУ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05777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1.2.4.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Социокультурный компонент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777878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1.2.5.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и культурные практики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576664"/>
                  </a:ext>
                </a:extLst>
              </a:tr>
              <a:tr h="97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планируемым результатам освоения Программы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609253"/>
                  </a:ext>
                </a:extLst>
              </a:tr>
              <a:tr h="939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ориентиры воспитательной работы для детей младенческого и раннего  возраста (до 3 лет)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124215"/>
                  </a:ext>
                </a:extLst>
              </a:tr>
              <a:tr h="1322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ориентиры для детей дошкольного возраста (до 8 лет)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832382"/>
                  </a:ext>
                </a:extLst>
              </a:tr>
              <a:tr h="233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Содержательный раздел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819802"/>
                  </a:ext>
                </a:extLst>
              </a:tr>
              <a:tr h="112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воспитательной работы по направлениям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79687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 воспитание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609811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направление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192772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направление воспитания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294"/>
                  </a:ext>
                </a:extLst>
              </a:tr>
              <a:tr h="57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2.1.4.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и оздоровительное направление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683890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2.1.5.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направление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259937"/>
                  </a:ext>
                </a:extLst>
              </a:tr>
              <a:tr h="17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2.1.6.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Этико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эстетическое направление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623487"/>
                  </a:ext>
                </a:extLst>
              </a:tr>
              <a:tr h="127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реализации воспитательного процесса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358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взаимодействия с семьями воспитанников в процессе реализации Программы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133702"/>
                  </a:ext>
                </a:extLst>
              </a:tr>
              <a:tr h="142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Организационный раздел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Организационные условия реализации Программы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42511"/>
                  </a:ext>
                </a:extLst>
              </a:tr>
              <a:tr h="1226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требования к условиям реализации Программы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856319"/>
                  </a:ext>
                </a:extLst>
              </a:tr>
              <a:tr h="152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взрослых с детьми. События ДОУ.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396135"/>
                  </a:ext>
                </a:extLst>
              </a:tr>
              <a:tr h="124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предметно – пространственной среды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464814"/>
                  </a:ext>
                </a:extLst>
              </a:tr>
              <a:tr h="629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Кадровое обеспечение воспитательного процесса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92983"/>
                  </a:ext>
                </a:extLst>
              </a:tr>
              <a:tr h="101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Нормативно-методическое обеспечение реализации Программы воспитания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208936"/>
                  </a:ext>
                </a:extLst>
              </a:tr>
              <a:tr h="114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Особые требования к условиям обеспечения достижения планируемых личностных результатов в работе с особыми категориями детей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662368"/>
                  </a:ext>
                </a:extLst>
              </a:tr>
              <a:tr h="252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3.7.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план воспитательной работы МДОУ «Детский сад №…» на 2021-22 </a:t>
                      </a:r>
                      <a:r>
                        <a:rPr lang="ru-RU" sz="11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86" marR="228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399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0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73753"/>
              </p:ext>
            </p:extLst>
          </p:nvPr>
        </p:nvGraphicFramePr>
        <p:xfrm>
          <a:off x="482138" y="1138845"/>
          <a:ext cx="11247120" cy="5487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2972">
                  <a:extLst>
                    <a:ext uri="{9D8B030D-6E8A-4147-A177-3AD203B41FA5}">
                      <a16:colId xmlns:a16="http://schemas.microsoft.com/office/drawing/2014/main" val="1504638195"/>
                    </a:ext>
                  </a:extLst>
                </a:gridCol>
                <a:gridCol w="5624148">
                  <a:extLst>
                    <a:ext uri="{9D8B030D-6E8A-4147-A177-3AD203B41FA5}">
                      <a16:colId xmlns:a16="http://schemas.microsoft.com/office/drawing/2014/main" val="1342514104"/>
                    </a:ext>
                  </a:extLst>
                </a:gridCol>
              </a:tblGrid>
              <a:tr h="30549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Инвариантная часть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Вариативная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часть </a:t>
                      </a:r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(пример)</a:t>
                      </a:r>
                      <a:endParaRPr lang="ru-RU" sz="1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310474"/>
                  </a:ext>
                </a:extLst>
              </a:tr>
              <a:tr h="458239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цель воспитания в ДОО – личностное развитие дошкольников и создание условий для их позитивной социализации на основе базовых национальных ценностей российского общества через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 формирование ценностного отношения к окружающему миру, другим людям, себе;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 овладение первичными представлениями о базовых ценностях, а также выработанных обществом нормах и правилах поведения;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3) приобретение первичного опыта деятельности и поведения в соответствии 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базовыми национальными ценностями, нормами и правилами, принятыми 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обществе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Формирование предпосылок информационной культуры и первичного опыта поведения в цифровой среде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Формирование уважения к социокультурным традициям Ярославского региона, представлений о традиционных праздниках, опыта участия в значимых местных событиях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80498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048301" y="476488"/>
            <a:ext cx="3366654" cy="422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336822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318450"/>
              </p:ext>
            </p:extLst>
          </p:nvPr>
        </p:nvGraphicFramePr>
        <p:xfrm>
          <a:off x="290946" y="822963"/>
          <a:ext cx="11621190" cy="58091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1265554594"/>
                    </a:ext>
                  </a:extLst>
                </a:gridCol>
                <a:gridCol w="2419004">
                  <a:extLst>
                    <a:ext uri="{9D8B030D-6E8A-4147-A177-3AD203B41FA5}">
                      <a16:colId xmlns:a16="http://schemas.microsoft.com/office/drawing/2014/main" val="3444840415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2797101014"/>
                    </a:ext>
                  </a:extLst>
                </a:gridCol>
                <a:gridCol w="1762298">
                  <a:extLst>
                    <a:ext uri="{9D8B030D-6E8A-4147-A177-3AD203B41FA5}">
                      <a16:colId xmlns:a16="http://schemas.microsoft.com/office/drawing/2014/main" val="135010213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501294141"/>
                    </a:ext>
                  </a:extLst>
                </a:gridCol>
                <a:gridCol w="2186245">
                  <a:extLst>
                    <a:ext uri="{9D8B030D-6E8A-4147-A177-3AD203B41FA5}">
                      <a16:colId xmlns:a16="http://schemas.microsoft.com/office/drawing/2014/main" val="3127422808"/>
                    </a:ext>
                  </a:extLst>
                </a:gridCol>
              </a:tblGrid>
              <a:tr h="2417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Направление воспитания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Общие задачи по направлению </a:t>
                      </a:r>
                    </a:p>
                  </a:txBody>
                  <a:tcPr marL="65929" marR="65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Младенческий и ранний возраст (до 3-х лет)</a:t>
                      </a:r>
                    </a:p>
                  </a:txBody>
                  <a:tcPr marL="65929" marR="65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Дошкольный возраст (до 8 лет)</a:t>
                      </a:r>
                    </a:p>
                  </a:txBody>
                  <a:tcPr marL="65929" marR="65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142564"/>
                  </a:ext>
                </a:extLst>
              </a:tr>
              <a:tr h="241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Инвариантные задачи </a:t>
                      </a:r>
                    </a:p>
                  </a:txBody>
                  <a:tcPr marL="65929" marR="65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Вариативные задачи </a:t>
                      </a:r>
                    </a:p>
                  </a:txBody>
                  <a:tcPr marL="65929" marR="65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Инвариантные задачи</a:t>
                      </a:r>
                    </a:p>
                  </a:txBody>
                  <a:tcPr marL="65929" marR="65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Вариативные задачи </a:t>
                      </a:r>
                    </a:p>
                  </a:txBody>
                  <a:tcPr marL="65929" marR="659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38747"/>
                  </a:ext>
                </a:extLst>
              </a:tr>
              <a:tr h="5077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Патриотическое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 Формирование любви к родному краю, родной природе, родному языку, культурному наследию своего народа.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2) Воспитание любви, уважения к своим национальным особенностям и чувства собственного достоинства как представителя своего народа.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3) Воспитание уважительного отношения к народу России в целом, своим соотечественникам и согражданам представителям всех народов России, к ровесникам, родителям, соседям, старшим, другим людям вне зависимости от их этнической принадлежности.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4) Воспитание любви к родной природе, природе своего края, России, понимания единства природы и людей и бережного ответственного отношения к родной 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природе</a:t>
                      </a:r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929" marR="6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Формирование у ребенка привязанности, любви к семье и близким, окружающему 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миру</a:t>
                      </a:r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929" marR="6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Формирование интереса 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 семейным и 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местным традициям, праздникам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Воспитание у ребенка любви к своей малой родине и к 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стране</a:t>
                      </a:r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Формирование и поддержание чувства привязанности к родному дому, семье, близким 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людям</a:t>
                      </a:r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Подготовка к будущей семейной жизни к роли матери и 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отца</a:t>
                      </a:r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Формирование представления о традициях, праздниках регионального и местного уровня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Формирование первичного опыта участия в подготовке и проведении традиционных местных праздников и социально-значимых событий 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40044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06582" y="119034"/>
            <a:ext cx="10831483" cy="422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 воспитания </a:t>
            </a:r>
            <a:r>
              <a:rPr lang="ru-RU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 примере направления «Патриотическое воспитание»)</a:t>
            </a:r>
          </a:p>
        </p:txBody>
      </p:sp>
    </p:spTree>
    <p:extLst>
      <p:ext uri="{BB962C8B-B14F-4D97-AF65-F5344CB8AC3E}">
        <p14:creationId xmlns:p14="http://schemas.microsoft.com/office/powerpoint/2010/main" val="310078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09766" y="234969"/>
            <a:ext cx="10939549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по разработке календарного плана 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воспитательной деятельности в ДОО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0080" y="1630138"/>
            <a:ext cx="10939549" cy="4673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Календарный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воспитательной работы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ДОО строится 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основе базовых ценностей, </a:t>
            </a:r>
            <a:r>
              <a:rPr lang="ru-RU" sz="2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целей и задач воспитательной деятельности, отраженных в Рабочей программе воспитания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71500" indent="-342900" algn="just">
              <a:lnSpc>
                <a:spcPct val="107000"/>
              </a:lnSpc>
              <a:buFontTx/>
              <a:buAutoNum type="arabicPeriod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основе Календарного плана воспитательной деятельности лежат 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конкретные события, происходящие в </a:t>
            </a:r>
            <a:r>
              <a:rPr lang="ru-RU" sz="2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Календарный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воспитательной работы может быть представлен 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любой удобной для ДОО форме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где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будут отображены 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события и проекты, которые могут быть реализованы педагогами совместно с </a:t>
            </a:r>
            <a:r>
              <a:rPr lang="ru-RU" sz="2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родителями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разные временные интервалы — от одного дня до нескольких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месяцев</a:t>
            </a:r>
          </a:p>
          <a:p>
            <a:pPr marL="5715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разработки КПВ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рекомендуется </a:t>
            </a:r>
            <a:r>
              <a:rPr lang="ru-RU" sz="2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ориентироваться на ключевые воспитательные 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события, обозначенные в </a:t>
            </a:r>
            <a:r>
              <a:rPr lang="ru-RU" sz="2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Примерном календарном плане 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воспитательной работы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2021/2022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учебный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 (утв. распоряжением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NoР-196 Министерства просвещения Российской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Федерации 23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августа 2021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года)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1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09766" y="234969"/>
            <a:ext cx="10939549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по разработке календарного плана 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воспитательной деятельности в ДОО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0080" y="1422746"/>
            <a:ext cx="10939549" cy="335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Возможные варианты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модели Календарного плана воспитательной деятельности :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направлениям образовательной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деятельности: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направлениям воспитательной деятельности;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темам проектной деятельности (коллективные творческие дела и проекты);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план,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основе которого лежит событийный принцип;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план,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основе которого лежит календарное планирование, привязанное к устоявшимся праздникам и событиям;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план,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основе которого лежат традиции и праздники ДОО.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Помимо перечисленных, можно составить и иные варианты календарного плана воспитательной работы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5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09766" y="234969"/>
            <a:ext cx="10939549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по разработке календарного плана 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воспитательной деятельности в ДОО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0080" y="1422746"/>
            <a:ext cx="10939549" cy="335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Возможные варианты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модели Календарного плана воспитательной деятельности :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направлениям образовательной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деятельности: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направлениям воспитательной деятельности;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темам проектной деятельности (коллективные творческие дела и проекты);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план,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основе которого лежит событийный принцип;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план,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основе которого лежит календарное планирование, привязанное к устоявшимся праздникам и событиям;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план,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основе которого лежат традиции и праздники ДОО.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Помимо перечисленных, можно составить и 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иные варианты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календарного плана воспитательной работы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188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</TotalTime>
  <Words>1802</Words>
  <Application>Microsoft Office PowerPoint</Application>
  <PresentationFormat>Широкоэкранный</PresentationFormat>
  <Paragraphs>495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Impact</vt:lpstr>
      <vt:lpstr>Tahoma</vt:lpstr>
      <vt:lpstr>Times New Roman</vt:lpstr>
      <vt:lpstr>Wingdings</vt:lpstr>
      <vt:lpstr>Тема Office</vt:lpstr>
      <vt:lpstr>Межмуниципальный семинар  для тьюторов дошкольного образования  Ярославского региона   Тема: «Реализация рабочей программы воспитания в ДОО: от планирования  к технологиям» Часть 1  21 декабря 2021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Продолжение разговора –  о технологиях…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student</cp:lastModifiedBy>
  <cp:revision>226</cp:revision>
  <dcterms:created xsi:type="dcterms:W3CDTF">2017-01-12T11:53:49Z</dcterms:created>
  <dcterms:modified xsi:type="dcterms:W3CDTF">2021-12-21T13:20:45Z</dcterms:modified>
</cp:coreProperties>
</file>