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8" r:id="rId2"/>
    <p:sldId id="339" r:id="rId3"/>
    <p:sldId id="326" r:id="rId4"/>
    <p:sldId id="325" r:id="rId5"/>
    <p:sldId id="340" r:id="rId6"/>
    <p:sldId id="305" r:id="rId7"/>
    <p:sldId id="342" r:id="rId8"/>
    <p:sldId id="349" r:id="rId9"/>
    <p:sldId id="341" r:id="rId10"/>
    <p:sldId id="343" r:id="rId11"/>
    <p:sldId id="304" r:id="rId12"/>
    <p:sldId id="345" r:id="rId13"/>
    <p:sldId id="344" r:id="rId14"/>
    <p:sldId id="346" r:id="rId15"/>
    <p:sldId id="348" r:id="rId16"/>
    <p:sldId id="311" r:id="rId17"/>
    <p:sldId id="258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1F34"/>
    <a:srgbClr val="8C4669"/>
    <a:srgbClr val="A52C36"/>
    <a:srgbClr val="A32D35"/>
    <a:srgbClr val="873940"/>
    <a:srgbClr val="B9D4ED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21.12.2021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481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21.12.2021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9304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21.12.2021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1448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21.12.2021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6883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21.12.2021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2335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21.12.2021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9178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21.12.2021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4381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21.12.2021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8072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21.12.2021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1919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21.12.2021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026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21.12.2021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1470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80D50-DE6C-4704-B7C3-588230F13566}" type="datetimeFigureOut">
              <a:rPr lang="ru-RU" smtClean="0"/>
              <a:t>21.12.2021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941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&#1080;&#1085;&#1089;&#1090;&#1080;&#1090;&#1091;&#1090;&#1074;&#1086;&#1089;&#1087;&#1080;&#1090;&#1072;&#1085;&#1080;&#1103;.&#1088;&#1092;/upload/iblock/290/2909aa917174bcdace27ba94e6c58542.pdf" TargetMode="External"/><Relationship Id="rId2" Type="http://schemas.openxmlformats.org/officeDocument/2006/relationships/hyperlink" Target="https://&#1080;&#1085;&#1089;&#1090;&#1080;&#1090;&#1091;&#1090;&#1074;&#1086;&#1089;&#1087;&#1080;&#1090;&#1072;&#1085;&#1080;&#1103;.&#1088;&#1092;/upload/iblock/7bc/7bc395ef8a4bf40717730968aa38657c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&#1080;&#1085;&#1089;&#1090;&#1080;&#1090;&#1091;&#1090;&#1074;&#1086;&#1089;&#1087;&#1080;&#1090;&#1072;&#1085;&#1080;&#1103;.&#1088;&#1092;/upload/iblock/7c2/7c21e966cad66bbd4344df8918f79b7b.pdf" TargetMode="External"/><Relationship Id="rId4" Type="http://schemas.openxmlformats.org/officeDocument/2006/relationships/hyperlink" Target="https://&#1080;&#1085;&#1089;&#1090;&#1080;&#1090;&#1091;&#1090;&#1074;&#1086;&#1089;&#1087;&#1080;&#1090;&#1072;&#1085;&#1080;&#1103;.&#1088;&#1092;/upload/iblock/ff5/ff570b8022e737b874308f8cc3469656.pdf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6877" y="1862049"/>
            <a:ext cx="10453816" cy="3754477"/>
          </a:xfrm>
        </p:spPr>
        <p:txBody>
          <a:bodyPr>
            <a:normAutofit fontScale="90000"/>
          </a:bodyPr>
          <a:lstStyle/>
          <a:p>
            <a:r>
              <a:rPr lang="ru-RU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Межмуниципальный семинар </a:t>
            </a:r>
            <a:r>
              <a:rPr lang="ru-RU" sz="3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3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3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</a:t>
            </a:r>
            <a:r>
              <a:rPr lang="ru-RU" sz="3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тьюторов</a:t>
            </a:r>
            <a:r>
              <a:rPr lang="ru-RU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дошкольного </a:t>
            </a:r>
            <a:r>
              <a:rPr lang="ru-RU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 </a:t>
            </a:r>
            <a:r>
              <a:rPr lang="ru-RU" sz="3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3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3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Ярославского региона</a:t>
            </a:r>
            <a:r>
              <a:rPr lang="ru-RU" sz="3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3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ru-RU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Тема</a:t>
            </a:r>
            <a:r>
              <a:rPr lang="ru-RU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ru-RU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Реализация рабочей программы </a:t>
            </a:r>
            <a:r>
              <a:rPr lang="ru-RU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воспитания в ДОО: </a:t>
            </a:r>
            <a:r>
              <a:rPr lang="ru-RU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планирования </a:t>
            </a:r>
            <a:br>
              <a:rPr lang="ru-RU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 технологиям</a:t>
            </a:r>
            <a:r>
              <a:rPr lang="ru-RU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  <a:br>
              <a:rPr lang="ru-RU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Часть 1</a:t>
            </a:r>
            <a:r>
              <a:rPr lang="ru-RU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 декабря 2021 г.</a:t>
            </a:r>
            <a:endParaRPr lang="ru-RU" sz="2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6929" y="5903260"/>
            <a:ext cx="9144000" cy="849708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© ГАУ ДПО ЯО ИРО</a:t>
            </a:r>
          </a:p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© Кафедра дошкольного образования</a:t>
            </a:r>
          </a:p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© </a:t>
            </a:r>
            <a:r>
              <a:rPr lang="ru-RU" sz="1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Зятинина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Т.Н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., 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Захарова 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Т.Н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636" y="59097"/>
            <a:ext cx="11540728" cy="1432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615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24922" y="272676"/>
            <a:ext cx="10939549" cy="784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0"/>
              </a:spcAft>
            </a:pP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Рекомендации по разработке календарного плана </a:t>
            </a:r>
          </a:p>
          <a:p>
            <a:pPr marL="228600" algn="ctr">
              <a:lnSpc>
                <a:spcPct val="107000"/>
              </a:lnSpc>
              <a:spcAft>
                <a:spcPts val="0"/>
              </a:spcAft>
            </a:pP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воспитательной деятельности в ДОО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45096" y="1403890"/>
            <a:ext cx="11632677" cy="5368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1200"/>
              </a:spcAft>
            </a:pPr>
            <a:r>
              <a:rPr lang="ru-RU" sz="1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Авторский коллектив Примерной рабочей программы воспитания и примерного календарного плана воспитательной работы в ДОО рекомендует строить планирование деятельности по направлениям воспитания, и опираться на фазы освоения детьми раннего и дошкольного возраста базовых ценностей:</a:t>
            </a:r>
            <a:endParaRPr lang="ru-RU" sz="1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algn="just">
              <a:lnSpc>
                <a:spcPct val="107000"/>
              </a:lnSpc>
              <a:spcAft>
                <a:spcPts val="1200"/>
              </a:spcAft>
            </a:pPr>
            <a:r>
              <a:rPr lang="ru-RU" sz="1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фаза - </a:t>
            </a:r>
            <a:r>
              <a:rPr lang="ru-RU" sz="17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погружение-знакомство</a:t>
            </a:r>
            <a:r>
              <a:rPr lang="ru-RU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которое реализуется в различных формах (чтение, просмотр, </a:t>
            </a:r>
            <a:r>
              <a:rPr lang="ru-RU" sz="1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наблюдение, экскурсии </a:t>
            </a:r>
            <a:r>
              <a:rPr lang="ru-RU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пр.);</a:t>
            </a:r>
          </a:p>
          <a:p>
            <a:pPr marL="228600" algn="just">
              <a:lnSpc>
                <a:spcPct val="107000"/>
              </a:lnSpc>
              <a:spcAft>
                <a:spcPts val="1200"/>
              </a:spcAft>
            </a:pPr>
            <a:r>
              <a:rPr lang="ru-RU" sz="1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 фаза - разработка и реализация коллективного </a:t>
            </a:r>
            <a:r>
              <a:rPr lang="ru-RU" sz="1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проекта</a:t>
            </a:r>
            <a:r>
              <a:rPr lang="ru-RU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в рамках которого </a:t>
            </a:r>
            <a:r>
              <a:rPr lang="ru-RU" sz="1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осуществляется активная совместная и индивидуальная деятельность участников (детей и взрослых) и создаются </a:t>
            </a:r>
            <a:r>
              <a:rPr lang="ru-RU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творческие продукты;</a:t>
            </a:r>
          </a:p>
          <a:p>
            <a:pPr marL="228600" algn="just">
              <a:lnSpc>
                <a:spcPct val="107000"/>
              </a:lnSpc>
              <a:spcAft>
                <a:spcPts val="1200"/>
              </a:spcAft>
            </a:pPr>
            <a:r>
              <a:rPr lang="ru-RU" sz="1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фаза - организация </a:t>
            </a:r>
            <a:r>
              <a:rPr lang="ru-RU" sz="1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события</a:t>
            </a:r>
            <a:r>
              <a:rPr lang="ru-RU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в котором воплощается смысл </a:t>
            </a:r>
            <a:r>
              <a:rPr lang="ru-RU" sz="1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ценности.</a:t>
            </a:r>
          </a:p>
          <a:p>
            <a:pPr marL="228600" algn="just">
              <a:lnSpc>
                <a:spcPct val="107000"/>
              </a:lnSpc>
              <a:spcAft>
                <a:spcPts val="1200"/>
              </a:spcAft>
            </a:pPr>
            <a:r>
              <a:rPr lang="ru-RU" sz="17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</a:t>
            </a:r>
            <a:r>
              <a:rPr lang="ru-RU" sz="1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Данная </a:t>
            </a:r>
            <a:r>
              <a:rPr lang="ru-RU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последовательность является циклом, который при необходимости может повторяться в расширенном</a:t>
            </a:r>
            <a:r>
              <a:rPr lang="ru-RU" sz="1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углубленном </a:t>
            </a:r>
            <a:r>
              <a:rPr lang="ru-RU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соответствующем возрасту варианте неограниченное количество раз.</a:t>
            </a:r>
          </a:p>
          <a:p>
            <a:pPr marL="228600" algn="just">
              <a:lnSpc>
                <a:spcPct val="107000"/>
              </a:lnSpc>
              <a:spcAft>
                <a:spcPts val="1200"/>
              </a:spcAft>
            </a:pPr>
            <a:r>
              <a:rPr lang="ru-RU" sz="17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!! </a:t>
            </a:r>
            <a:r>
              <a:rPr lang="ru-RU" sz="1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Данный </a:t>
            </a:r>
            <a:r>
              <a:rPr lang="ru-RU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цикл является примерным. На практике цикл может начинаться с яркого события, после которого </a:t>
            </a:r>
            <a:r>
              <a:rPr lang="ru-RU" sz="1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будет развертываться </a:t>
            </a:r>
            <a:r>
              <a:rPr lang="ru-RU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погружение и приобщение к культурному содержанию на основе ценности.</a:t>
            </a:r>
          </a:p>
          <a:p>
            <a:pPr marL="228600" algn="just">
              <a:lnSpc>
                <a:spcPct val="107000"/>
              </a:lnSpc>
              <a:spcAft>
                <a:spcPts val="1200"/>
              </a:spcAft>
            </a:pPr>
            <a:r>
              <a:rPr lang="ru-RU" sz="17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!!!</a:t>
            </a:r>
            <a:r>
              <a:rPr lang="ru-RU" sz="1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События</a:t>
            </a:r>
            <a:r>
              <a:rPr lang="ru-RU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формы и методы работы по реализации каждой ценности в пространстве воспитания могут </a:t>
            </a:r>
            <a:r>
              <a:rPr lang="ru-RU" sz="1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быть интегративными</a:t>
            </a:r>
            <a:r>
              <a:rPr lang="ru-RU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Например, одно и то же </a:t>
            </a:r>
            <a:r>
              <a:rPr lang="ru-RU" sz="1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событие </a:t>
            </a:r>
            <a:r>
              <a:rPr lang="ru-RU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может </a:t>
            </a:r>
            <a:r>
              <a:rPr lang="ru-RU" sz="1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быть наполнено </a:t>
            </a:r>
            <a:r>
              <a:rPr lang="ru-RU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содержанием нескольких </a:t>
            </a:r>
            <a:r>
              <a:rPr lang="ru-RU" sz="1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направлений воспитательной </a:t>
            </a:r>
            <a:r>
              <a:rPr lang="ru-RU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работы </a:t>
            </a:r>
            <a:r>
              <a:rPr lang="ru-RU" sz="1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одновременно</a:t>
            </a:r>
            <a:endParaRPr lang="ru-RU" sz="1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726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2119" y="81056"/>
            <a:ext cx="11563003" cy="1050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календарного плана воспитательной деятельности в ДОО: что рекомендует авторский коллектив Примерной рабочей программы воспитания </a:t>
            </a:r>
          </a:p>
          <a:p>
            <a:pPr marL="228600"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Примерного календарного плана воспитания</a:t>
            </a:r>
            <a:endParaRPr lang="ru-RU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449898"/>
              </p:ext>
            </p:extLst>
          </p:nvPr>
        </p:nvGraphicFramePr>
        <p:xfrm>
          <a:off x="407324" y="1298415"/>
          <a:ext cx="11437800" cy="52816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7011">
                  <a:extLst>
                    <a:ext uri="{9D8B030D-6E8A-4147-A177-3AD203B41FA5}">
                      <a16:colId xmlns:a16="http://schemas.microsoft.com/office/drawing/2014/main" val="4037580091"/>
                    </a:ext>
                  </a:extLst>
                </a:gridCol>
                <a:gridCol w="1400450">
                  <a:extLst>
                    <a:ext uri="{9D8B030D-6E8A-4147-A177-3AD203B41FA5}">
                      <a16:colId xmlns:a16="http://schemas.microsoft.com/office/drawing/2014/main" val="1276771138"/>
                    </a:ext>
                  </a:extLst>
                </a:gridCol>
                <a:gridCol w="881196">
                  <a:extLst>
                    <a:ext uri="{9D8B030D-6E8A-4147-A177-3AD203B41FA5}">
                      <a16:colId xmlns:a16="http://schemas.microsoft.com/office/drawing/2014/main" val="818843595"/>
                    </a:ext>
                  </a:extLst>
                </a:gridCol>
                <a:gridCol w="881196">
                  <a:extLst>
                    <a:ext uri="{9D8B030D-6E8A-4147-A177-3AD203B41FA5}">
                      <a16:colId xmlns:a16="http://schemas.microsoft.com/office/drawing/2014/main" val="1231056382"/>
                    </a:ext>
                  </a:extLst>
                </a:gridCol>
                <a:gridCol w="805496">
                  <a:extLst>
                    <a:ext uri="{9D8B030D-6E8A-4147-A177-3AD203B41FA5}">
                      <a16:colId xmlns:a16="http://schemas.microsoft.com/office/drawing/2014/main" val="3481274674"/>
                    </a:ext>
                  </a:extLst>
                </a:gridCol>
                <a:gridCol w="809045">
                  <a:extLst>
                    <a:ext uri="{9D8B030D-6E8A-4147-A177-3AD203B41FA5}">
                      <a16:colId xmlns:a16="http://schemas.microsoft.com/office/drawing/2014/main" val="635096937"/>
                    </a:ext>
                  </a:extLst>
                </a:gridCol>
                <a:gridCol w="809045">
                  <a:extLst>
                    <a:ext uri="{9D8B030D-6E8A-4147-A177-3AD203B41FA5}">
                      <a16:colId xmlns:a16="http://schemas.microsoft.com/office/drawing/2014/main" val="22672799"/>
                    </a:ext>
                  </a:extLst>
                </a:gridCol>
                <a:gridCol w="829151">
                  <a:extLst>
                    <a:ext uri="{9D8B030D-6E8A-4147-A177-3AD203B41FA5}">
                      <a16:colId xmlns:a16="http://schemas.microsoft.com/office/drawing/2014/main" val="977239738"/>
                    </a:ext>
                  </a:extLst>
                </a:gridCol>
                <a:gridCol w="829151">
                  <a:extLst>
                    <a:ext uri="{9D8B030D-6E8A-4147-A177-3AD203B41FA5}">
                      <a16:colId xmlns:a16="http://schemas.microsoft.com/office/drawing/2014/main" val="1788395873"/>
                    </a:ext>
                  </a:extLst>
                </a:gridCol>
                <a:gridCol w="832701">
                  <a:extLst>
                    <a:ext uri="{9D8B030D-6E8A-4147-A177-3AD203B41FA5}">
                      <a16:colId xmlns:a16="http://schemas.microsoft.com/office/drawing/2014/main" val="1546538132"/>
                    </a:ext>
                  </a:extLst>
                </a:gridCol>
                <a:gridCol w="916679">
                  <a:extLst>
                    <a:ext uri="{9D8B030D-6E8A-4147-A177-3AD203B41FA5}">
                      <a16:colId xmlns:a16="http://schemas.microsoft.com/office/drawing/2014/main" val="3261878028"/>
                    </a:ext>
                  </a:extLst>
                </a:gridCol>
                <a:gridCol w="916679">
                  <a:extLst>
                    <a:ext uri="{9D8B030D-6E8A-4147-A177-3AD203B41FA5}">
                      <a16:colId xmlns:a16="http://schemas.microsoft.com/office/drawing/2014/main" val="1327813784"/>
                    </a:ext>
                  </a:extLst>
                </a:gridCol>
              </a:tblGrid>
              <a:tr h="7984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Направление воспитания</a:t>
                      </a:r>
                    </a:p>
                  </a:txBody>
                  <a:tcPr marL="32554" marR="32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Фазы воспитательной работы</a:t>
                      </a:r>
                    </a:p>
                  </a:txBody>
                  <a:tcPr marL="32554" marR="32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Сент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2554" marR="32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Окт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2554" marR="32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Ноя</a:t>
                      </a:r>
                    </a:p>
                  </a:txBody>
                  <a:tcPr marL="32554" marR="32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Дек</a:t>
                      </a:r>
                    </a:p>
                  </a:txBody>
                  <a:tcPr marL="32554" marR="32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Янв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2554" marR="32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Фев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2554" marR="32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Мар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2554" marR="32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Апр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2554" marR="32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Май</a:t>
                      </a:r>
                    </a:p>
                  </a:txBody>
                  <a:tcPr marL="32554" marR="32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Июнь</a:t>
                      </a:r>
                    </a:p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….</a:t>
                      </a:r>
                    </a:p>
                  </a:txBody>
                  <a:tcPr marL="32554" marR="32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860429"/>
                  </a:ext>
                </a:extLst>
              </a:tr>
              <a:tr h="197722">
                <a:tc rowSpan="3"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Патриотическое </a:t>
                      </a:r>
                    </a:p>
                  </a:txBody>
                  <a:tcPr marL="32554" marR="32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Ознакомление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6554955"/>
                  </a:ext>
                </a:extLst>
              </a:tr>
              <a:tr h="3663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Коллективный проект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664024"/>
                  </a:ext>
                </a:extLst>
              </a:tr>
              <a:tr h="1831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Событие 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337234"/>
                  </a:ext>
                </a:extLst>
              </a:tr>
              <a:tr h="197722">
                <a:tc rowSpan="3"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Социальное </a:t>
                      </a:r>
                    </a:p>
                  </a:txBody>
                  <a:tcPr marL="32554" marR="32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Ознакомление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7252466"/>
                  </a:ext>
                </a:extLst>
              </a:tr>
              <a:tr h="3663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Коллективный проект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467492"/>
                  </a:ext>
                </a:extLst>
              </a:tr>
              <a:tr h="1831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Событие 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908966"/>
                  </a:ext>
                </a:extLst>
              </a:tr>
              <a:tr h="197722">
                <a:tc rowSpan="3"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Физическое и оздоровительное  </a:t>
                      </a:r>
                    </a:p>
                  </a:txBody>
                  <a:tcPr marL="32554" marR="32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Ознакомление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9353522"/>
                  </a:ext>
                </a:extLst>
              </a:tr>
              <a:tr h="3663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Коллективный проект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991353"/>
                  </a:ext>
                </a:extLst>
              </a:tr>
              <a:tr h="1831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Событие 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044485"/>
                  </a:ext>
                </a:extLst>
              </a:tr>
              <a:tr h="197722">
                <a:tc rowSpan="3"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Трудовое </a:t>
                      </a:r>
                    </a:p>
                  </a:txBody>
                  <a:tcPr marL="32554" marR="32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Ознакомление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7793015"/>
                  </a:ext>
                </a:extLst>
              </a:tr>
              <a:tr h="3663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Коллективный проект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137186"/>
                  </a:ext>
                </a:extLst>
              </a:tr>
              <a:tr h="1831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Событие 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095881"/>
                  </a:ext>
                </a:extLst>
              </a:tr>
              <a:tr h="197722">
                <a:tc rowSpan="3"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Этико-эстетическое </a:t>
                      </a:r>
                    </a:p>
                  </a:txBody>
                  <a:tcPr marL="32554" marR="32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Ознакомление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5679015"/>
                  </a:ext>
                </a:extLst>
              </a:tr>
              <a:tr h="3663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Коллективный проект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74711"/>
                  </a:ext>
                </a:extLst>
              </a:tr>
              <a:tr h="1831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Событие 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91594"/>
                  </a:ext>
                </a:extLst>
              </a:tr>
              <a:tr h="197722">
                <a:tc rowSpan="3"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Познавательное </a:t>
                      </a:r>
                    </a:p>
                  </a:txBody>
                  <a:tcPr marL="32554" marR="32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Ознакомление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1132640"/>
                  </a:ext>
                </a:extLst>
              </a:tr>
              <a:tr h="3460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Коллективный проект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102332"/>
                  </a:ext>
                </a:extLst>
              </a:tr>
              <a:tr h="1831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Событие 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2554" marR="32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044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857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515059"/>
              </p:ext>
            </p:extLst>
          </p:nvPr>
        </p:nvGraphicFramePr>
        <p:xfrm>
          <a:off x="424206" y="1545999"/>
          <a:ext cx="11349874" cy="421440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89435">
                  <a:extLst>
                    <a:ext uri="{9D8B030D-6E8A-4147-A177-3AD203B41FA5}">
                      <a16:colId xmlns:a16="http://schemas.microsoft.com/office/drawing/2014/main" val="1668254729"/>
                    </a:ext>
                  </a:extLst>
                </a:gridCol>
                <a:gridCol w="2116839">
                  <a:extLst>
                    <a:ext uri="{9D8B030D-6E8A-4147-A177-3AD203B41FA5}">
                      <a16:colId xmlns:a16="http://schemas.microsoft.com/office/drawing/2014/main" val="3210168220"/>
                    </a:ext>
                  </a:extLst>
                </a:gridCol>
                <a:gridCol w="2583316">
                  <a:extLst>
                    <a:ext uri="{9D8B030D-6E8A-4147-A177-3AD203B41FA5}">
                      <a16:colId xmlns:a16="http://schemas.microsoft.com/office/drawing/2014/main" val="3808806657"/>
                    </a:ext>
                  </a:extLst>
                </a:gridCol>
                <a:gridCol w="2583316">
                  <a:extLst>
                    <a:ext uri="{9D8B030D-6E8A-4147-A177-3AD203B41FA5}">
                      <a16:colId xmlns:a16="http://schemas.microsoft.com/office/drawing/2014/main" val="900598698"/>
                    </a:ext>
                  </a:extLst>
                </a:gridCol>
                <a:gridCol w="2576968">
                  <a:extLst>
                    <a:ext uri="{9D8B030D-6E8A-4147-A177-3AD203B41FA5}">
                      <a16:colId xmlns:a16="http://schemas.microsoft.com/office/drawing/2014/main" val="762536887"/>
                    </a:ext>
                  </a:extLst>
                </a:gridCol>
              </a:tblGrid>
              <a:tr h="739682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Направление воспитания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Фазы воспитательной работы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Март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Апрель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Май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3692816"/>
                  </a:ext>
                </a:extLst>
              </a:tr>
              <a:tr h="1099029">
                <a:tc rowSpan="3"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Патриотическое </a:t>
                      </a:r>
                    </a:p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Ознакомление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Просмотр видеоматериалов, чтение книг, беседы дома с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родственниками,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рассматривание фотографий из домашнего архива, слушанье и заучивание песен и стихов военно-патриотической тематики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9080440"/>
                  </a:ext>
                </a:extLst>
              </a:tr>
              <a:tr h="9158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Коллективный проект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«Аллея победителей»</a:t>
                      </a:r>
                    </a:p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Высаживание луковиц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тюльпанов.</a:t>
                      </a:r>
                    </a:p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Наблюдение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 развитием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растений.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Подготовка презентации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«Аллея победителей»: фотографии ветеранов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ВОв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стихи, видеозаписи выступлений детей в группе и дома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(чтение стихов, исполнение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песен военно-патриотической тематики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012074"/>
                  </a:ext>
                </a:extLst>
              </a:tr>
              <a:tr h="7326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Событие 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«Праздник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Победы»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Посещение мемориала воинам-победителям,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возложение цветов, выращенных детьми, проведение концерта с выступлениями детей (приглашаются ветераны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ВОв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3738441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838200" y="541743"/>
            <a:ext cx="107661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tabLst>
                <a:tab pos="90170" algn="l"/>
              </a:tabLst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Примеры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заполнения фрагмента календарного плана воспитательной работы</a:t>
            </a:r>
            <a:endParaRPr lang="ru-RU" sz="16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968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8200" y="92680"/>
            <a:ext cx="107661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tabLst>
                <a:tab pos="90170" algn="l"/>
              </a:tabLst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Примеры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заполнения фрагмента календарного плана воспитательной работы</a:t>
            </a:r>
            <a:endParaRPr lang="ru-RU" sz="16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609136"/>
              </p:ext>
            </p:extLst>
          </p:nvPr>
        </p:nvGraphicFramePr>
        <p:xfrm>
          <a:off x="706225" y="854694"/>
          <a:ext cx="10515601" cy="220154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263362">
                  <a:extLst>
                    <a:ext uri="{9D8B030D-6E8A-4147-A177-3AD203B41FA5}">
                      <a16:colId xmlns:a16="http://schemas.microsoft.com/office/drawing/2014/main" val="2372155173"/>
                    </a:ext>
                  </a:extLst>
                </a:gridCol>
                <a:gridCol w="2077833">
                  <a:extLst>
                    <a:ext uri="{9D8B030D-6E8A-4147-A177-3AD203B41FA5}">
                      <a16:colId xmlns:a16="http://schemas.microsoft.com/office/drawing/2014/main" val="3018769010"/>
                    </a:ext>
                  </a:extLst>
                </a:gridCol>
                <a:gridCol w="2393429">
                  <a:extLst>
                    <a:ext uri="{9D8B030D-6E8A-4147-A177-3AD203B41FA5}">
                      <a16:colId xmlns:a16="http://schemas.microsoft.com/office/drawing/2014/main" val="3033080916"/>
                    </a:ext>
                  </a:extLst>
                </a:gridCol>
                <a:gridCol w="2393429">
                  <a:extLst>
                    <a:ext uri="{9D8B030D-6E8A-4147-A177-3AD203B41FA5}">
                      <a16:colId xmlns:a16="http://schemas.microsoft.com/office/drawing/2014/main" val="482523522"/>
                    </a:ext>
                  </a:extLst>
                </a:gridCol>
                <a:gridCol w="2387548">
                  <a:extLst>
                    <a:ext uri="{9D8B030D-6E8A-4147-A177-3AD203B41FA5}">
                      <a16:colId xmlns:a16="http://schemas.microsoft.com/office/drawing/2014/main" val="542848318"/>
                    </a:ext>
                  </a:extLst>
                </a:gridCol>
              </a:tblGrid>
              <a:tr h="738505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Направление воспитания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Фазы воспитательной работы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Сентябрь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Октябрь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Ноябрь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6412362"/>
                  </a:ext>
                </a:extLst>
              </a:tr>
              <a:tr h="335280">
                <a:tc rowSpan="3"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Социальное </a:t>
                      </a:r>
                    </a:p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Ознакомление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Чтение книг (сказок, стихов, рассказов) о маме, беседы с детьми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в группе и дома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1653373"/>
                  </a:ext>
                </a:extLst>
              </a:tr>
              <a:tr h="1676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Коллективный проект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Подготовка праздника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для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мам 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бабушек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5322856"/>
                  </a:ext>
                </a:extLst>
              </a:tr>
              <a:tr h="3352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Событие 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«Детский сад встречает ребят»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(праздник к 1 сентября)</a:t>
                      </a:r>
                    </a:p>
                    <a:p>
                      <a:pPr marL="0"/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«Мамин день»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Праздник для мам и бабушек к Дню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матери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4952531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09438"/>
              </p:ext>
            </p:extLst>
          </p:nvPr>
        </p:nvGraphicFramePr>
        <p:xfrm>
          <a:off x="706224" y="3360114"/>
          <a:ext cx="10515601" cy="311594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263362">
                  <a:extLst>
                    <a:ext uri="{9D8B030D-6E8A-4147-A177-3AD203B41FA5}">
                      <a16:colId xmlns:a16="http://schemas.microsoft.com/office/drawing/2014/main" val="2372155173"/>
                    </a:ext>
                  </a:extLst>
                </a:gridCol>
                <a:gridCol w="2077833">
                  <a:extLst>
                    <a:ext uri="{9D8B030D-6E8A-4147-A177-3AD203B41FA5}">
                      <a16:colId xmlns:a16="http://schemas.microsoft.com/office/drawing/2014/main" val="3018769010"/>
                    </a:ext>
                  </a:extLst>
                </a:gridCol>
                <a:gridCol w="2393429">
                  <a:extLst>
                    <a:ext uri="{9D8B030D-6E8A-4147-A177-3AD203B41FA5}">
                      <a16:colId xmlns:a16="http://schemas.microsoft.com/office/drawing/2014/main" val="3033080916"/>
                    </a:ext>
                  </a:extLst>
                </a:gridCol>
                <a:gridCol w="2393429">
                  <a:extLst>
                    <a:ext uri="{9D8B030D-6E8A-4147-A177-3AD203B41FA5}">
                      <a16:colId xmlns:a16="http://schemas.microsoft.com/office/drawing/2014/main" val="482523522"/>
                    </a:ext>
                  </a:extLst>
                </a:gridCol>
                <a:gridCol w="2387548">
                  <a:extLst>
                    <a:ext uri="{9D8B030D-6E8A-4147-A177-3AD203B41FA5}">
                      <a16:colId xmlns:a16="http://schemas.microsoft.com/office/drawing/2014/main" val="542848318"/>
                    </a:ext>
                  </a:extLst>
                </a:gridCol>
              </a:tblGrid>
              <a:tr h="738505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Направление воспитания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Фазы воспитательной работы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Март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Апрель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Май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6412362"/>
                  </a:ext>
                </a:extLst>
              </a:tr>
              <a:tr h="335280">
                <a:tc rowSpan="3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Трудовое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Ознакомление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Беседы с детьми в</a:t>
                      </a:r>
                      <a:r>
                        <a:rPr lang="ru-RU" sz="1200" i="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группе, беседы детей с родителями</a:t>
                      </a:r>
                      <a:r>
                        <a:rPr lang="ru-RU" sz="1200" i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ru-RU" sz="1200" i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просмотр </a:t>
                      </a:r>
                      <a:r>
                        <a:rPr lang="ru-RU" sz="1200" i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фотографий, иллюстраций, видео-материалов, чтение книг </a:t>
                      </a:r>
                      <a:r>
                        <a:rPr lang="ru-RU" sz="1200" i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 </a:t>
                      </a:r>
                      <a:r>
                        <a:rPr lang="ru-RU" sz="1200" i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профессиях взрослых</a:t>
                      </a:r>
                      <a:endParaRPr lang="ru-RU" sz="1200" i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/>
                      <a:r>
                        <a:rPr lang="ru-RU" sz="1200" i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1653373"/>
                  </a:ext>
                </a:extLst>
              </a:tr>
              <a:tr h="1676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Коллективный проект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200" i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200" i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Подготовка </a:t>
                      </a:r>
                      <a:r>
                        <a:rPr lang="ru-RU" sz="1200" i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 </a:t>
                      </a:r>
                      <a:r>
                        <a:rPr lang="ru-RU" sz="1200" i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празднику «Все профессии нужны, все профессии важны» (подготовка сценария, распределение ролей, выбор и заучивание стихов, песен, танцев, подготовка костюмов и декораций)</a:t>
                      </a:r>
                      <a:endParaRPr lang="ru-RU" sz="1200" i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i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/>
                      <a:r>
                        <a:rPr lang="ru-RU" sz="1200" i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5322856"/>
                  </a:ext>
                </a:extLst>
              </a:tr>
              <a:tr h="3352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Событие 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/>
                      <a:r>
                        <a:rPr lang="ru-RU" sz="1200" i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/>
                      <a:r>
                        <a:rPr lang="ru-RU" sz="1200" i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«Все профессии нужны. Все профессии важны!» </a:t>
                      </a:r>
                      <a:r>
                        <a:rPr lang="ru-RU" sz="1200" i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(праздник к 1 мая)</a:t>
                      </a:r>
                      <a:endParaRPr lang="ru-RU" sz="1200" i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4952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0240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19346" y="343774"/>
            <a:ext cx="107661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tabLst>
                <a:tab pos="90170" algn="l"/>
              </a:tabLst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Примеры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заполнения фрагмента календарного плана воспитательной работы</a:t>
            </a:r>
            <a:endParaRPr lang="ru-RU" sz="16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260251"/>
              </p:ext>
            </p:extLst>
          </p:nvPr>
        </p:nvGraphicFramePr>
        <p:xfrm>
          <a:off x="734506" y="914729"/>
          <a:ext cx="10690780" cy="275018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591717">
                  <a:extLst>
                    <a:ext uri="{9D8B030D-6E8A-4147-A177-3AD203B41FA5}">
                      <a16:colId xmlns:a16="http://schemas.microsoft.com/office/drawing/2014/main" val="2372155173"/>
                    </a:ext>
                  </a:extLst>
                </a:gridCol>
                <a:gridCol w="1805139">
                  <a:extLst>
                    <a:ext uri="{9D8B030D-6E8A-4147-A177-3AD203B41FA5}">
                      <a16:colId xmlns:a16="http://schemas.microsoft.com/office/drawing/2014/main" val="3018769010"/>
                    </a:ext>
                  </a:extLst>
                </a:gridCol>
                <a:gridCol w="2433301">
                  <a:extLst>
                    <a:ext uri="{9D8B030D-6E8A-4147-A177-3AD203B41FA5}">
                      <a16:colId xmlns:a16="http://schemas.microsoft.com/office/drawing/2014/main" val="3033080916"/>
                    </a:ext>
                  </a:extLst>
                </a:gridCol>
                <a:gridCol w="2433301">
                  <a:extLst>
                    <a:ext uri="{9D8B030D-6E8A-4147-A177-3AD203B41FA5}">
                      <a16:colId xmlns:a16="http://schemas.microsoft.com/office/drawing/2014/main" val="482523522"/>
                    </a:ext>
                  </a:extLst>
                </a:gridCol>
                <a:gridCol w="2427322">
                  <a:extLst>
                    <a:ext uri="{9D8B030D-6E8A-4147-A177-3AD203B41FA5}">
                      <a16:colId xmlns:a16="http://schemas.microsoft.com/office/drawing/2014/main" val="542848318"/>
                    </a:ext>
                  </a:extLst>
                </a:gridCol>
              </a:tblGrid>
              <a:tr h="738505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Направление воспитания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Фазы воспитательной работы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Декабрь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Январь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Февраль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6412362"/>
                  </a:ext>
                </a:extLst>
              </a:tr>
              <a:tr h="335280">
                <a:tc rowSpan="3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Физическое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и оздоровительное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Ознакомление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Просмотр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мультфильмов, чтение книг, б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еседы на тему зимних видов спорта, зимних игр и закаливания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/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1653373"/>
                  </a:ext>
                </a:extLst>
              </a:tr>
              <a:tr h="1676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Коллективный проект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«Наши зимние забавы» 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Проведение процедур закаливания.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Подвижные игры на улице.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Семейный фото-проект «Наши зимние забавы»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Подготовка к семейному спортивному зимнему празднику в ДОО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/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5322856"/>
                  </a:ext>
                </a:extLst>
              </a:tr>
              <a:tr h="3352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Событие 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/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/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«Зимние забавы»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Семейный спортивный праздник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4952531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483791"/>
              </p:ext>
            </p:extLst>
          </p:nvPr>
        </p:nvGraphicFramePr>
        <p:xfrm>
          <a:off x="734506" y="3996581"/>
          <a:ext cx="10690780" cy="238442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591717">
                  <a:extLst>
                    <a:ext uri="{9D8B030D-6E8A-4147-A177-3AD203B41FA5}">
                      <a16:colId xmlns:a16="http://schemas.microsoft.com/office/drawing/2014/main" val="2372155173"/>
                    </a:ext>
                  </a:extLst>
                </a:gridCol>
                <a:gridCol w="1805139">
                  <a:extLst>
                    <a:ext uri="{9D8B030D-6E8A-4147-A177-3AD203B41FA5}">
                      <a16:colId xmlns:a16="http://schemas.microsoft.com/office/drawing/2014/main" val="3018769010"/>
                    </a:ext>
                  </a:extLst>
                </a:gridCol>
                <a:gridCol w="2433301">
                  <a:extLst>
                    <a:ext uri="{9D8B030D-6E8A-4147-A177-3AD203B41FA5}">
                      <a16:colId xmlns:a16="http://schemas.microsoft.com/office/drawing/2014/main" val="3033080916"/>
                    </a:ext>
                  </a:extLst>
                </a:gridCol>
                <a:gridCol w="2433301">
                  <a:extLst>
                    <a:ext uri="{9D8B030D-6E8A-4147-A177-3AD203B41FA5}">
                      <a16:colId xmlns:a16="http://schemas.microsoft.com/office/drawing/2014/main" val="482523522"/>
                    </a:ext>
                  </a:extLst>
                </a:gridCol>
                <a:gridCol w="2427322">
                  <a:extLst>
                    <a:ext uri="{9D8B030D-6E8A-4147-A177-3AD203B41FA5}">
                      <a16:colId xmlns:a16="http://schemas.microsoft.com/office/drawing/2014/main" val="542848318"/>
                    </a:ext>
                  </a:extLst>
                </a:gridCol>
              </a:tblGrid>
              <a:tr h="738505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Направление воспитания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Фазы воспитательной работы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Ноябрь-декабрь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Декабрь-февраль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Февраль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6412362"/>
                  </a:ext>
                </a:extLst>
              </a:tr>
              <a:tr h="335280">
                <a:tc rowSpan="3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Этико-эстетическое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Ознакомление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Чтение художественных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произведений о зиме, беседы по ним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/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1653373"/>
                  </a:ext>
                </a:extLst>
              </a:tr>
              <a:tr h="1676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Коллективный проект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Выбор вместе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с детьми художественного произведения для постановки спектакля</a:t>
                      </a:r>
                    </a:p>
                    <a:p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Подготовка спектакля (декорации, роли и т.д.) детьми, педагогами, родителями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/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5322856"/>
                  </a:ext>
                </a:extLst>
              </a:tr>
              <a:tr h="3352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Событие 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/>
                      <a:endParaRPr lang="ru-RU" sz="1200" baseline="0" dirty="0" smtClean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/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Показ детско-взрослого спектакля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4952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5825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19346" y="626582"/>
            <a:ext cx="107661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tabLst>
                <a:tab pos="90170" algn="l"/>
              </a:tabLst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Примеры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заполнения фрагмента календарного плана воспитательной работы</a:t>
            </a:r>
            <a:endParaRPr lang="ru-RU" sz="16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056667"/>
              </p:ext>
            </p:extLst>
          </p:nvPr>
        </p:nvGraphicFramePr>
        <p:xfrm>
          <a:off x="734506" y="1715292"/>
          <a:ext cx="10690780" cy="348170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591717">
                  <a:extLst>
                    <a:ext uri="{9D8B030D-6E8A-4147-A177-3AD203B41FA5}">
                      <a16:colId xmlns:a16="http://schemas.microsoft.com/office/drawing/2014/main" val="2372155173"/>
                    </a:ext>
                  </a:extLst>
                </a:gridCol>
                <a:gridCol w="1805139">
                  <a:extLst>
                    <a:ext uri="{9D8B030D-6E8A-4147-A177-3AD203B41FA5}">
                      <a16:colId xmlns:a16="http://schemas.microsoft.com/office/drawing/2014/main" val="3018769010"/>
                    </a:ext>
                  </a:extLst>
                </a:gridCol>
                <a:gridCol w="2433301">
                  <a:extLst>
                    <a:ext uri="{9D8B030D-6E8A-4147-A177-3AD203B41FA5}">
                      <a16:colId xmlns:a16="http://schemas.microsoft.com/office/drawing/2014/main" val="3033080916"/>
                    </a:ext>
                  </a:extLst>
                </a:gridCol>
                <a:gridCol w="2433301">
                  <a:extLst>
                    <a:ext uri="{9D8B030D-6E8A-4147-A177-3AD203B41FA5}">
                      <a16:colId xmlns:a16="http://schemas.microsoft.com/office/drawing/2014/main" val="482523522"/>
                    </a:ext>
                  </a:extLst>
                </a:gridCol>
                <a:gridCol w="2427322">
                  <a:extLst>
                    <a:ext uri="{9D8B030D-6E8A-4147-A177-3AD203B41FA5}">
                      <a16:colId xmlns:a16="http://schemas.microsoft.com/office/drawing/2014/main" val="542848318"/>
                    </a:ext>
                  </a:extLst>
                </a:gridCol>
              </a:tblGrid>
              <a:tr h="738505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Направление воспитания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Фазы воспитательной работы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Сентябрь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Октябрь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Ноябрь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6412362"/>
                  </a:ext>
                </a:extLst>
              </a:tr>
              <a:tr h="335280">
                <a:tc rowSpan="3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Познавательное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Ознакомление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Чтение книг о поступлении в школу, о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первоклассниках, об учебе. Сюжетные игры в школу</a:t>
                      </a:r>
                    </a:p>
                    <a:p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Беседы, рассматривание фотографий о школе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/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1653373"/>
                  </a:ext>
                </a:extLst>
              </a:tr>
              <a:tr h="1676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Коллективный проект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«Привет, школьник!»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Подготовка с детьми старшего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дошкольного возраста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подарков-сюрпризов для первоклассников – вчерашних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выпускников ДОО (стихи, песни, написанные детьми книги, творческие работы и др. – на выбор детей)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/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5322856"/>
                  </a:ext>
                </a:extLst>
              </a:tr>
              <a:tr h="3352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Событие 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/>
                      <a:endParaRPr lang="ru-RU" sz="1200" baseline="0" dirty="0" smtClean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/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«Привет, школа!»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Проведение видео-марафона с участием первоклассников – выпускников ДОО и воспитанников ДОО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4952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77774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44411" y="389057"/>
            <a:ext cx="11700978" cy="6042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0"/>
              </a:spcAft>
            </a:pP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Материалы на сайте ФГБНУ </a:t>
            </a:r>
          </a:p>
          <a:p>
            <a:pPr marL="228600" algn="ctr">
              <a:lnSpc>
                <a:spcPct val="107000"/>
              </a:lnSpc>
              <a:spcAft>
                <a:spcPts val="0"/>
              </a:spcAft>
            </a:pP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«Институт изучения детства, семьи и воспитания РАО»: </a:t>
            </a:r>
          </a:p>
          <a:p>
            <a:pPr marL="228600" algn="ctr">
              <a:lnSpc>
                <a:spcPct val="107000"/>
              </a:lnSpc>
              <a:spcAft>
                <a:spcPts val="0"/>
              </a:spcAft>
            </a:pPr>
            <a:endParaRPr lang="ru-RU" sz="22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Примерная рабочая программа 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воспитания для дошкольных образовательных организаций, реализующих программы дошкольного образования: </a:t>
            </a:r>
            <a:r>
              <a:rPr lang="ru-RU" sz="21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https://институтвоспитания.рф/upload/iblock/7bc/7bc395ef8a4bf40717730968aa38657c.pdf</a:t>
            </a:r>
            <a:endParaRPr lang="ru-RU" sz="2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2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Методические рекомендации 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разработке и проектированию рабочих п</a:t>
            </a:r>
            <a:r>
              <a:rPr lang="ru-RU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рограмм 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воспитания в ДОО (Проект): </a:t>
            </a:r>
            <a:r>
              <a:rPr lang="ru-RU" sz="21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https://</a:t>
            </a:r>
            <a:r>
              <a:rPr lang="ru-RU" sz="21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институтвоспитания.рф/upload/iblock/290/2909aa917174bcdace27ba94e6c58542.pdf</a:t>
            </a:r>
            <a:endParaRPr lang="ru-RU" sz="2100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2100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Рабочая тетрадь рабочей группы ДОО по проектированию рабочей программы воспитания: </a:t>
            </a:r>
            <a:r>
              <a:rPr lang="en-US" sz="21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https://</a:t>
            </a:r>
            <a:r>
              <a:rPr lang="ru-RU" sz="2100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институтвоспитания.рф</a:t>
            </a:r>
            <a:r>
              <a:rPr lang="ru-RU" sz="21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/</a:t>
            </a:r>
            <a:r>
              <a:rPr lang="en-US" sz="21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upload/</a:t>
            </a:r>
            <a:r>
              <a:rPr lang="en-US" sz="2100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iblock</a:t>
            </a:r>
            <a:r>
              <a:rPr lang="en-US" sz="21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/ff5/ff570b8022e737b874308f8cc3469656.pdf</a:t>
            </a:r>
            <a:endParaRPr lang="ru-RU" sz="2100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2100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Примерный календарный план воспитательной работы на 2021-2022 уч. год: </a:t>
            </a:r>
            <a:r>
              <a:rPr lang="en-US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https://</a:t>
            </a:r>
            <a:r>
              <a:rPr lang="ru-RU" sz="2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институтвоспитания.рф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/</a:t>
            </a:r>
            <a:r>
              <a:rPr lang="en-US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upload/</a:t>
            </a:r>
            <a:r>
              <a:rPr lang="en-US" sz="21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iblock</a:t>
            </a:r>
            <a:r>
              <a:rPr lang="en-US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/7c2/7c21e966cad66bbd4344df8918f79b7b.pdf</a:t>
            </a:r>
            <a:endParaRPr lang="ru-RU" sz="2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884869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7500" y="2863229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Продолжение разговора – </a:t>
            </a:r>
            <a:br>
              <a:rPr lang="ru-RU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технологиях…</a:t>
            </a:r>
            <a:endParaRPr lang="ru-RU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065229" cy="1065229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0" y="914400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43872" y="343235"/>
            <a:ext cx="10360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Институт развития образования: Ваш профессиональный рост – наша работа</a:t>
            </a:r>
            <a:endParaRPr lang="ru-RU" dirty="0">
              <a:solidFill>
                <a:schemeClr val="bg1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94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4109" y="47322"/>
            <a:ext cx="8919556" cy="6602858"/>
          </a:xfrm>
        </p:spPr>
        <p:txBody>
          <a:bodyPr>
            <a:noAutofit/>
          </a:bodyPr>
          <a:lstStyle/>
          <a:p>
            <a:pPr marL="82296" indent="0" algn="ctr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ctr">
              <a:buNone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вами сегодня:</a:t>
            </a:r>
          </a:p>
          <a:p>
            <a:pPr marL="82296" indent="0" algn="just">
              <a:buNone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Татьяна Николаевна Захарова, </a:t>
            </a:r>
            <a:endParaRPr lang="ru-RU" sz="2200" b="1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заведующий 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кафедрой дошкольного образования ГАУ ДПО ЯО «Институт развития образования», кандидат педагогических наук, </a:t>
            </a:r>
            <a:endParaRPr lang="ru-RU" sz="22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слушатель ДПП ПК «Проектирование 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рабочих программ воспитания в дошкольных образовательных 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организациях» ФГБНУ «Институт изучения детства, семьи и воспитания» РАО</a:t>
            </a:r>
            <a:endParaRPr lang="ru-RU" sz="22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Татьяна 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Николаевна </a:t>
            </a:r>
            <a:r>
              <a:rPr lang="ru-RU" sz="2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Зятинина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endParaRPr lang="ru-RU" sz="2200" b="1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старший 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преподаватель кафедры дошкольного образования ГАУ ДПО ЯО «Институт развития образования», </a:t>
            </a:r>
            <a:endParaRPr lang="ru-RU" sz="22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слушатель 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ДПП ПК «Проектирование рабочих программ воспитания в дошкольных образовательных организациях» ФГБНУ «Институт изучения детства, семьи и воспитания» РАО</a:t>
            </a:r>
          </a:p>
          <a:p>
            <a:pPr marL="82296" indent="0" algn="just">
              <a:buNone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93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175461" y="878103"/>
            <a:ext cx="5370023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3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Что важно обсудить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388225" y="2417240"/>
            <a:ext cx="9576262" cy="2046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1800"/>
              </a:spcAft>
              <a:buFont typeface="+mj-lt"/>
              <a:buAutoNum type="arabicPeriod"/>
            </a:pP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Подходы к планированию воспитательной деятельности в ДОО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  <a:p>
            <a:pPr marL="342900" lvl="0" indent="-342900" algn="just">
              <a:spcAft>
                <a:spcPts val="1800"/>
              </a:spcAft>
              <a:buFont typeface="+mj-lt"/>
              <a:buAutoNum type="arabicPeriod"/>
            </a:pP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Организация воспитательной деятельности в ДОО: воспитательные события в укладе детского сада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219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91443" y="137264"/>
            <a:ext cx="3399902" cy="14096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Рекомендуемая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структура Рабочей программы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она должна соответствовать структуре Примерной рабочей программы воспитания в ДОО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683990"/>
              </p:ext>
            </p:extLst>
          </p:nvPr>
        </p:nvGraphicFramePr>
        <p:xfrm>
          <a:off x="3815539" y="79068"/>
          <a:ext cx="8121533" cy="66086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8099">
                  <a:extLst>
                    <a:ext uri="{9D8B030D-6E8A-4147-A177-3AD203B41FA5}">
                      <a16:colId xmlns:a16="http://schemas.microsoft.com/office/drawing/2014/main" val="790946530"/>
                    </a:ext>
                  </a:extLst>
                </a:gridCol>
                <a:gridCol w="6164826">
                  <a:extLst>
                    <a:ext uri="{9D8B030D-6E8A-4147-A177-3AD203B41FA5}">
                      <a16:colId xmlns:a16="http://schemas.microsoft.com/office/drawing/2014/main" val="3298530489"/>
                    </a:ext>
                  </a:extLst>
                </a:gridCol>
                <a:gridCol w="518608">
                  <a:extLst>
                    <a:ext uri="{9D8B030D-6E8A-4147-A177-3AD203B41FA5}">
                      <a16:colId xmlns:a16="http://schemas.microsoft.com/office/drawing/2014/main" val="1032416623"/>
                    </a:ext>
                  </a:extLst>
                </a:gridCol>
              </a:tblGrid>
              <a:tr h="1952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0610758"/>
                  </a:ext>
                </a:extLst>
              </a:tr>
              <a:tr h="17413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Пояснительная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записка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3622071"/>
                  </a:ext>
                </a:extLst>
              </a:tr>
              <a:tr h="830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Целевой раздел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Целевые ориентиры и планируемые результаты Программы воспитания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4838850"/>
                  </a:ext>
                </a:extLst>
              </a:tr>
              <a:tr h="1741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 Программы воспитания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190958"/>
                  </a:ext>
                </a:extLst>
              </a:tr>
              <a:tr h="1461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Методологические основы и принципы построения Программы воспитания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6273379"/>
                  </a:ext>
                </a:extLst>
              </a:tr>
              <a:tr h="1741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1.2.1.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Уклад образовательной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0455555"/>
                  </a:ext>
                </a:extLst>
              </a:tr>
              <a:tr h="1741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1.2.2.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Воспитывающая среда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0547616"/>
                  </a:ext>
                </a:extLst>
              </a:tr>
              <a:tr h="1741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1.2.3.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Общности (сообщества) ДОУ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505777"/>
                  </a:ext>
                </a:extLst>
              </a:tr>
              <a:tr h="1741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1.2.4.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Социокультурный компонент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5777878"/>
                  </a:ext>
                </a:extLst>
              </a:tr>
              <a:tr h="1741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1.2.5.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Деятельности и культурные практики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3576664"/>
                  </a:ext>
                </a:extLst>
              </a:tr>
              <a:tr h="972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планируемым результатам освоения Программы воспитания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2609253"/>
                  </a:ext>
                </a:extLst>
              </a:tr>
              <a:tr h="939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1.3.1.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Целевые ориентиры воспитательной работы для детей младенческого и раннего  возраста (до 3 лет)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4124215"/>
                  </a:ext>
                </a:extLst>
              </a:tr>
              <a:tr h="1322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1.3.2.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Целевые ориентиры для детей дошкольного возраста (до 8 лет)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0832382"/>
                  </a:ext>
                </a:extLst>
              </a:tr>
              <a:tr h="2333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Содержательный раздел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 воспитания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0819802"/>
                  </a:ext>
                </a:extLst>
              </a:tr>
              <a:tr h="1129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воспитательной работы по направлениям воспитания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79687"/>
                  </a:ext>
                </a:extLst>
              </a:tr>
              <a:tr h="1741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2.1.1.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Патриотическое воспитание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6609811"/>
                  </a:ext>
                </a:extLst>
              </a:tr>
              <a:tr h="1741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2.1.2.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направление воспитания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9192772"/>
                  </a:ext>
                </a:extLst>
              </a:tr>
              <a:tr h="1741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2.1.3.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Познавательное направление воспитания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294"/>
                  </a:ext>
                </a:extLst>
              </a:tr>
              <a:tr h="57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2.1.4.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Физическое и оздоровительное направление воспитания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6683890"/>
                  </a:ext>
                </a:extLst>
              </a:tr>
              <a:tr h="1741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2.1.5.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Трудовое направление воспитания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259937"/>
                  </a:ext>
                </a:extLst>
              </a:tr>
              <a:tr h="1741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2.1.6.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Этико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эстетическое направление воспитания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3623487"/>
                  </a:ext>
                </a:extLst>
              </a:tr>
              <a:tr h="1278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Особенности реализации воспитательного процесса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33581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Особенности взаимодействия с семьями воспитанников в процессе реализации Программы воспитания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5133702"/>
                  </a:ext>
                </a:extLst>
              </a:tr>
              <a:tr h="1425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Организационный раздел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Организационные условия реализации Программы воспитания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942511"/>
                  </a:ext>
                </a:extLst>
              </a:tr>
              <a:tr h="1226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Общие требования к условиям реализации Программы воспитания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7856319"/>
                  </a:ext>
                </a:extLst>
              </a:tr>
              <a:tr h="1526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Взаимодействие взрослых с детьми. События ДОУ.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1396135"/>
                  </a:ext>
                </a:extLst>
              </a:tr>
              <a:tr h="1244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предметно – пространственной среды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7464814"/>
                  </a:ext>
                </a:extLst>
              </a:tr>
              <a:tr h="629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Кадровое обеспечение воспитательного процесса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3392983"/>
                  </a:ext>
                </a:extLst>
              </a:tr>
              <a:tr h="1012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Нормативно-методическое обеспечение реализации Программы воспитания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3208936"/>
                  </a:ext>
                </a:extLst>
              </a:tr>
              <a:tr h="1145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Особые требования к условиям обеспечения достижения планируемых личностных результатов в работе с особыми категориями детей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1662368"/>
                  </a:ext>
                </a:extLst>
              </a:tr>
              <a:tr h="2526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3.7.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Календарный план воспитательной работы МДОУ «Детский сад №…» на 2021-22 </a:t>
                      </a:r>
                      <a:r>
                        <a:rPr lang="ru-RU" sz="1100" b="1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уч.г</a:t>
                      </a:r>
                      <a:r>
                        <a:rPr lang="ru-RU" sz="11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86" marR="22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9399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108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873753"/>
              </p:ext>
            </p:extLst>
          </p:nvPr>
        </p:nvGraphicFramePr>
        <p:xfrm>
          <a:off x="482138" y="1138845"/>
          <a:ext cx="11247120" cy="54870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22972">
                  <a:extLst>
                    <a:ext uri="{9D8B030D-6E8A-4147-A177-3AD203B41FA5}">
                      <a16:colId xmlns:a16="http://schemas.microsoft.com/office/drawing/2014/main" val="1504638195"/>
                    </a:ext>
                  </a:extLst>
                </a:gridCol>
                <a:gridCol w="5624148">
                  <a:extLst>
                    <a:ext uri="{9D8B030D-6E8A-4147-A177-3AD203B41FA5}">
                      <a16:colId xmlns:a16="http://schemas.microsoft.com/office/drawing/2014/main" val="1342514104"/>
                    </a:ext>
                  </a:extLst>
                </a:gridCol>
              </a:tblGrid>
              <a:tr h="30549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Инвариантная часть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Вариативная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часть </a:t>
                      </a:r>
                      <a:r>
                        <a:rPr lang="ru-RU" sz="1800" b="0" i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(пример)</a:t>
                      </a:r>
                      <a:endParaRPr lang="ru-RU" sz="1800" b="0" i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3310474"/>
                  </a:ext>
                </a:extLst>
              </a:tr>
              <a:tr h="458239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Общая цель воспитания в ДОО – личностное развитие дошкольников и создание условий для их позитивной социализации на основе базовых национальных ценностей российского общества через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1) формирование ценностного отношения к окружающему миру, другим людям, себе;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2) овладение первичными представлениями о базовых ценностях, а также выработанных обществом нормах и правилах поведения;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3) приобретение первичного опыта деятельности и поведения в соответствии </a:t>
                      </a:r>
                      <a:b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 базовыми национальными ценностями, нормами и правилами, принятыми </a:t>
                      </a:r>
                      <a:b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обществе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i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Формирование предпосылок информационной культуры и первичного опыта поведения в цифровой среде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i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r>
                        <a:rPr lang="ru-RU" sz="2000" i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Формирование уважения к социокультурным традициям Ярославского региона, представлений о традиционных праздниках, опыта участия в значимых местных событиях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9804982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048301" y="476488"/>
            <a:ext cx="3366654" cy="422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0"/>
              </a:spcAft>
            </a:pP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Цель воспитания</a:t>
            </a:r>
          </a:p>
        </p:txBody>
      </p:sp>
    </p:spTree>
    <p:extLst>
      <p:ext uri="{BB962C8B-B14F-4D97-AF65-F5344CB8AC3E}">
        <p14:creationId xmlns:p14="http://schemas.microsoft.com/office/powerpoint/2010/main" val="3368224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318450"/>
              </p:ext>
            </p:extLst>
          </p:nvPr>
        </p:nvGraphicFramePr>
        <p:xfrm>
          <a:off x="290946" y="822963"/>
          <a:ext cx="11621190" cy="580915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371599">
                  <a:extLst>
                    <a:ext uri="{9D8B030D-6E8A-4147-A177-3AD203B41FA5}">
                      <a16:colId xmlns:a16="http://schemas.microsoft.com/office/drawing/2014/main" val="1265554594"/>
                    </a:ext>
                  </a:extLst>
                </a:gridCol>
                <a:gridCol w="2419004">
                  <a:extLst>
                    <a:ext uri="{9D8B030D-6E8A-4147-A177-3AD203B41FA5}">
                      <a16:colId xmlns:a16="http://schemas.microsoft.com/office/drawing/2014/main" val="3444840415"/>
                    </a:ext>
                  </a:extLst>
                </a:gridCol>
                <a:gridCol w="1870364">
                  <a:extLst>
                    <a:ext uri="{9D8B030D-6E8A-4147-A177-3AD203B41FA5}">
                      <a16:colId xmlns:a16="http://schemas.microsoft.com/office/drawing/2014/main" val="2797101014"/>
                    </a:ext>
                  </a:extLst>
                </a:gridCol>
                <a:gridCol w="1762298">
                  <a:extLst>
                    <a:ext uri="{9D8B030D-6E8A-4147-A177-3AD203B41FA5}">
                      <a16:colId xmlns:a16="http://schemas.microsoft.com/office/drawing/2014/main" val="1350102132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3501294141"/>
                    </a:ext>
                  </a:extLst>
                </a:gridCol>
                <a:gridCol w="2186245">
                  <a:extLst>
                    <a:ext uri="{9D8B030D-6E8A-4147-A177-3AD203B41FA5}">
                      <a16:colId xmlns:a16="http://schemas.microsoft.com/office/drawing/2014/main" val="3127422808"/>
                    </a:ext>
                  </a:extLst>
                </a:gridCol>
              </a:tblGrid>
              <a:tr h="24179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Направление воспитания</a:t>
                      </a:r>
                    </a:p>
                  </a:txBody>
                  <a:tcPr marL="65929" marR="6592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Общие задачи по направлению </a:t>
                      </a:r>
                    </a:p>
                  </a:txBody>
                  <a:tcPr marL="65929" marR="65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Младенческий и ранний возраст (до 3-х лет)</a:t>
                      </a:r>
                    </a:p>
                  </a:txBody>
                  <a:tcPr marL="65929" marR="65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Дошкольный возраст (до 8 лет)</a:t>
                      </a:r>
                    </a:p>
                  </a:txBody>
                  <a:tcPr marL="65929" marR="65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1142564"/>
                  </a:ext>
                </a:extLst>
              </a:tr>
              <a:tr h="2417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Инвариантные задачи </a:t>
                      </a:r>
                    </a:p>
                  </a:txBody>
                  <a:tcPr marL="65929" marR="65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Вариативные задачи </a:t>
                      </a:r>
                    </a:p>
                  </a:txBody>
                  <a:tcPr marL="65929" marR="65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Инвариантные задачи</a:t>
                      </a:r>
                    </a:p>
                  </a:txBody>
                  <a:tcPr marL="65929" marR="65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Вариативные задачи </a:t>
                      </a:r>
                    </a:p>
                  </a:txBody>
                  <a:tcPr marL="65929" marR="65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238747"/>
                  </a:ext>
                </a:extLst>
              </a:tr>
              <a:tr h="50776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Патриотическое</a:t>
                      </a:r>
                    </a:p>
                  </a:txBody>
                  <a:tcPr marL="65929" marR="6592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1) Формирование любви к родному краю, родной природе, родному языку, культурному наследию своего народа.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2) Воспитание любви, уважения к своим национальным особенностям и чувства собственного достоинства как представителя своего народа.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3) Воспитание уважительного отношения к народу России в целом, своим соотечественникам и согражданам представителям всех народов России, к ровесникам, родителям, соседям, старшим, другим людям вне зависимости от их этнической принадлежности.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4) Воспитание любви к родной природе, природе своего края, России, понимания единства природы и людей и бережного ответственного отношения к родной </a:t>
                      </a:r>
                      <a:r>
                        <a:rPr lang="ru-RU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природе</a:t>
                      </a:r>
                      <a:endParaRPr lang="ru-RU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5929" marR="6592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Формирование у ребенка привязанности, любви к семье и близким, окружающему </a:t>
                      </a:r>
                      <a:r>
                        <a:rPr lang="ru-RU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миру</a:t>
                      </a:r>
                      <a:endParaRPr lang="ru-RU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5929" marR="6592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Формирование интереса </a:t>
                      </a:r>
                      <a:r>
                        <a:rPr lang="ru-RU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 семейным и  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местным традициям, праздникам</a:t>
                      </a:r>
                    </a:p>
                  </a:txBody>
                  <a:tcPr marL="65929" marR="6592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Воспитание у ребенка любви к своей малой родине и к </a:t>
                      </a:r>
                      <a:r>
                        <a:rPr lang="ru-RU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стране</a:t>
                      </a:r>
                      <a:endParaRPr lang="ru-RU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 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Формирование и поддержание чувства привязанности к родному дому, семье, близким </a:t>
                      </a:r>
                      <a:r>
                        <a:rPr lang="ru-RU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людям</a:t>
                      </a:r>
                      <a:endParaRPr lang="ru-RU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 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Подготовка к будущей семейной жизни к роли матери и </a:t>
                      </a:r>
                      <a:r>
                        <a:rPr lang="ru-RU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отца</a:t>
                      </a:r>
                      <a:endParaRPr lang="ru-RU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65929" marR="6592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Формирование представления о традициях, праздниках регионального и местного уровня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 Формирование первичного опыта участия в подготовке и проведении традиционных местных праздников и социально-значимых событий </a:t>
                      </a:r>
                    </a:p>
                  </a:txBody>
                  <a:tcPr marL="65929" marR="6592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9400447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06582" y="119034"/>
            <a:ext cx="10831483" cy="422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0"/>
              </a:spcAft>
            </a:pP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Задачи воспитания </a:t>
            </a:r>
            <a:r>
              <a:rPr lang="ru-RU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(на примере направления «Патриотическое воспитание»)</a:t>
            </a:r>
          </a:p>
        </p:txBody>
      </p:sp>
    </p:spTree>
    <p:extLst>
      <p:ext uri="{BB962C8B-B14F-4D97-AF65-F5344CB8AC3E}">
        <p14:creationId xmlns:p14="http://schemas.microsoft.com/office/powerpoint/2010/main" val="3100781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809766" y="234969"/>
            <a:ext cx="10939549" cy="816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0"/>
              </a:spcAft>
            </a:pP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Рекомендации по разработке календарного плана </a:t>
            </a:r>
          </a:p>
          <a:p>
            <a:pPr marL="228600" algn="ctr">
              <a:lnSpc>
                <a:spcPct val="107000"/>
              </a:lnSpc>
              <a:spcAft>
                <a:spcPts val="0"/>
              </a:spcAft>
            </a:pP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воспитательной деятельности в ДОО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40080" y="1630138"/>
            <a:ext cx="10939549" cy="4673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342900" algn="just">
              <a:lnSpc>
                <a:spcPct val="107000"/>
              </a:lnSpc>
              <a:spcAft>
                <a:spcPts val="0"/>
              </a:spcAft>
              <a:buAutoNum type="arabicPeriod"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Календарный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план воспитательной работы 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ДОО строится </a:t>
            </a:r>
            <a:r>
              <a:rPr lang="ru-RU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основе базовых ценностей, </a:t>
            </a:r>
            <a:r>
              <a:rPr lang="ru-RU" sz="20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целей и задач воспитательной деятельности, отраженных в Рабочей программе воспитания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571500" indent="-342900" algn="just">
              <a:lnSpc>
                <a:spcPct val="107000"/>
              </a:lnSpc>
              <a:buFontTx/>
              <a:buAutoNum type="arabicPeriod"/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основе Календарного плана воспитательной деятельности лежат </a:t>
            </a:r>
            <a:r>
              <a:rPr lang="ru-RU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конкретные события, происходящие в </a:t>
            </a:r>
            <a:r>
              <a:rPr lang="ru-RU" sz="20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ДОО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342900" algn="just">
              <a:lnSpc>
                <a:spcPct val="107000"/>
              </a:lnSpc>
              <a:spcAft>
                <a:spcPts val="0"/>
              </a:spcAft>
              <a:buAutoNum type="arabicPeriod"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Календарный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план воспитательной работы может быть представлен </a:t>
            </a:r>
            <a:r>
              <a:rPr lang="ru-RU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любой удобной для ДОО форме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где 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будут отображены </a:t>
            </a:r>
            <a:r>
              <a:rPr lang="ru-RU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основные события и проекты, которые могут быть реализованы педагогами совместно с </a:t>
            </a:r>
            <a:r>
              <a:rPr lang="ru-RU" sz="20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родителями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разные временные интервалы — от одного дня до нескольких 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месяцев</a:t>
            </a:r>
          </a:p>
          <a:p>
            <a:pPr marL="571500" indent="-342900" algn="just">
              <a:lnSpc>
                <a:spcPct val="107000"/>
              </a:lnSpc>
              <a:spcAft>
                <a:spcPts val="0"/>
              </a:spcAft>
              <a:buAutoNum type="arabicPeriod"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разработки КПВ 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рекомендуется </a:t>
            </a:r>
            <a:r>
              <a:rPr lang="ru-RU" sz="20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ориентироваться на ключевые воспитательные </a:t>
            </a:r>
            <a:r>
              <a:rPr lang="ru-RU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события, обозначенные в </a:t>
            </a:r>
            <a:r>
              <a:rPr lang="ru-RU" sz="20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Примерном календарном плане </a:t>
            </a:r>
            <a:r>
              <a:rPr lang="ru-RU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воспитательной работы 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2021/2022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учебный 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год (утв. распоряжением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NoР-196 Министерства просвещения Российской 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Федерации 23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августа 2021 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года)</a:t>
            </a: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010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809766" y="234969"/>
            <a:ext cx="10939549" cy="816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0"/>
              </a:spcAft>
            </a:pP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Рекомендации по разработке календарного плана </a:t>
            </a:r>
          </a:p>
          <a:p>
            <a:pPr marL="228600" algn="ctr">
              <a:lnSpc>
                <a:spcPct val="107000"/>
              </a:lnSpc>
              <a:spcAft>
                <a:spcPts val="0"/>
              </a:spcAft>
            </a:pP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воспитательной деятельности в ДОО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40080" y="1422746"/>
            <a:ext cx="10939549" cy="3355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Возможные варианты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модели Календарного плана воспитательной деятельности :</a:t>
            </a: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направлениям образовательной 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деятельности: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направлениям воспитательной деятельности;</a:t>
            </a:r>
          </a:p>
          <a:p>
            <a:pPr marL="5143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темам проектной деятельности (коллективные творческие дела и проекты);</a:t>
            </a:r>
          </a:p>
          <a:p>
            <a:pPr marL="5143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план,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основе которого лежит событийный принцип;</a:t>
            </a:r>
          </a:p>
          <a:p>
            <a:pPr marL="5143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план,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основе которого лежит календарное планирование, привязанное к устоявшимся праздникам и событиям;</a:t>
            </a:r>
          </a:p>
          <a:p>
            <a:pPr marL="5143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план,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основе которого лежат традиции и праздники ДОО.</a:t>
            </a: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Помимо перечисленных, можно составить и иные варианты календарного плана воспитательной работы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0" y="-171450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752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809766" y="234969"/>
            <a:ext cx="10939549" cy="816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0"/>
              </a:spcAft>
            </a:pP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Рекомендации по разработке календарного плана </a:t>
            </a:r>
          </a:p>
          <a:p>
            <a:pPr marL="228600" algn="ctr">
              <a:lnSpc>
                <a:spcPct val="107000"/>
              </a:lnSpc>
              <a:spcAft>
                <a:spcPts val="0"/>
              </a:spcAft>
            </a:pP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воспитательной деятельности в ДОО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40080" y="1422746"/>
            <a:ext cx="10939549" cy="3355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Возможные варианты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модели Календарного плана воспитательной деятельности :</a:t>
            </a: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направлениям образовательной 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деятельности: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направлениям воспитательной деятельности;</a:t>
            </a:r>
          </a:p>
          <a:p>
            <a:pPr marL="5143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темам проектной деятельности (коллективные творческие дела и проекты);</a:t>
            </a:r>
          </a:p>
          <a:p>
            <a:pPr marL="5143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план,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основе которого лежит событийный принцип;</a:t>
            </a:r>
          </a:p>
          <a:p>
            <a:pPr marL="5143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план,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основе которого лежит календарное планирование, привязанное к устоявшимся праздникам и событиям;</a:t>
            </a:r>
          </a:p>
          <a:p>
            <a:pPr marL="5143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план,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основе которого лежат традиции и праздники ДОО.</a:t>
            </a: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Помимо перечисленных, можно составить и </a:t>
            </a:r>
            <a:r>
              <a:rPr lang="ru-RU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иные варианты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календарного плана воспитательной работы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2188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2365</TotalTime>
  <Words>1802</Words>
  <Application>Microsoft Office PowerPoint</Application>
  <PresentationFormat>Широкоэкранный</PresentationFormat>
  <Paragraphs>495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Impact</vt:lpstr>
      <vt:lpstr>Tahoma</vt:lpstr>
      <vt:lpstr>Times New Roman</vt:lpstr>
      <vt:lpstr>Wingdings</vt:lpstr>
      <vt:lpstr>Тема Office</vt:lpstr>
      <vt:lpstr>Межмуниципальный семинар  для тьюторов дошкольного образования  Ярославского региона   Тема: «Реализация рабочей программы воспитания в ДОО: от планирования  к технологиям» Часть 1  21 декабря 2021 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Продолжение разговора –  о технологиях…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автономное учреждение дополнительного профессионального образования Ярославской области  Институт развития образования</dc:title>
  <dc:creator>Юлия Владимировна Суханова</dc:creator>
  <cp:lastModifiedBy>student</cp:lastModifiedBy>
  <cp:revision>226</cp:revision>
  <dcterms:created xsi:type="dcterms:W3CDTF">2017-01-12T11:53:49Z</dcterms:created>
  <dcterms:modified xsi:type="dcterms:W3CDTF">2021-12-21T13:20:45Z</dcterms:modified>
</cp:coreProperties>
</file>