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4" r:id="rId3"/>
    <p:sldId id="291" r:id="rId4"/>
    <p:sldId id="288" r:id="rId5"/>
    <p:sldId id="270" r:id="rId6"/>
    <p:sldId id="292" r:id="rId7"/>
    <p:sldId id="289" r:id="rId8"/>
    <p:sldId id="273" r:id="rId9"/>
    <p:sldId id="274" r:id="rId10"/>
    <p:sldId id="290" r:id="rId11"/>
    <p:sldId id="285" r:id="rId12"/>
    <p:sldId id="286" r:id="rId13"/>
    <p:sldId id="28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88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B835"/>
    <a:srgbClr val="EF7F1A"/>
    <a:srgbClr val="343434"/>
    <a:srgbClr val="3FAB3C"/>
    <a:srgbClr val="8D4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1557" autoAdjust="0"/>
  </p:normalViewPr>
  <p:slideViewPr>
    <p:cSldViewPr snapToGrid="0">
      <p:cViewPr varScale="1">
        <p:scale>
          <a:sx n="107" d="100"/>
          <a:sy n="107" d="100"/>
        </p:scale>
        <p:origin x="-726" y="-84"/>
      </p:cViewPr>
      <p:guideLst>
        <p:guide orient="horz" pos="218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2C26AD-E9E3-4010-91EF-8BC9FC89632A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A7A13-FA75-413B-BB3E-8F70355C4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6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87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15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91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000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39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901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431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799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4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79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69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1DC2D-DB70-46D2-9A38-DA1CA8AEF1BB}" type="datetimeFigureOut">
              <a:rPr lang="ru-RU" smtClean="0"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F1C61-DCA1-4D9C-A43D-ED37A1E4C5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9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AB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932" y="1631895"/>
            <a:ext cx="3803189" cy="4885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7280" y="1509339"/>
            <a:ext cx="6513719" cy="1115004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solidFill>
                  <a:schemeClr val="bg1"/>
                </a:solidFill>
                <a:latin typeface="+mn-lt"/>
              </a:rPr>
              <a:t>STEAM</a:t>
            </a:r>
            <a:r>
              <a:rPr lang="ru-RU" sz="4400" dirty="0" smtClean="0">
                <a:solidFill>
                  <a:schemeClr val="bg1"/>
                </a:solidFill>
                <a:latin typeface="+mn-lt"/>
              </a:rPr>
              <a:t> – практики в дошкольном образовании</a:t>
            </a:r>
            <a:endParaRPr lang="ru-RU" sz="4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87280" y="3707382"/>
            <a:ext cx="10017440" cy="2046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endParaRPr lang="ru-RU" sz="2400" b="1" dirty="0" smtClean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endParaRPr lang="ru-RU" sz="2400" b="1" dirty="0">
              <a:solidFill>
                <a:schemeClr val="bg1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2400" b="1" dirty="0" smtClean="0">
                <a:solidFill>
                  <a:schemeClr val="bg1"/>
                </a:solidFill>
              </a:rPr>
              <a:t>Надежина Марина Александровна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sz="2000" dirty="0" err="1">
                <a:solidFill>
                  <a:schemeClr val="bg1"/>
                </a:solidFill>
              </a:rPr>
              <a:t>к</a:t>
            </a:r>
            <a:r>
              <a:rPr lang="ru-RU" sz="2000" dirty="0" err="1" smtClean="0">
                <a:solidFill>
                  <a:schemeClr val="bg1"/>
                </a:solidFill>
              </a:rPr>
              <a:t>.пс.н</a:t>
            </a:r>
            <a:r>
              <a:rPr lang="ru-RU" sz="2000" dirty="0" smtClean="0">
                <a:solidFill>
                  <a:schemeClr val="bg1"/>
                </a:solidFill>
              </a:rPr>
              <a:t>., </a:t>
            </a:r>
            <a:r>
              <a:rPr lang="ru-RU" sz="2000" dirty="0">
                <a:solidFill>
                  <a:schemeClr val="bg1"/>
                </a:solidFill>
              </a:rPr>
              <a:t>доцент каф. дошкольного образования 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spcAft>
                <a:spcPts val="1800"/>
              </a:spcAft>
            </a:pPr>
            <a:r>
              <a:rPr lang="ru-RU" sz="2000" dirty="0" smtClean="0">
                <a:solidFill>
                  <a:schemeClr val="bg1"/>
                </a:solidFill>
              </a:rPr>
              <a:t>ГАУ </a:t>
            </a:r>
            <a:r>
              <a:rPr lang="ru-RU" sz="2000" dirty="0">
                <a:solidFill>
                  <a:schemeClr val="bg1"/>
                </a:solidFill>
              </a:rPr>
              <a:t>ДПО Ярославской области «Институт развития образования</a:t>
            </a:r>
            <a:r>
              <a:rPr lang="ru-RU" sz="2000" dirty="0" smtClean="0">
                <a:solidFill>
                  <a:schemeClr val="bg1"/>
                </a:solidFill>
              </a:rPr>
              <a:t>»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93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913939" y="536348"/>
            <a:ext cx="9796462" cy="184399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4800" b="1" dirty="0" smtClean="0">
                <a:solidFill>
                  <a:srgbClr val="3AB835"/>
                </a:solidFill>
                <a:latin typeface="+mn-lt"/>
              </a:rPr>
              <a:t>STEAM-</a:t>
            </a:r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проект «В музее»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/>
            </a:r>
            <a:br>
              <a:rPr lang="ru-RU" sz="5400" b="1" dirty="0" smtClean="0">
                <a:solidFill>
                  <a:srgbClr val="3AB835"/>
                </a:solidFill>
                <a:latin typeface="+mn-lt"/>
              </a:rPr>
            </a:br>
            <a:endParaRPr lang="ru-RU" sz="3200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43429" y="2481941"/>
            <a:ext cx="5040000" cy="1620000"/>
          </a:xfrm>
          <a:prstGeom prst="roundRect">
            <a:avLst/>
          </a:prstGeom>
          <a:noFill/>
          <a:ln w="19050">
            <a:solidFill>
              <a:srgbClr val="EF7F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68000" lvl="2">
              <a:spcAft>
                <a:spcPts val="600"/>
              </a:spcAft>
            </a:pPr>
            <a:r>
              <a:rPr lang="ru-RU" sz="2000" b="1" dirty="0" smtClean="0">
                <a:solidFill>
                  <a:srgbClr val="343434"/>
                </a:solidFill>
              </a:rPr>
              <a:t>ЦЕНТР ИСКУССТВА</a:t>
            </a:r>
          </a:p>
          <a:p>
            <a:pPr marL="1368000" lvl="2"/>
            <a:r>
              <a:rPr lang="ru-RU" dirty="0" smtClean="0">
                <a:solidFill>
                  <a:srgbClr val="343434"/>
                </a:solidFill>
              </a:rPr>
              <a:t>Исследуем необычные картины</a:t>
            </a:r>
          </a:p>
          <a:p>
            <a:pPr marL="1368000" lvl="2"/>
            <a:r>
              <a:rPr lang="ru-RU" dirty="0" smtClean="0">
                <a:solidFill>
                  <a:srgbClr val="343434"/>
                </a:solidFill>
              </a:rPr>
              <a:t>Рисуем картины необычным способом</a:t>
            </a:r>
          </a:p>
          <a:p>
            <a:pPr marL="1512000" lvl="2"/>
            <a:endParaRPr lang="ru-RU" dirty="0" smtClean="0">
              <a:solidFill>
                <a:srgbClr val="343434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161316" y="2481941"/>
            <a:ext cx="5040000" cy="1620000"/>
          </a:xfrm>
          <a:prstGeom prst="roundRect">
            <a:avLst/>
          </a:prstGeom>
          <a:noFill/>
          <a:ln w="19050">
            <a:solidFill>
              <a:srgbClr val="EF7F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60000" lvl="2">
              <a:spcAft>
                <a:spcPts val="600"/>
              </a:spcAft>
            </a:pPr>
            <a:r>
              <a:rPr lang="ru-RU" sz="2000" b="1" dirty="0" smtClean="0">
                <a:solidFill>
                  <a:srgbClr val="343434"/>
                </a:solidFill>
              </a:rPr>
              <a:t>ЦЕНТР КОНСТРУИРОВАНИЯ</a:t>
            </a:r>
          </a:p>
          <a:p>
            <a:pPr marL="1298250" lvl="2"/>
            <a:r>
              <a:rPr lang="ru-RU" dirty="0" smtClean="0">
                <a:solidFill>
                  <a:srgbClr val="343434"/>
                </a:solidFill>
              </a:rPr>
              <a:t>Создаем арт - объекты</a:t>
            </a:r>
            <a:endParaRPr lang="ru-RU" dirty="0">
              <a:solidFill>
                <a:srgbClr val="343434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943429" y="4274452"/>
            <a:ext cx="5040000" cy="1620000"/>
          </a:xfrm>
          <a:prstGeom prst="roundRect">
            <a:avLst/>
          </a:prstGeom>
          <a:noFill/>
          <a:ln w="19050">
            <a:solidFill>
              <a:srgbClr val="EF7F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60000" lvl="2">
              <a:spcAft>
                <a:spcPts val="600"/>
              </a:spcAft>
            </a:pPr>
            <a:r>
              <a:rPr lang="ru-RU" sz="2000" b="1" dirty="0" smtClean="0">
                <a:solidFill>
                  <a:srgbClr val="343434"/>
                </a:solidFill>
              </a:rPr>
              <a:t>ЦЕНТР ГРАМОТЫ/ЧТЕНИЯ</a:t>
            </a:r>
          </a:p>
          <a:p>
            <a:pPr marL="1298250" lvl="2" algn="just"/>
            <a:r>
              <a:rPr lang="ru-RU" dirty="0" smtClean="0">
                <a:solidFill>
                  <a:schemeClr val="tx1"/>
                </a:solidFill>
              </a:rPr>
              <a:t>Готовим </a:t>
            </a:r>
            <a:r>
              <a:rPr lang="ru-RU" dirty="0">
                <a:solidFill>
                  <a:schemeClr val="tx1"/>
                </a:solidFill>
              </a:rPr>
              <a:t>афишу </a:t>
            </a:r>
            <a:r>
              <a:rPr lang="ru-RU" dirty="0" smtClean="0">
                <a:solidFill>
                  <a:schemeClr val="tx1"/>
                </a:solidFill>
              </a:rPr>
              <a:t>- приглашение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161316" y="4274452"/>
            <a:ext cx="5040000" cy="1620000"/>
          </a:xfrm>
          <a:prstGeom prst="roundRect">
            <a:avLst/>
          </a:prstGeom>
          <a:noFill/>
          <a:ln w="19050">
            <a:solidFill>
              <a:srgbClr val="EF7F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60000" lvl="2">
              <a:spcAft>
                <a:spcPts val="600"/>
              </a:spcAft>
            </a:pPr>
            <a:r>
              <a:rPr lang="ru-RU" sz="2000" b="1" dirty="0" smtClean="0">
                <a:solidFill>
                  <a:srgbClr val="343434"/>
                </a:solidFill>
              </a:rPr>
              <a:t>ЦЕНТР МАТЕМАТИКИ</a:t>
            </a:r>
          </a:p>
          <a:p>
            <a:pPr marL="1260000" lvl="2"/>
            <a:r>
              <a:rPr lang="ru-RU" dirty="0" smtClean="0">
                <a:solidFill>
                  <a:schemeClr val="tx1"/>
                </a:solidFill>
              </a:rPr>
              <a:t>Знакомимся с мозаичным искусством</a:t>
            </a:r>
          </a:p>
          <a:p>
            <a:pPr marL="1260000" lvl="2"/>
            <a:r>
              <a:rPr lang="ru-RU" dirty="0" smtClean="0">
                <a:solidFill>
                  <a:schemeClr val="tx1"/>
                </a:solidFill>
              </a:rPr>
              <a:t>Создаем мозаичные картины</a:t>
            </a:r>
            <a:endParaRPr lang="en-US" dirty="0" smtClean="0">
              <a:solidFill>
                <a:schemeClr val="tx1"/>
              </a:solidFill>
            </a:endParaRPr>
          </a:p>
          <a:p>
            <a:pPr marL="1440000" lvl="2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Что </a:t>
            </a:r>
            <a:r>
              <a:rPr lang="en-US" sz="5400" b="1" dirty="0" smtClean="0">
                <a:solidFill>
                  <a:srgbClr val="3AB835"/>
                </a:solidFill>
                <a:latin typeface="+mn-lt"/>
              </a:rPr>
              <a:t>STEM-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>подход дает ребенку?</a:t>
            </a:r>
            <a:endParaRPr lang="ru-RU" sz="54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83343" y="2825205"/>
            <a:ext cx="6712857" cy="2332810"/>
          </a:xfrm>
        </p:spPr>
        <p:txBody>
          <a:bodyPr>
            <a:noAutofit/>
          </a:bodyPr>
          <a:lstStyle/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«Я вижу результаты своего труда…»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Осознание себя как ценности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Умение критически воспринимать информацию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Развитие инженерного мышления и навыков конструирования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732" y="2012937"/>
            <a:ext cx="3500068" cy="4488918"/>
          </a:xfrm>
          <a:prstGeom prst="rect">
            <a:avLst/>
          </a:prstGeom>
          <a:solidFill>
            <a:srgbClr val="3FAB3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012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Что </a:t>
            </a:r>
            <a:r>
              <a:rPr lang="en-US" sz="5400" b="1" dirty="0" smtClean="0">
                <a:solidFill>
                  <a:srgbClr val="3AB835"/>
                </a:solidFill>
                <a:latin typeface="+mn-lt"/>
              </a:rPr>
              <a:t>STEM-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>подход дает ребенку?</a:t>
            </a:r>
            <a:endParaRPr lang="ru-RU" sz="54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983343" y="2474685"/>
            <a:ext cx="7063377" cy="2332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Развитие математических способностей и логического мышления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Навыки эффективного общения и работы в команде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Умение самостоятельного планирования и проектирования работы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200" dirty="0">
                <a:solidFill>
                  <a:srgbClr val="343434"/>
                </a:solidFill>
              </a:rPr>
              <a:t>Развитие креативности, возможности мыслить нестандартно, видеть проблему со всех сторон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Blip>
                <a:blip r:embed="rId2"/>
              </a:buBlip>
            </a:pPr>
            <a:endParaRPr lang="ru-RU" sz="2200" dirty="0">
              <a:solidFill>
                <a:srgbClr val="343434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732" y="2012937"/>
            <a:ext cx="3500068" cy="4488918"/>
          </a:xfrm>
          <a:prstGeom prst="rect">
            <a:avLst/>
          </a:prstGeom>
          <a:solidFill>
            <a:srgbClr val="3FAB3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382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407581" y="1052736"/>
            <a:ext cx="12192000" cy="4148116"/>
            <a:chOff x="191557" y="1231900"/>
            <a:chExt cx="12192000" cy="4148116"/>
          </a:xfrm>
        </p:grpSpPr>
        <p:sp>
          <p:nvSpPr>
            <p:cNvPr id="3" name="Овальная выноска 2"/>
            <p:cNvSpPr/>
            <p:nvPr/>
          </p:nvSpPr>
          <p:spPr>
            <a:xfrm>
              <a:off x="1704216" y="1231900"/>
              <a:ext cx="9288328" cy="4148116"/>
            </a:xfrm>
            <a:prstGeom prst="wedgeEllipseCallout">
              <a:avLst/>
            </a:prstGeom>
            <a:noFill/>
            <a:ln w="57150">
              <a:solidFill>
                <a:srgbClr val="EF7F1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91557" y="2587990"/>
              <a:ext cx="12192000" cy="17266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  <a:spcAft>
                  <a:spcPts val="1800"/>
                </a:spcAft>
              </a:pPr>
              <a:r>
                <a:rPr lang="ru-RU" sz="4800" b="1" dirty="0">
                  <a:solidFill>
                    <a:srgbClr val="343434"/>
                  </a:solidFill>
                  <a:ea typeface="Microsoft YaHei Light" panose="020B0502040204020203" pitchFamily="34" charset="-122"/>
                  <a:cs typeface="Segoe UI" panose="020B0502040204020203" pitchFamily="34" charset="0"/>
                </a:rPr>
                <a:t>СПАСИБО ЗА ВНИМАНИЕ!</a:t>
              </a:r>
              <a:endParaRPr lang="ru-RU" sz="4000" b="1" dirty="0">
                <a:solidFill>
                  <a:srgbClr val="343434"/>
                </a:solidFill>
                <a:ea typeface="Microsoft YaHei Light" panose="020B0502040204020203" pitchFamily="34" charset="-122"/>
                <a:cs typeface="Segoe UI" panose="020B0502040204020203" pitchFamily="34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ru-RU" sz="2800" dirty="0">
                  <a:solidFill>
                    <a:srgbClr val="343434"/>
                  </a:solidFill>
                  <a:ea typeface="Microsoft YaHei Light" panose="020B0502040204020203" pitchFamily="34" charset="-122"/>
                  <a:cs typeface="Segoe UI" panose="020B0502040204020203" pitchFamily="34" charset="0"/>
                </a:rPr>
                <a:t>Готовы ответить на ваши вопросы</a:t>
              </a:r>
            </a:p>
          </p:txBody>
        </p:sp>
      </p:grpSp>
      <p:sp>
        <p:nvSpPr>
          <p:cNvPr id="17" name="Прямоугольник 16"/>
          <p:cNvSpPr/>
          <p:nvPr/>
        </p:nvSpPr>
        <p:spPr>
          <a:xfrm rot="21147822">
            <a:off x="367643" y="-102169"/>
            <a:ext cx="2739435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9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endParaRPr lang="ru-RU" sz="28700" dirty="0">
              <a:solidFill>
                <a:srgbClr val="3FAB3C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454170">
            <a:off x="10052023" y="22761"/>
            <a:ext cx="273943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8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endParaRPr lang="ru-RU" sz="13800" dirty="0">
              <a:solidFill>
                <a:srgbClr val="3FAB3C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517863">
            <a:off x="1695073" y="4272856"/>
            <a:ext cx="273943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38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endParaRPr lang="ru-RU" sz="13800" dirty="0">
              <a:solidFill>
                <a:srgbClr val="3FAB3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 rot="594324">
            <a:off x="9536839" y="3985402"/>
            <a:ext cx="273943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6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r>
              <a:rPr lang="ru-RU" sz="16600" dirty="0" smtClean="0">
                <a:solidFill>
                  <a:srgbClr val="3FAB3C"/>
                </a:solidFill>
                <a:ea typeface="Microsoft YaHei Light" panose="020B0502040204020203" pitchFamily="34" charset="-122"/>
                <a:cs typeface="Segoe UI" panose="020B0502040204020203" pitchFamily="34" charset="0"/>
              </a:rPr>
              <a:t>?</a:t>
            </a:r>
            <a:endParaRPr lang="ru-RU" sz="28700" dirty="0">
              <a:solidFill>
                <a:srgbClr val="3FA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3AB835"/>
                </a:solidFill>
                <a:latin typeface="+mn-lt"/>
              </a:rPr>
              <a:t>STEAM</a:t>
            </a:r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-подход. Что это?</a:t>
            </a:r>
            <a:endParaRPr lang="ru-RU" sz="48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61734" y="1876425"/>
            <a:ext cx="5127009" cy="3126237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F7F1A"/>
                </a:solidFill>
              </a:rPr>
              <a:t>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343434"/>
                </a:solidFill>
              </a:rPr>
              <a:t>– science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F7F1A"/>
                </a:solidFill>
              </a:rPr>
              <a:t>T</a:t>
            </a:r>
            <a:r>
              <a:rPr lang="en-US" sz="3600" dirty="0" smtClean="0"/>
              <a:t> </a:t>
            </a:r>
            <a:r>
              <a:rPr lang="en-US" sz="3200" dirty="0" smtClean="0">
                <a:solidFill>
                  <a:srgbClr val="343434"/>
                </a:solidFill>
              </a:rPr>
              <a:t>– technology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F7F1A"/>
                </a:solidFill>
              </a:rPr>
              <a:t>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343434"/>
                </a:solidFill>
              </a:rPr>
              <a:t>– engineering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3200" b="1" dirty="0" smtClean="0">
                <a:solidFill>
                  <a:srgbClr val="EF7F1A"/>
                </a:solidFill>
              </a:rPr>
              <a:t>A  </a:t>
            </a:r>
            <a:r>
              <a:rPr lang="en-US" sz="3200" dirty="0" smtClean="0"/>
              <a:t>-</a:t>
            </a:r>
            <a:r>
              <a:rPr lang="en-US" sz="3200" dirty="0" smtClean="0">
                <a:solidFill>
                  <a:srgbClr val="EF7F1A"/>
                </a:solidFill>
              </a:rPr>
              <a:t> </a:t>
            </a:r>
            <a:r>
              <a:rPr lang="en-US" sz="3200" dirty="0" smtClean="0"/>
              <a:t>art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4000" b="1" dirty="0" smtClean="0">
                <a:solidFill>
                  <a:srgbClr val="EF7F1A"/>
                </a:solidFill>
              </a:rPr>
              <a:t>M</a:t>
            </a:r>
            <a:r>
              <a:rPr lang="en-US" sz="3600" dirty="0" smtClean="0"/>
              <a:t> </a:t>
            </a:r>
            <a:r>
              <a:rPr lang="en-US" sz="3200" dirty="0" smtClean="0">
                <a:solidFill>
                  <a:srgbClr val="343434"/>
                </a:solidFill>
              </a:rPr>
              <a:t>– mathematics</a:t>
            </a:r>
            <a:endParaRPr lang="ru-RU" sz="3200" dirty="0">
              <a:solidFill>
                <a:srgbClr val="343434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932" y="1615463"/>
            <a:ext cx="3809984" cy="4886392"/>
          </a:xfrm>
          <a:prstGeom prst="rect">
            <a:avLst/>
          </a:prstGeom>
          <a:solidFill>
            <a:srgbClr val="3FAB3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3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Заблуждения             Смыслы</a:t>
            </a:r>
            <a:endParaRPr lang="ru-RU" sz="48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9283" y="2118471"/>
            <a:ext cx="5779460" cy="3126237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en-US" sz="2400" dirty="0" smtClean="0">
                <a:solidFill>
                  <a:srgbClr val="343434"/>
                </a:solidFill>
              </a:rPr>
              <a:t>STEM</a:t>
            </a:r>
            <a:r>
              <a:rPr lang="ru-RU" sz="2400" dirty="0" smtClean="0">
                <a:solidFill>
                  <a:srgbClr val="343434"/>
                </a:solidFill>
              </a:rPr>
              <a:t> – игрушки = значит </a:t>
            </a:r>
            <a:r>
              <a:rPr lang="en-US" sz="2400" dirty="0" smtClean="0">
                <a:solidFill>
                  <a:srgbClr val="343434"/>
                </a:solidFill>
              </a:rPr>
              <a:t>STEM</a:t>
            </a:r>
            <a:r>
              <a:rPr lang="ru-RU" sz="2400" dirty="0" smtClean="0">
                <a:solidFill>
                  <a:srgbClr val="343434"/>
                </a:solidFill>
              </a:rPr>
              <a:t> – подход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endParaRPr lang="ru-RU" sz="2400" dirty="0" smtClean="0">
              <a:solidFill>
                <a:srgbClr val="343434"/>
              </a:solidFill>
            </a:endParaRP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343434"/>
                </a:solidFill>
              </a:rPr>
              <a:t>Каждая группа реализует одно направление </a:t>
            </a:r>
            <a:r>
              <a:rPr lang="en-US" sz="2400" dirty="0" smtClean="0">
                <a:solidFill>
                  <a:srgbClr val="343434"/>
                </a:solidFill>
              </a:rPr>
              <a:t>STEM</a:t>
            </a:r>
            <a:r>
              <a:rPr lang="ru-RU" sz="2400" dirty="0" smtClean="0">
                <a:solidFill>
                  <a:srgbClr val="343434"/>
                </a:solidFill>
              </a:rPr>
              <a:t>, значит весь детский сад реализует </a:t>
            </a:r>
            <a:r>
              <a:rPr lang="en-US" sz="2400" dirty="0">
                <a:solidFill>
                  <a:srgbClr val="343434"/>
                </a:solidFill>
              </a:rPr>
              <a:t>STEM</a:t>
            </a:r>
            <a:r>
              <a:rPr lang="ru-RU" sz="2400" dirty="0">
                <a:solidFill>
                  <a:srgbClr val="343434"/>
                </a:solidFill>
              </a:rPr>
              <a:t> – подход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5190565" y="1062318"/>
            <a:ext cx="1008529" cy="349623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199094" y="2121274"/>
            <a:ext cx="5779460" cy="31262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343434"/>
                </a:solidFill>
              </a:rPr>
              <a:t>Проектная форма организации деятельности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343434"/>
                </a:solidFill>
              </a:rPr>
              <a:t>Практический характер учебных задач (понимаю для чего я это делаю)</a:t>
            </a:r>
          </a:p>
          <a:p>
            <a:pPr>
              <a:lnSpc>
                <a:spcPct val="130000"/>
              </a:lnSpc>
              <a:spcBef>
                <a:spcPts val="0"/>
              </a:spcBef>
            </a:pPr>
            <a:r>
              <a:rPr lang="ru-RU" sz="2400" dirty="0" err="1" smtClean="0">
                <a:solidFill>
                  <a:srgbClr val="343434"/>
                </a:solidFill>
              </a:rPr>
              <a:t>Межпредметный</a:t>
            </a:r>
            <a:r>
              <a:rPr lang="ru-RU" sz="2400" dirty="0" smtClean="0">
                <a:solidFill>
                  <a:srgbClr val="343434"/>
                </a:solidFill>
              </a:rPr>
              <a:t> характер - понятная связь между дисциплинами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2400" dirty="0" smtClean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1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Навыки 21 века?</a:t>
            </a:r>
            <a:endParaRPr lang="ru-RU" sz="48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8086" y="2237333"/>
            <a:ext cx="6292163" cy="3126237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EF7F1A"/>
                </a:solidFill>
              </a:rPr>
              <a:t>Коммуникация</a:t>
            </a:r>
            <a:endParaRPr lang="en-US" sz="3200" dirty="0" smtClean="0">
              <a:solidFill>
                <a:srgbClr val="343434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4000" b="1" dirty="0" err="1" smtClean="0">
                <a:solidFill>
                  <a:srgbClr val="EF7F1A"/>
                </a:solidFill>
              </a:rPr>
              <a:t>Коллаборация</a:t>
            </a:r>
            <a:endParaRPr lang="en-US" sz="3200" dirty="0" smtClean="0">
              <a:solidFill>
                <a:srgbClr val="343434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EF7F1A"/>
                </a:solidFill>
              </a:rPr>
              <a:t>Критическое мышление</a:t>
            </a:r>
            <a:endParaRPr lang="en-US" sz="3200" dirty="0" smtClean="0">
              <a:solidFill>
                <a:srgbClr val="343434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EF7F1A"/>
                </a:solidFill>
              </a:rPr>
              <a:t>Креативность</a:t>
            </a:r>
            <a:endParaRPr lang="ru-RU" sz="3200" dirty="0">
              <a:solidFill>
                <a:srgbClr val="343434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932" y="1615463"/>
            <a:ext cx="3809984" cy="4886392"/>
          </a:xfrm>
          <a:prstGeom prst="rect">
            <a:avLst/>
          </a:prstGeom>
          <a:solidFill>
            <a:srgbClr val="3FAB3C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00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Позиция </a:t>
            </a:r>
            <a:r>
              <a:rPr lang="en-US" sz="5400" b="1" dirty="0" smtClean="0">
                <a:solidFill>
                  <a:srgbClr val="3AB835"/>
                </a:solidFill>
                <a:latin typeface="+mn-lt"/>
              </a:rPr>
              <a:t>STEM-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>педагога</a:t>
            </a:r>
            <a:endParaRPr lang="ru-RU" sz="54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13939" y="2082293"/>
            <a:ext cx="9464764" cy="2596243"/>
          </a:xfrm>
        </p:spPr>
        <p:txBody>
          <a:bodyPr>
            <a:noAutofit/>
          </a:bodyPr>
          <a:lstStyle/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400" dirty="0" smtClean="0">
                <a:solidFill>
                  <a:srgbClr val="343434"/>
                </a:solidFill>
              </a:rPr>
              <a:t>Педагог – не единственный носитель «правильного» знания, которое нужно «зазубрить»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400" dirty="0" smtClean="0">
                <a:solidFill>
                  <a:srgbClr val="343434"/>
                </a:solidFill>
              </a:rPr>
              <a:t>Соучастник процесса исследования и познания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400" dirty="0" smtClean="0">
                <a:solidFill>
                  <a:srgbClr val="343434"/>
                </a:solidFill>
              </a:rPr>
              <a:t>Гибкость и открытость новому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2400" dirty="0" smtClean="0">
                <a:solidFill>
                  <a:srgbClr val="343434"/>
                </a:solidFill>
              </a:rPr>
              <a:t>Умеет идти «за детьми», а не впереди</a:t>
            </a:r>
            <a:endParaRPr lang="ru-RU" sz="2400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0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550862"/>
            <a:ext cx="9796462" cy="1325563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Этапы реализации </a:t>
            </a:r>
            <a:r>
              <a:rPr lang="en-US" sz="5400" b="1" dirty="0" smtClean="0">
                <a:solidFill>
                  <a:srgbClr val="3AB835"/>
                </a:solidFill>
                <a:latin typeface="+mn-lt"/>
              </a:rPr>
              <a:t>STEAM-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>проекта</a:t>
            </a:r>
            <a:endParaRPr lang="ru-RU" sz="5400" b="1" dirty="0">
              <a:solidFill>
                <a:srgbClr val="3AB835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13939" y="2082293"/>
            <a:ext cx="9816814" cy="3578919"/>
          </a:xfrm>
        </p:spPr>
        <p:txBody>
          <a:bodyPr>
            <a:noAutofit/>
          </a:bodyPr>
          <a:lstStyle/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solidFill>
                  <a:srgbClr val="343434"/>
                </a:solidFill>
              </a:rPr>
              <a:t>Выбор темы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solidFill>
                  <a:srgbClr val="343434"/>
                </a:solidFill>
              </a:rPr>
              <a:t>Планирование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solidFill>
                  <a:srgbClr val="343434"/>
                </a:solidFill>
              </a:rPr>
              <a:t>Реализация</a:t>
            </a:r>
          </a:p>
          <a:p>
            <a:pPr marL="540000" indent="-540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Blip>
                <a:blip r:embed="rId2"/>
              </a:buBlip>
            </a:pPr>
            <a:r>
              <a:rPr lang="ru-RU" sz="3600" dirty="0" smtClean="0">
                <a:solidFill>
                  <a:srgbClr val="343434"/>
                </a:solidFill>
              </a:rPr>
              <a:t>Подведение итогов</a:t>
            </a:r>
            <a:endParaRPr lang="ru-RU" sz="3600" dirty="0">
              <a:solidFill>
                <a:srgbClr val="343434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572836" y="2944904"/>
            <a:ext cx="1495398" cy="443753"/>
          </a:xfrm>
          <a:prstGeom prst="rightArrow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959273" y="2487706"/>
            <a:ext cx="2889730" cy="22998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0000"/>
              </a:lnSpc>
              <a:spcBef>
                <a:spcPts val="0"/>
              </a:spcBef>
              <a:buNone/>
            </a:pPr>
            <a:r>
              <a:rPr lang="ru-RU" sz="5400" b="1" dirty="0" smtClean="0">
                <a:solidFill>
                  <a:srgbClr val="3AB835"/>
                </a:solidFill>
              </a:rPr>
              <a:t>как?</a:t>
            </a:r>
            <a:endParaRPr lang="ru-RU" sz="5400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13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AB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932" y="1631895"/>
            <a:ext cx="3803189" cy="4885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7280" y="1118530"/>
            <a:ext cx="9144000" cy="2339680"/>
          </a:xfrm>
        </p:spPr>
        <p:txBody>
          <a:bodyPr>
            <a:noAutofit/>
          </a:bodyPr>
          <a:lstStyle/>
          <a:p>
            <a:pPr algn="l"/>
            <a:r>
              <a:rPr lang="ru-RU" sz="7200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ru-RU" sz="7200" dirty="0" smtClean="0">
                <a:solidFill>
                  <a:schemeClr val="bg1"/>
                </a:solidFill>
                <a:latin typeface="+mn-lt"/>
              </a:rPr>
            </a:br>
            <a:r>
              <a:rPr lang="en-US" sz="7200" dirty="0" smtClean="0">
                <a:solidFill>
                  <a:schemeClr val="bg1"/>
                </a:solidFill>
                <a:latin typeface="+mn-lt"/>
              </a:rPr>
              <a:t>STEAM</a:t>
            </a: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-проект</a:t>
            </a:r>
            <a:r>
              <a:rPr lang="ru-RU" sz="7200" dirty="0">
                <a:solidFill>
                  <a:schemeClr val="bg1"/>
                </a:solidFill>
                <a:latin typeface="+mn-lt"/>
              </a:rPr>
              <a:t/>
            </a:r>
            <a:br>
              <a:rPr lang="ru-RU" sz="7200" dirty="0">
                <a:solidFill>
                  <a:schemeClr val="bg1"/>
                </a:solidFill>
                <a:latin typeface="+mn-lt"/>
              </a:rPr>
            </a:br>
            <a:r>
              <a:rPr lang="ru-RU" sz="7200" dirty="0" smtClean="0">
                <a:solidFill>
                  <a:schemeClr val="bg1"/>
                </a:solidFill>
                <a:latin typeface="+mn-lt"/>
              </a:rPr>
              <a:t>В музее</a:t>
            </a:r>
            <a:endParaRPr lang="ru-RU" sz="7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44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939" y="405722"/>
            <a:ext cx="10842978" cy="1843997"/>
          </a:xfrm>
        </p:spPr>
        <p:txBody>
          <a:bodyPr>
            <a:normAutofit fontScale="9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3400" b="1" dirty="0" smtClean="0">
                <a:solidFill>
                  <a:srgbClr val="3AB835"/>
                </a:solidFill>
                <a:latin typeface="+mn-lt"/>
              </a:rPr>
              <a:t>Наша цель – пополнить экспозицию музея новыми экспонатами</a:t>
            </a:r>
            <a:r>
              <a:rPr lang="ru-RU" sz="3200" b="1" dirty="0" smtClean="0">
                <a:solidFill>
                  <a:srgbClr val="3AB835"/>
                </a:solidFill>
                <a:latin typeface="+mn-lt"/>
              </a:rPr>
              <a:t/>
            </a:r>
            <a:br>
              <a:rPr lang="ru-RU" sz="3200" b="1" dirty="0" smtClean="0">
                <a:solidFill>
                  <a:srgbClr val="3AB835"/>
                </a:solidFill>
                <a:latin typeface="+mn-lt"/>
              </a:rPr>
            </a:br>
            <a:r>
              <a:rPr lang="ru-RU" sz="3200" dirty="0" smtClean="0">
                <a:solidFill>
                  <a:srgbClr val="3FAB3C"/>
                </a:solidFill>
                <a:latin typeface="+mn-lt"/>
              </a:rPr>
              <a:t>Что </a:t>
            </a:r>
            <a:r>
              <a:rPr lang="ru-RU" sz="3200" dirty="0">
                <a:solidFill>
                  <a:srgbClr val="3FAB3C"/>
                </a:solidFill>
                <a:latin typeface="+mn-lt"/>
              </a:rPr>
              <a:t>нам нужно сделать</a:t>
            </a:r>
            <a:r>
              <a:rPr lang="ru-RU" sz="3200" dirty="0" smtClean="0">
                <a:solidFill>
                  <a:srgbClr val="3FAB3C"/>
                </a:solidFill>
                <a:latin typeface="+mn-lt"/>
              </a:rPr>
              <a:t>?</a:t>
            </a:r>
            <a:endParaRPr lang="ru-RU" sz="3200" dirty="0">
              <a:solidFill>
                <a:srgbClr val="3FAB3C"/>
              </a:solidFill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791621" y="4817545"/>
            <a:ext cx="38499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343434"/>
                </a:solidFill>
              </a:rPr>
              <a:t>Нарисовать картины</a:t>
            </a:r>
            <a:endParaRPr lang="ru-RU" sz="2200" b="1" dirty="0">
              <a:solidFill>
                <a:srgbClr val="343434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907001" y="3870523"/>
            <a:ext cx="38499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200" b="1" dirty="0" smtClean="0">
                <a:solidFill>
                  <a:srgbClr val="343434"/>
                </a:solidFill>
              </a:rPr>
              <a:t>Сделать скульптуры</a:t>
            </a:r>
            <a:endParaRPr lang="ru-RU" sz="2000" dirty="0">
              <a:solidFill>
                <a:srgbClr val="343434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21194" y="3418903"/>
            <a:ext cx="384991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200" b="1" dirty="0" smtClean="0">
                <a:solidFill>
                  <a:srgbClr val="343434"/>
                </a:solidFill>
              </a:rPr>
              <a:t>Узнать, что есть в музее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360351" y="2570894"/>
            <a:ext cx="3849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2200" b="1" dirty="0" smtClean="0">
                <a:solidFill>
                  <a:srgbClr val="343434"/>
                </a:solidFill>
              </a:rPr>
              <a:t>Сделать афишу – приглашение на открытие музея</a:t>
            </a:r>
            <a:endParaRPr lang="ru-RU" sz="2000" dirty="0">
              <a:solidFill>
                <a:srgbClr val="3434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4514" y="6501855"/>
            <a:ext cx="12206514" cy="360000"/>
          </a:xfrm>
          <a:prstGeom prst="rect">
            <a:avLst/>
          </a:prstGeom>
          <a:solidFill>
            <a:srgbClr val="3AB835"/>
          </a:solidFill>
          <a:ln>
            <a:solidFill>
              <a:srgbClr val="3AB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913939" y="536348"/>
            <a:ext cx="9796462" cy="184399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4800" b="1" dirty="0" smtClean="0">
                <a:solidFill>
                  <a:srgbClr val="3AB835"/>
                </a:solidFill>
                <a:latin typeface="+mn-lt"/>
              </a:rPr>
              <a:t>STEAM-</a:t>
            </a:r>
            <a:r>
              <a:rPr lang="ru-RU" sz="4800" b="1" dirty="0" smtClean="0">
                <a:solidFill>
                  <a:srgbClr val="3AB835"/>
                </a:solidFill>
                <a:latin typeface="+mn-lt"/>
              </a:rPr>
              <a:t>проект «В музее»</a:t>
            </a:r>
            <a:r>
              <a:rPr lang="ru-RU" sz="5400" b="1" dirty="0" smtClean="0">
                <a:solidFill>
                  <a:srgbClr val="3AB835"/>
                </a:solidFill>
                <a:latin typeface="+mn-lt"/>
              </a:rPr>
              <a:t/>
            </a:r>
            <a:br>
              <a:rPr lang="ru-RU" sz="5400" b="1" dirty="0" smtClean="0">
                <a:solidFill>
                  <a:srgbClr val="3AB835"/>
                </a:solidFill>
                <a:latin typeface="+mn-lt"/>
              </a:rPr>
            </a:br>
            <a:endParaRPr lang="ru-RU" sz="3200" dirty="0">
              <a:solidFill>
                <a:srgbClr val="3AB835"/>
              </a:solidFill>
              <a:latin typeface="+mn-lt"/>
            </a:endParaRPr>
          </a:p>
        </p:txBody>
      </p:sp>
      <p:graphicFrame>
        <p:nvGraphicFramePr>
          <p:cNvPr id="1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43403"/>
              </p:ext>
            </p:extLst>
          </p:nvPr>
        </p:nvGraphicFramePr>
        <p:xfrm>
          <a:off x="774089" y="1700808"/>
          <a:ext cx="10619622" cy="294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98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398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398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ED1B3A"/>
                          </a:solidFill>
                          <a:latin typeface="Century Gothic" panose="020B0502020202020204" pitchFamily="34" charset="0"/>
                        </a:rPr>
                        <a:t>Вопросы детей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F68738"/>
                          </a:solidFill>
                          <a:latin typeface="Century Gothic" panose="020B0502020202020204" pitchFamily="34" charset="0"/>
                        </a:rPr>
                        <a:t>Содержание</a:t>
                      </a:r>
                      <a:r>
                        <a:rPr lang="ru-RU" sz="1600" baseline="0" dirty="0">
                          <a:solidFill>
                            <a:srgbClr val="F68738"/>
                          </a:solidFill>
                          <a:latin typeface="Century Gothic" panose="020B0502020202020204" pitchFamily="34" charset="0"/>
                        </a:rPr>
                        <a:t> деятельности</a:t>
                      </a:r>
                      <a:endParaRPr lang="ru-RU" sz="1600" dirty="0">
                        <a:solidFill>
                          <a:srgbClr val="F68738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95DA"/>
                          </a:solidFill>
                          <a:latin typeface="Century Gothic" panose="020B0502020202020204" pitchFamily="34" charset="0"/>
                        </a:rPr>
                        <a:t>Оборудование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Подготовить афишу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Пишем слова с помощью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конструктора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Палочки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Геостикс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Сделать скульптуры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Конструирование по собственному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замыслу или по схеме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….</a:t>
                      </a:r>
                      <a:endParaRPr lang="ru-RU" sz="18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eriod"/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AutoNum type="arabicPeriod"/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54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FFFF"/>
      </a:hlink>
      <a:folHlink>
        <a:srgbClr val="FFFFFF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319</Words>
  <Application>Microsoft Office PowerPoint</Application>
  <PresentationFormat>Произвольный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STEAM – практики в дошкольном образовании</vt:lpstr>
      <vt:lpstr>STEAM-подход. Что это?</vt:lpstr>
      <vt:lpstr>Заблуждения             Смыслы</vt:lpstr>
      <vt:lpstr>Навыки 21 века?</vt:lpstr>
      <vt:lpstr>Позиция STEM-педагога</vt:lpstr>
      <vt:lpstr>Этапы реализации STEAM-проекта</vt:lpstr>
      <vt:lpstr> STEAM-проект В музее</vt:lpstr>
      <vt:lpstr>Наша цель – пополнить экспозицию музея новыми экспонатами Что нам нужно сделать?</vt:lpstr>
      <vt:lpstr>STEAM-проект «В музее» </vt:lpstr>
      <vt:lpstr>STEAM-проект «В музее» </vt:lpstr>
      <vt:lpstr>Что STEM-подход дает ребенку?</vt:lpstr>
      <vt:lpstr>Что STEM-подход дает ребенку?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– подход в практике  или история одного проекта</dc:title>
  <dc:creator>Марина Надежина</dc:creator>
  <cp:lastModifiedBy>Татьяна Николаевна Захарова</cp:lastModifiedBy>
  <cp:revision>76</cp:revision>
  <dcterms:created xsi:type="dcterms:W3CDTF">2020-06-30T13:55:04Z</dcterms:created>
  <dcterms:modified xsi:type="dcterms:W3CDTF">2022-02-21T07:38:22Z</dcterms:modified>
</cp:coreProperties>
</file>