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4" r:id="rId4"/>
    <p:sldId id="266" r:id="rId5"/>
    <p:sldId id="269" r:id="rId6"/>
    <p:sldId id="270" r:id="rId7"/>
    <p:sldId id="271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1700808"/>
            <a:ext cx="5110336" cy="1470025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Межрегиональная видеоконференция</a:t>
            </a:r>
            <a:br>
              <a:rPr lang="ru-RU" sz="3100" dirty="0" smtClean="0"/>
            </a:br>
            <a:r>
              <a:rPr lang="ru-RU" sz="3100" dirty="0" smtClean="0"/>
              <a:t> </a:t>
            </a:r>
            <a:r>
              <a:rPr lang="ru-RU" sz="3100" dirty="0"/>
              <a:t>«Практики преемственности детского сада и школы: новые контексты «старой» проблемы</a:t>
            </a:r>
            <a:r>
              <a:rPr lang="ru-RU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8 ноября 2022 год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ГАУ ДПО ЯО «Институт развития образования», кафедра дошкольного образования</a:t>
            </a:r>
            <a:endParaRPr lang="ru-RU" sz="2400" dirty="0">
              <a:solidFill>
                <a:schemeClr val="tx1"/>
              </a:solidFill>
            </a:endParaRPr>
          </a:p>
        </p:txBody>
      </p:sp>
      <p:grpSp>
        <p:nvGrpSpPr>
          <p:cNvPr id="4" name="object 18"/>
          <p:cNvGrpSpPr/>
          <p:nvPr/>
        </p:nvGrpSpPr>
        <p:grpSpPr>
          <a:xfrm>
            <a:off x="-34852" y="0"/>
            <a:ext cx="9144507" cy="6696453"/>
            <a:chOff x="0" y="161544"/>
            <a:chExt cx="9144507" cy="6696453"/>
          </a:xfrm>
        </p:grpSpPr>
        <p:pic>
          <p:nvPicPr>
            <p:cNvPr id="5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388619"/>
              <a:ext cx="2685288" cy="6469378"/>
            </a:xfrm>
            <a:prstGeom prst="rect">
              <a:avLst/>
            </a:prstGeom>
          </p:spPr>
        </p:pic>
        <p:sp>
          <p:nvSpPr>
            <p:cNvPr id="6" name="object 20"/>
            <p:cNvSpPr/>
            <p:nvPr/>
          </p:nvSpPr>
          <p:spPr>
            <a:xfrm>
              <a:off x="4696967" y="161544"/>
              <a:ext cx="4447540" cy="815340"/>
            </a:xfrm>
            <a:custGeom>
              <a:avLst/>
              <a:gdLst/>
              <a:ahLst/>
              <a:cxnLst/>
              <a:rect l="l" t="t" r="r" b="b"/>
              <a:pathLst>
                <a:path w="4447540" h="815340">
                  <a:moveTo>
                    <a:pt x="4447032" y="0"/>
                  </a:moveTo>
                  <a:lnTo>
                    <a:pt x="0" y="0"/>
                  </a:lnTo>
                  <a:lnTo>
                    <a:pt x="0" y="815339"/>
                  </a:lnTo>
                  <a:lnTo>
                    <a:pt x="4447032" y="815339"/>
                  </a:lnTo>
                  <a:lnTo>
                    <a:pt x="44470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36431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Научно-методические подходы к понятию преемственность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Один из приоритетов современного образования – это обеспечение его непрерывности (Ж. </a:t>
            </a:r>
            <a:r>
              <a:rPr lang="ru-RU" sz="2800" dirty="0" err="1" smtClean="0"/>
              <a:t>Делор</a:t>
            </a:r>
            <a:r>
              <a:rPr lang="ru-RU" sz="2800" dirty="0" smtClean="0"/>
              <a:t>, 1996</a:t>
            </a:r>
            <a:r>
              <a:rPr lang="ru-RU" sz="2800" dirty="0" smtClean="0"/>
              <a:t>, ЮНЕСКО</a:t>
            </a:r>
            <a:r>
              <a:rPr lang="ru-RU" sz="2800" dirty="0" smtClean="0"/>
              <a:t>). </a:t>
            </a:r>
          </a:p>
          <a:p>
            <a:r>
              <a:rPr lang="ru-RU" sz="2800" dirty="0" smtClean="0"/>
              <a:t>Непрерывность </a:t>
            </a:r>
            <a:r>
              <a:rPr lang="ru-RU" sz="2800" dirty="0"/>
              <a:t>обучения на границах различных этапов обучения в рамках целостной системы образования достигается за счет </a:t>
            </a:r>
            <a:r>
              <a:rPr lang="ru-RU" sz="2800" b="1" dirty="0" smtClean="0"/>
              <a:t>преемственности</a:t>
            </a:r>
            <a:r>
              <a:rPr lang="ru-RU" sz="2800" b="1" dirty="0"/>
              <a:t>. </a:t>
            </a:r>
            <a:endParaRPr lang="ru-RU" sz="2800" b="1" dirty="0" smtClean="0"/>
          </a:p>
          <a:p>
            <a:r>
              <a:rPr lang="ru-RU" sz="2800" dirty="0" smtClean="0"/>
              <a:t>Преемственность </a:t>
            </a:r>
            <a:r>
              <a:rPr lang="ru-RU" sz="2800" dirty="0"/>
              <a:t>является одним из принципов непрерывного образования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7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Преемственность -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это </a:t>
            </a:r>
            <a:r>
              <a:rPr lang="ru-RU" dirty="0"/>
              <a:t>связь между явлениями в процессе</a:t>
            </a:r>
          </a:p>
          <a:p>
            <a:pPr marL="0" indent="0">
              <a:buNone/>
            </a:pPr>
            <a:r>
              <a:rPr lang="ru-RU" dirty="0"/>
              <a:t>развития в природе, обществе и познании, когда новое,</a:t>
            </a:r>
          </a:p>
          <a:p>
            <a:pPr marL="0" indent="0">
              <a:buNone/>
            </a:pPr>
            <a:r>
              <a:rPr lang="ru-RU" dirty="0"/>
              <a:t>сменяя старое, сохраняет в себе некоторые его элементы. В</a:t>
            </a:r>
          </a:p>
          <a:p>
            <a:pPr marL="0" indent="0">
              <a:buNone/>
            </a:pPr>
            <a:r>
              <a:rPr lang="ru-RU" dirty="0"/>
              <a:t>обществе означает передачу и усвоение социальных и</a:t>
            </a:r>
          </a:p>
          <a:p>
            <a:pPr marL="0" indent="0">
              <a:buNone/>
            </a:pPr>
            <a:r>
              <a:rPr lang="ru-RU" dirty="0"/>
              <a:t>культурных ценностей от поколения к поколению, от</a:t>
            </a:r>
          </a:p>
          <a:p>
            <a:pPr marL="0" indent="0">
              <a:buNone/>
            </a:pPr>
            <a:r>
              <a:rPr lang="ru-RU" dirty="0"/>
              <a:t>формации к формации (Большой энциклопедический словарь</a:t>
            </a:r>
          </a:p>
          <a:p>
            <a:pPr marL="0" indent="0">
              <a:buNone/>
            </a:pPr>
            <a:r>
              <a:rPr lang="ru-RU" dirty="0"/>
              <a:t>http://mirslovarei.com/content_bes/ </a:t>
            </a:r>
            <a:r>
              <a:rPr lang="ru-RU" dirty="0" err="1"/>
              <a:t>preemstvennost</a:t>
            </a:r>
            <a:r>
              <a:rPr lang="ru-RU" dirty="0"/>
              <a:t> 49618.html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Преемственность можно рассматривать как </a:t>
            </a:r>
            <a:r>
              <a:rPr lang="ru-RU" dirty="0"/>
              <a:t>связь между явлениями в процессе развития, когда </a:t>
            </a:r>
            <a:r>
              <a:rPr lang="ru-RU" dirty="0" smtClean="0"/>
              <a:t>сохраняет </a:t>
            </a:r>
            <a:r>
              <a:rPr lang="ru-RU" dirty="0"/>
              <a:t>в себе некоторые элементы старого </a:t>
            </a:r>
            <a:r>
              <a:rPr lang="ru-RU" dirty="0" smtClean="0"/>
              <a:t>(</a:t>
            </a:r>
            <a:r>
              <a:rPr lang="ru-RU" dirty="0" err="1" smtClean="0"/>
              <a:t>Белошистая</a:t>
            </a:r>
            <a:r>
              <a:rPr lang="ru-RU" dirty="0" smtClean="0"/>
              <a:t> </a:t>
            </a:r>
            <a:r>
              <a:rPr lang="ru-RU" dirty="0"/>
              <a:t>Анна </a:t>
            </a:r>
            <a:r>
              <a:rPr lang="ru-RU" dirty="0" smtClean="0"/>
              <a:t>Витальевна)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603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В </a:t>
            </a:r>
            <a:r>
              <a:rPr lang="ru-RU" sz="3100" dirty="0"/>
              <a:t>нашем понимании преемственность возможна, если педагоги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и</a:t>
            </a:r>
            <a:r>
              <a:rPr lang="ru-RU" dirty="0" smtClean="0"/>
              <a:t>меют </a:t>
            </a:r>
            <a:r>
              <a:rPr lang="ru-RU" b="1" dirty="0"/>
              <a:t>единые ценности</a:t>
            </a:r>
            <a:r>
              <a:rPr lang="ru-RU" dirty="0"/>
              <a:t>, разделяют смыслы и цели современного образования </a:t>
            </a:r>
            <a:r>
              <a:rPr lang="ru-RU" dirty="0" smtClean="0"/>
              <a:t> - </a:t>
            </a:r>
            <a:r>
              <a:rPr lang="ru-RU" b="1" dirty="0" smtClean="0"/>
              <a:t>ребенок</a:t>
            </a:r>
            <a:r>
              <a:rPr lang="ru-RU" dirty="0"/>
              <a:t>, обладающий личностными характеристиками, среди них инициативность, самостоятельность, уверенность в своих силах, положительное отношение к себе и другим, развитое воображение, способность к волевым усилиям, любознательность.</a:t>
            </a:r>
          </a:p>
          <a:p>
            <a:r>
              <a:rPr lang="ru-RU" b="1" dirty="0" smtClean="0"/>
              <a:t>владеют </a:t>
            </a:r>
            <a:r>
              <a:rPr lang="ru-RU" b="1" dirty="0"/>
              <a:t>приемами, техниками, технологиями</a:t>
            </a:r>
            <a:r>
              <a:rPr lang="ru-RU" dirty="0"/>
              <a:t> развитие качеств данных количеств личности, формирования готовности к саморазвитию и непрерывному образованию, реализуя </a:t>
            </a:r>
            <a:r>
              <a:rPr lang="ru-RU" dirty="0" err="1"/>
              <a:t>деятельностный</a:t>
            </a:r>
            <a:r>
              <a:rPr lang="ru-RU" dirty="0"/>
              <a:t> подход;</a:t>
            </a:r>
          </a:p>
          <a:p>
            <a:r>
              <a:rPr lang="ru-RU" dirty="0" smtClean="0"/>
              <a:t>имеют </a:t>
            </a:r>
            <a:r>
              <a:rPr lang="ru-RU" b="1" dirty="0"/>
              <a:t>схожий стиль взаимодействия с деть</a:t>
            </a:r>
            <a:r>
              <a:rPr lang="ru-RU" dirty="0"/>
              <a:t>ми </a:t>
            </a:r>
            <a:r>
              <a:rPr lang="ru-RU" dirty="0" smtClean="0"/>
              <a:t>(</a:t>
            </a:r>
            <a:r>
              <a:rPr lang="ru-RU" dirty="0" err="1" smtClean="0"/>
              <a:t>партнерско</a:t>
            </a:r>
            <a:r>
              <a:rPr lang="ru-RU" dirty="0" smtClean="0"/>
              <a:t>-деловой</a:t>
            </a:r>
            <a:r>
              <a:rPr lang="ru-RU" dirty="0"/>
              <a:t>, поддерживающий);</a:t>
            </a:r>
          </a:p>
          <a:p>
            <a:r>
              <a:rPr lang="ru-RU" b="1" dirty="0" smtClean="0"/>
              <a:t>РППС </a:t>
            </a:r>
            <a:r>
              <a:rPr lang="ru-RU" b="1" dirty="0"/>
              <a:t>в ДОО и школе</a:t>
            </a:r>
            <a:r>
              <a:rPr lang="ru-RU" dirty="0"/>
              <a:t> имеет признаки </a:t>
            </a:r>
            <a:r>
              <a:rPr lang="ru-RU" dirty="0" err="1"/>
              <a:t>полифункциональности</a:t>
            </a:r>
            <a:r>
              <a:rPr lang="ru-RU" dirty="0"/>
              <a:t>, вариативности, доступности, обеспечивать возможность общения и совместной деятельности детей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60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7793" y="284076"/>
            <a:ext cx="8229600" cy="1398973"/>
          </a:xfrm>
          <a:prstGeom prst="rect">
            <a:avLst/>
          </a:prstGeom>
        </p:spPr>
        <p:txBody>
          <a:bodyPr vert="horz" wrap="square" lIns="0" tIns="356743" rIns="0" bIns="0" rtlCol="0">
            <a:spAutoFit/>
          </a:bodyPr>
          <a:lstStyle/>
          <a:p>
            <a:pPr marL="1572260" marR="5080" indent="-905510">
              <a:lnSpc>
                <a:spcPts val="2700"/>
              </a:lnSpc>
              <a:spcBef>
                <a:spcPts val="434"/>
              </a:spcBef>
            </a:pPr>
            <a:r>
              <a:rPr lang="ru-RU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Преемственность в образовании – приоритет поддержки детской </a:t>
            </a:r>
            <a:r>
              <a:rPr lang="ru-RU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субъектности</a:t>
            </a:r>
            <a:endParaRPr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5</a:t>
            </a:fld>
            <a:endParaRPr spc="-25" dirty="0"/>
          </a:p>
        </p:txBody>
      </p:sp>
      <p:grpSp>
        <p:nvGrpSpPr>
          <p:cNvPr id="6" name="object 6"/>
          <p:cNvGrpSpPr/>
          <p:nvPr/>
        </p:nvGrpSpPr>
        <p:grpSpPr>
          <a:xfrm>
            <a:off x="272605" y="1910905"/>
            <a:ext cx="3406140" cy="4343400"/>
            <a:chOff x="272605" y="1910905"/>
            <a:chExt cx="3406140" cy="43434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1376" y="1985771"/>
              <a:ext cx="3336798" cy="4267962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77368" y="1915667"/>
              <a:ext cx="3321685" cy="4250690"/>
            </a:xfrm>
            <a:custGeom>
              <a:avLst/>
              <a:gdLst/>
              <a:ahLst/>
              <a:cxnLst/>
              <a:rect l="l" t="t" r="r" b="b"/>
              <a:pathLst>
                <a:path w="3321685" h="4250690">
                  <a:moveTo>
                    <a:pt x="3321304" y="0"/>
                  </a:moveTo>
                  <a:lnTo>
                    <a:pt x="531952" y="0"/>
                  </a:lnTo>
                  <a:lnTo>
                    <a:pt x="531952" y="281051"/>
                  </a:lnTo>
                  <a:lnTo>
                    <a:pt x="252323" y="281051"/>
                  </a:lnTo>
                  <a:lnTo>
                    <a:pt x="252323" y="281432"/>
                  </a:lnTo>
                  <a:lnTo>
                    <a:pt x="252323" y="550672"/>
                  </a:lnTo>
                  <a:lnTo>
                    <a:pt x="252323" y="550926"/>
                  </a:lnTo>
                  <a:lnTo>
                    <a:pt x="0" y="550926"/>
                  </a:lnTo>
                  <a:lnTo>
                    <a:pt x="0" y="3544824"/>
                  </a:lnTo>
                  <a:lnTo>
                    <a:pt x="680123" y="4250436"/>
                  </a:lnTo>
                  <a:lnTo>
                    <a:pt x="2800223" y="4250436"/>
                  </a:lnTo>
                  <a:lnTo>
                    <a:pt x="2800223" y="3977703"/>
                  </a:lnTo>
                  <a:lnTo>
                    <a:pt x="3060700" y="3977703"/>
                  </a:lnTo>
                  <a:lnTo>
                    <a:pt x="3060700" y="3977132"/>
                  </a:lnTo>
                  <a:lnTo>
                    <a:pt x="3060700" y="3704958"/>
                  </a:lnTo>
                  <a:lnTo>
                    <a:pt x="3321304" y="3704958"/>
                  </a:lnTo>
                  <a:lnTo>
                    <a:pt x="3321304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7368" y="1915667"/>
              <a:ext cx="3321685" cy="4250690"/>
            </a:xfrm>
            <a:custGeom>
              <a:avLst/>
              <a:gdLst/>
              <a:ahLst/>
              <a:cxnLst/>
              <a:rect l="l" t="t" r="r" b="b"/>
              <a:pathLst>
                <a:path w="3321685" h="4250690">
                  <a:moveTo>
                    <a:pt x="0" y="3544824"/>
                  </a:moveTo>
                  <a:lnTo>
                    <a:pt x="0" y="550926"/>
                  </a:lnTo>
                  <a:lnTo>
                    <a:pt x="252323" y="550926"/>
                  </a:lnTo>
                  <a:lnTo>
                    <a:pt x="252323" y="281051"/>
                  </a:lnTo>
                  <a:lnTo>
                    <a:pt x="531952" y="281051"/>
                  </a:lnTo>
                  <a:lnTo>
                    <a:pt x="531952" y="0"/>
                  </a:lnTo>
                  <a:lnTo>
                    <a:pt x="3321304" y="0"/>
                  </a:lnTo>
                  <a:lnTo>
                    <a:pt x="3321304" y="3704958"/>
                  </a:lnTo>
                  <a:lnTo>
                    <a:pt x="3060699" y="3704958"/>
                  </a:lnTo>
                  <a:lnTo>
                    <a:pt x="3060699" y="3977703"/>
                  </a:lnTo>
                  <a:lnTo>
                    <a:pt x="2800223" y="3977703"/>
                  </a:lnTo>
                  <a:lnTo>
                    <a:pt x="2800223" y="4250436"/>
                  </a:lnTo>
                  <a:lnTo>
                    <a:pt x="680123" y="4250436"/>
                  </a:lnTo>
                  <a:lnTo>
                    <a:pt x="0" y="3544824"/>
                  </a:lnTo>
                  <a:close/>
                </a:path>
                <a:path w="3321685" h="4250690">
                  <a:moveTo>
                    <a:pt x="534708" y="281051"/>
                  </a:moveTo>
                  <a:lnTo>
                    <a:pt x="3060699" y="281051"/>
                  </a:lnTo>
                  <a:lnTo>
                    <a:pt x="3060699" y="3977703"/>
                  </a:lnTo>
                  <a:lnTo>
                    <a:pt x="2800223" y="3977703"/>
                  </a:lnTo>
                  <a:lnTo>
                    <a:pt x="2800223" y="550926"/>
                  </a:lnTo>
                  <a:lnTo>
                    <a:pt x="252323" y="550926"/>
                  </a:lnTo>
                  <a:lnTo>
                    <a:pt x="252323" y="281051"/>
                  </a:lnTo>
                  <a:lnTo>
                    <a:pt x="534708" y="281051"/>
                  </a:lnTo>
                  <a:close/>
                </a:path>
                <a:path w="3321685" h="4250690">
                  <a:moveTo>
                    <a:pt x="0" y="3544824"/>
                  </a:moveTo>
                  <a:lnTo>
                    <a:pt x="680123" y="3542030"/>
                  </a:lnTo>
                  <a:lnTo>
                    <a:pt x="680123" y="4250436"/>
                  </a:lnTo>
                  <a:lnTo>
                    <a:pt x="0" y="3544824"/>
                  </a:lnTo>
                  <a:close/>
                </a:path>
              </a:pathLst>
            </a:custGeom>
            <a:ln w="9525">
              <a:solidFill>
                <a:srgbClr val="AABDD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08787" y="2726182"/>
            <a:ext cx="2102485" cy="204376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sz="2400" spc="-10" dirty="0">
                <a:latin typeface="Arial Narrow"/>
                <a:cs typeface="Arial Narrow"/>
              </a:rPr>
              <a:t>Федеральный государственный образовательный стандарт</a:t>
            </a:r>
            <a:endParaRPr sz="2400" dirty="0">
              <a:latin typeface="Arial Narrow"/>
              <a:cs typeface="Arial Narrow"/>
            </a:endParaRPr>
          </a:p>
          <a:p>
            <a:pPr marL="12700" marR="583565">
              <a:lnSpc>
                <a:spcPct val="90000"/>
              </a:lnSpc>
            </a:pPr>
            <a:r>
              <a:rPr lang="ru-RU" sz="2400" spc="-10" dirty="0" smtClean="0">
                <a:solidFill>
                  <a:srgbClr val="CC0000"/>
                </a:solidFill>
                <a:latin typeface="Arial Narrow"/>
                <a:cs typeface="Arial Narrow"/>
              </a:rPr>
              <a:t>дошкольного</a:t>
            </a:r>
            <a:r>
              <a:rPr sz="2400" spc="-10" dirty="0" smtClean="0">
                <a:latin typeface="Arial Narrow"/>
                <a:cs typeface="Arial Narrow"/>
              </a:rPr>
              <a:t> </a:t>
            </a:r>
            <a:r>
              <a:rPr sz="2400" spc="-10" dirty="0">
                <a:latin typeface="Arial Narrow"/>
                <a:cs typeface="Arial Narrow"/>
              </a:rPr>
              <a:t>образования</a:t>
            </a:r>
            <a:endParaRPr sz="2400" dirty="0">
              <a:latin typeface="Arial Narrow"/>
              <a:cs typeface="Arial Narrow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504497" y="1910905"/>
            <a:ext cx="3404235" cy="4414520"/>
            <a:chOff x="5504497" y="1910905"/>
            <a:chExt cx="3404235" cy="4414520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73267" y="1985771"/>
              <a:ext cx="3335274" cy="433959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5509260" y="1915667"/>
              <a:ext cx="3319779" cy="4322445"/>
            </a:xfrm>
            <a:custGeom>
              <a:avLst/>
              <a:gdLst/>
              <a:ahLst/>
              <a:cxnLst/>
              <a:rect l="l" t="t" r="r" b="b"/>
              <a:pathLst>
                <a:path w="3319779" h="4322445">
                  <a:moveTo>
                    <a:pt x="3319780" y="0"/>
                  </a:moveTo>
                  <a:lnTo>
                    <a:pt x="531749" y="0"/>
                  </a:lnTo>
                  <a:lnTo>
                    <a:pt x="531749" y="285242"/>
                  </a:lnTo>
                  <a:lnTo>
                    <a:pt x="252222" y="285242"/>
                  </a:lnTo>
                  <a:lnTo>
                    <a:pt x="252222" y="285750"/>
                  </a:lnTo>
                  <a:lnTo>
                    <a:pt x="252222" y="560324"/>
                  </a:lnTo>
                  <a:lnTo>
                    <a:pt x="0" y="560324"/>
                  </a:lnTo>
                  <a:lnTo>
                    <a:pt x="0" y="3604514"/>
                  </a:lnTo>
                  <a:lnTo>
                    <a:pt x="679831" y="4322064"/>
                  </a:lnTo>
                  <a:lnTo>
                    <a:pt x="2798953" y="4322064"/>
                  </a:lnTo>
                  <a:lnTo>
                    <a:pt x="2798953" y="4044734"/>
                  </a:lnTo>
                  <a:lnTo>
                    <a:pt x="3059303" y="4044734"/>
                  </a:lnTo>
                  <a:lnTo>
                    <a:pt x="3059303" y="4044442"/>
                  </a:lnTo>
                  <a:lnTo>
                    <a:pt x="3059303" y="3767404"/>
                  </a:lnTo>
                  <a:lnTo>
                    <a:pt x="3319780" y="3767404"/>
                  </a:lnTo>
                  <a:lnTo>
                    <a:pt x="3319780" y="0"/>
                  </a:lnTo>
                  <a:close/>
                </a:path>
              </a:pathLst>
            </a:custGeom>
            <a:solidFill>
              <a:srgbClr val="EAEA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509259" y="1915667"/>
              <a:ext cx="3319779" cy="4322445"/>
            </a:xfrm>
            <a:custGeom>
              <a:avLst/>
              <a:gdLst/>
              <a:ahLst/>
              <a:cxnLst/>
              <a:rect l="l" t="t" r="r" b="b"/>
              <a:pathLst>
                <a:path w="3319779" h="4322445">
                  <a:moveTo>
                    <a:pt x="0" y="3604514"/>
                  </a:moveTo>
                  <a:lnTo>
                    <a:pt x="0" y="560324"/>
                  </a:lnTo>
                  <a:lnTo>
                    <a:pt x="252222" y="560324"/>
                  </a:lnTo>
                  <a:lnTo>
                    <a:pt x="252222" y="285750"/>
                  </a:lnTo>
                  <a:lnTo>
                    <a:pt x="531749" y="285750"/>
                  </a:lnTo>
                  <a:lnTo>
                    <a:pt x="531749" y="0"/>
                  </a:lnTo>
                  <a:lnTo>
                    <a:pt x="3319780" y="0"/>
                  </a:lnTo>
                  <a:lnTo>
                    <a:pt x="3319780" y="3767404"/>
                  </a:lnTo>
                  <a:lnTo>
                    <a:pt x="3059303" y="3767404"/>
                  </a:lnTo>
                  <a:lnTo>
                    <a:pt x="3059303" y="4044734"/>
                  </a:lnTo>
                  <a:lnTo>
                    <a:pt x="2798953" y="4044734"/>
                  </a:lnTo>
                  <a:lnTo>
                    <a:pt x="2798953" y="4322064"/>
                  </a:lnTo>
                  <a:lnTo>
                    <a:pt x="679830" y="4322064"/>
                  </a:lnTo>
                  <a:lnTo>
                    <a:pt x="0" y="3604514"/>
                  </a:lnTo>
                  <a:close/>
                </a:path>
                <a:path w="3319779" h="4322445">
                  <a:moveTo>
                    <a:pt x="534415" y="285750"/>
                  </a:moveTo>
                  <a:lnTo>
                    <a:pt x="3059303" y="285750"/>
                  </a:lnTo>
                  <a:lnTo>
                    <a:pt x="3059303" y="4044734"/>
                  </a:lnTo>
                  <a:lnTo>
                    <a:pt x="2798953" y="4044734"/>
                  </a:lnTo>
                  <a:lnTo>
                    <a:pt x="2798953" y="560324"/>
                  </a:lnTo>
                  <a:lnTo>
                    <a:pt x="252222" y="560324"/>
                  </a:lnTo>
                  <a:lnTo>
                    <a:pt x="252222" y="285750"/>
                  </a:lnTo>
                  <a:lnTo>
                    <a:pt x="534415" y="285750"/>
                  </a:lnTo>
                  <a:close/>
                </a:path>
                <a:path w="3319779" h="4322445">
                  <a:moveTo>
                    <a:pt x="0" y="3604514"/>
                  </a:moveTo>
                  <a:lnTo>
                    <a:pt x="679830" y="3601720"/>
                  </a:lnTo>
                  <a:lnTo>
                    <a:pt x="679830" y="4322064"/>
                  </a:lnTo>
                  <a:lnTo>
                    <a:pt x="0" y="3604514"/>
                  </a:lnTo>
                  <a:close/>
                </a:path>
              </a:pathLst>
            </a:custGeom>
            <a:ln w="9525">
              <a:solidFill>
                <a:srgbClr val="AABDD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840348" y="2739593"/>
            <a:ext cx="2105025" cy="23768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90"/>
              </a:spcBef>
            </a:pPr>
            <a:r>
              <a:rPr sz="2400" spc="-10" dirty="0">
                <a:latin typeface="Arial Narrow"/>
                <a:cs typeface="Arial Narrow"/>
              </a:rPr>
              <a:t>Федеральный государственный образовательный </a:t>
            </a:r>
            <a:r>
              <a:rPr sz="2400" spc="-10" dirty="0" err="1">
                <a:latin typeface="Arial Narrow"/>
                <a:cs typeface="Arial Narrow"/>
              </a:rPr>
              <a:t>стандарт</a:t>
            </a:r>
            <a:r>
              <a:rPr sz="2400" spc="-10" dirty="0">
                <a:latin typeface="Arial Narrow"/>
                <a:cs typeface="Arial Narrow"/>
              </a:rPr>
              <a:t> </a:t>
            </a:r>
            <a:r>
              <a:rPr lang="ru-RU" sz="2400" spc="-10" dirty="0" smtClean="0">
                <a:solidFill>
                  <a:srgbClr val="CC0000"/>
                </a:solidFill>
                <a:latin typeface="Arial Narrow"/>
                <a:cs typeface="Arial Narrow"/>
              </a:rPr>
              <a:t>начального</a:t>
            </a:r>
            <a:r>
              <a:rPr sz="2400" spc="200" dirty="0" smtClean="0">
                <a:solidFill>
                  <a:srgbClr val="CC0000"/>
                </a:solidFill>
                <a:latin typeface="Arial Narrow"/>
                <a:cs typeface="Arial Narrow"/>
              </a:rPr>
              <a:t> </a:t>
            </a:r>
            <a:r>
              <a:rPr sz="2400" spc="-10" dirty="0">
                <a:latin typeface="Arial Narrow"/>
                <a:cs typeface="Arial Narrow"/>
              </a:rPr>
              <a:t>общего образования</a:t>
            </a:r>
            <a:endParaRPr sz="2400" dirty="0">
              <a:latin typeface="Arial Narrow"/>
              <a:cs typeface="Arial Narrow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198685" y="3064573"/>
            <a:ext cx="2530475" cy="1809750"/>
            <a:chOff x="3198685" y="3064573"/>
            <a:chExt cx="2530475" cy="1809750"/>
          </a:xfrm>
        </p:grpSpPr>
        <p:sp>
          <p:nvSpPr>
            <p:cNvPr id="17" name="object 17"/>
            <p:cNvSpPr/>
            <p:nvPr/>
          </p:nvSpPr>
          <p:spPr>
            <a:xfrm>
              <a:off x="3203448" y="3069335"/>
              <a:ext cx="2520950" cy="1800225"/>
            </a:xfrm>
            <a:custGeom>
              <a:avLst/>
              <a:gdLst/>
              <a:ahLst/>
              <a:cxnLst/>
              <a:rect l="l" t="t" r="r" b="b"/>
              <a:pathLst>
                <a:path w="2520950" h="1800225">
                  <a:moveTo>
                    <a:pt x="78765" y="449961"/>
                  </a:moveTo>
                  <a:lnTo>
                    <a:pt x="0" y="449961"/>
                  </a:lnTo>
                  <a:lnTo>
                    <a:pt x="0" y="1349883"/>
                  </a:lnTo>
                  <a:lnTo>
                    <a:pt x="78765" y="1349883"/>
                  </a:lnTo>
                  <a:lnTo>
                    <a:pt x="78765" y="449961"/>
                  </a:lnTo>
                  <a:close/>
                </a:path>
                <a:path w="2520950" h="1800225">
                  <a:moveTo>
                    <a:pt x="315010" y="449961"/>
                  </a:moveTo>
                  <a:lnTo>
                    <a:pt x="157480" y="449961"/>
                  </a:lnTo>
                  <a:lnTo>
                    <a:pt x="157480" y="1349883"/>
                  </a:lnTo>
                  <a:lnTo>
                    <a:pt x="315010" y="1349883"/>
                  </a:lnTo>
                  <a:lnTo>
                    <a:pt x="315010" y="449961"/>
                  </a:lnTo>
                  <a:close/>
                </a:path>
                <a:path w="2520950" h="1800225">
                  <a:moveTo>
                    <a:pt x="2520696" y="899922"/>
                  </a:moveTo>
                  <a:lnTo>
                    <a:pt x="1890522" y="0"/>
                  </a:lnTo>
                  <a:lnTo>
                    <a:pt x="1890522" y="449961"/>
                  </a:lnTo>
                  <a:lnTo>
                    <a:pt x="393827" y="449961"/>
                  </a:lnTo>
                  <a:lnTo>
                    <a:pt x="393827" y="1349883"/>
                  </a:lnTo>
                  <a:lnTo>
                    <a:pt x="1890522" y="1349883"/>
                  </a:lnTo>
                  <a:lnTo>
                    <a:pt x="1890522" y="1799844"/>
                  </a:lnTo>
                  <a:lnTo>
                    <a:pt x="2520696" y="899922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203448" y="3069335"/>
              <a:ext cx="2520950" cy="1800225"/>
            </a:xfrm>
            <a:custGeom>
              <a:avLst/>
              <a:gdLst/>
              <a:ahLst/>
              <a:cxnLst/>
              <a:rect l="l" t="t" r="r" b="b"/>
              <a:pathLst>
                <a:path w="2520950" h="1800225">
                  <a:moveTo>
                    <a:pt x="1890522" y="0"/>
                  </a:moveTo>
                  <a:lnTo>
                    <a:pt x="1890522" y="449961"/>
                  </a:lnTo>
                  <a:lnTo>
                    <a:pt x="393826" y="449961"/>
                  </a:lnTo>
                  <a:lnTo>
                    <a:pt x="393826" y="1349883"/>
                  </a:lnTo>
                  <a:lnTo>
                    <a:pt x="1890522" y="1349883"/>
                  </a:lnTo>
                  <a:lnTo>
                    <a:pt x="1890522" y="1799844"/>
                  </a:lnTo>
                  <a:lnTo>
                    <a:pt x="2520696" y="899921"/>
                  </a:lnTo>
                  <a:lnTo>
                    <a:pt x="1890522" y="0"/>
                  </a:lnTo>
                  <a:close/>
                </a:path>
                <a:path w="2520950" h="1800225">
                  <a:moveTo>
                    <a:pt x="157479" y="1349883"/>
                  </a:moveTo>
                  <a:lnTo>
                    <a:pt x="315023" y="1349883"/>
                  </a:lnTo>
                  <a:lnTo>
                    <a:pt x="315023" y="449961"/>
                  </a:lnTo>
                  <a:lnTo>
                    <a:pt x="157479" y="449961"/>
                  </a:lnTo>
                  <a:lnTo>
                    <a:pt x="157479" y="1349883"/>
                  </a:lnTo>
                  <a:close/>
                </a:path>
                <a:path w="2520950" h="1800225">
                  <a:moveTo>
                    <a:pt x="0" y="1349883"/>
                  </a:moveTo>
                  <a:lnTo>
                    <a:pt x="78771" y="1349883"/>
                  </a:lnTo>
                  <a:lnTo>
                    <a:pt x="78771" y="449961"/>
                  </a:lnTo>
                  <a:lnTo>
                    <a:pt x="0" y="449961"/>
                  </a:lnTo>
                  <a:lnTo>
                    <a:pt x="0" y="1349883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817111" y="3708653"/>
            <a:ext cx="137096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1150" marR="5080" indent="-299085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 Narrow"/>
                <a:cs typeface="Arial Narrow"/>
              </a:rPr>
              <a:t>преемственность развитие</a:t>
            </a:r>
            <a:endParaRPr sz="160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03689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7663" y="424052"/>
            <a:ext cx="13290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20" dirty="0">
                <a:latin typeface="Arial Black"/>
                <a:cs typeface="Arial Black"/>
              </a:rPr>
              <a:t>ФГОС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64235" y="1014831"/>
            <a:ext cx="7596505" cy="4121128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ru-RU" sz="2200" dirty="0" smtClean="0"/>
              <a:t>реализация преемственности между дошкольным образованием и начальной школой должна обеспечить </a:t>
            </a:r>
            <a:r>
              <a:rPr lang="ru-RU" sz="2200" b="1" dirty="0" smtClean="0"/>
              <a:t>создание системы непрерывного образования с учетом сохранения </a:t>
            </a:r>
            <a:r>
              <a:rPr lang="ru-RU" sz="2200" b="1" dirty="0" err="1" smtClean="0"/>
              <a:t>самоценности</a:t>
            </a:r>
            <a:r>
              <a:rPr lang="ru-RU" sz="2200" b="1" dirty="0" smtClean="0"/>
              <a:t> каждого возрастного </a:t>
            </a:r>
            <a:r>
              <a:rPr lang="ru-RU" sz="2200" dirty="0" smtClean="0"/>
              <a:t>периода развития ребенка;</a:t>
            </a:r>
          </a:p>
          <a:p>
            <a:pPr marL="241300" indent="-228600">
              <a:lnSpc>
                <a:spcPct val="100000"/>
              </a:lnSpc>
              <a:spcBef>
                <a:spcPts val="13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ru-RU" sz="2200" dirty="0" err="1" smtClean="0"/>
              <a:t>сформированности</a:t>
            </a:r>
            <a:r>
              <a:rPr lang="ru-RU" sz="2200" dirty="0" smtClean="0"/>
              <a:t> </a:t>
            </a:r>
            <a:r>
              <a:rPr lang="ru-RU" sz="2200" b="1" dirty="0" smtClean="0"/>
              <a:t>умения учиться - учиться в общении -  </a:t>
            </a:r>
          </a:p>
          <a:p>
            <a:pPr marL="12700">
              <a:lnSpc>
                <a:spcPct val="100000"/>
              </a:lnSpc>
              <a:spcBef>
                <a:spcPts val="1300"/>
              </a:spcBef>
              <a:tabLst>
                <a:tab pos="240665" algn="l"/>
                <a:tab pos="241300" algn="l"/>
              </a:tabLst>
            </a:pPr>
            <a:r>
              <a:rPr lang="ru-RU" sz="2200" b="1" dirty="0" smtClean="0"/>
              <a:t>быть готовыми к будущей жизни</a:t>
            </a:r>
            <a:r>
              <a:rPr lang="ru-RU" sz="2200" dirty="0" smtClean="0"/>
              <a:t>!</a:t>
            </a:r>
          </a:p>
          <a:p>
            <a:pPr marL="241300" marR="20955" indent="-228600">
              <a:lnSpc>
                <a:spcPct val="120000"/>
              </a:lnSpc>
              <a:spcBef>
                <a:spcPts val="10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ru-RU" sz="2200" dirty="0" smtClean="0"/>
              <a:t>направленности </a:t>
            </a:r>
            <a:r>
              <a:rPr lang="ru-RU" sz="2200" b="1" dirty="0" smtClean="0"/>
              <a:t>на сохранение здоровья, эмоционального благополучия и на развитие индивидуальности каждого</a:t>
            </a:r>
          </a:p>
          <a:p>
            <a:pPr marL="241300">
              <a:lnSpc>
                <a:spcPct val="100000"/>
              </a:lnSpc>
              <a:spcBef>
                <a:spcPts val="480"/>
              </a:spcBef>
            </a:pPr>
            <a:r>
              <a:rPr lang="ru-RU" sz="2200" b="1" dirty="0" smtClean="0"/>
              <a:t>ребенка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53485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65376" y="530351"/>
              <a:ext cx="5563362" cy="78714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10839" y="949452"/>
              <a:ext cx="1236726" cy="62102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77996" y="949452"/>
              <a:ext cx="462546" cy="62102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70959" y="949452"/>
              <a:ext cx="2381250" cy="62102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457200" y="318686"/>
            <a:ext cx="8229600" cy="1054903"/>
          </a:xfrm>
          <a:prstGeom prst="rect">
            <a:avLst/>
          </a:prstGeom>
        </p:spPr>
        <p:txBody>
          <a:bodyPr vert="horz" wrap="square" lIns="0" tIns="320801" rIns="0" bIns="0" rtlCol="0">
            <a:spAutoFit/>
          </a:bodyPr>
          <a:lstStyle/>
          <a:p>
            <a:pPr algn="ctr">
              <a:lnSpc>
                <a:spcPts val="3245"/>
              </a:lnSpc>
              <a:spcBef>
                <a:spcPts val="95"/>
              </a:spcBef>
            </a:pPr>
            <a:r>
              <a:rPr sz="2800" b="0" dirty="0">
                <a:latin typeface="Arial Black"/>
                <a:cs typeface="Arial Black"/>
              </a:rPr>
              <a:t>ОСНОВНЫЕ</a:t>
            </a:r>
            <a:r>
              <a:rPr sz="2800" b="0" spc="-150" dirty="0">
                <a:latin typeface="Arial Black"/>
                <a:cs typeface="Arial Black"/>
              </a:rPr>
              <a:t> </a:t>
            </a:r>
            <a:r>
              <a:rPr sz="2800" b="0" spc="-10" dirty="0">
                <a:latin typeface="Arial Black"/>
                <a:cs typeface="Arial Black"/>
              </a:rPr>
              <a:t>ТРУДНОСТИ</a:t>
            </a:r>
            <a:endParaRPr sz="2800" dirty="0">
              <a:latin typeface="Arial Black"/>
              <a:cs typeface="Arial Black"/>
            </a:endParaRPr>
          </a:p>
          <a:p>
            <a:pPr algn="ctr">
              <a:lnSpc>
                <a:spcPts val="2525"/>
              </a:lnSpc>
            </a:pPr>
            <a:r>
              <a:rPr sz="2200" b="0" dirty="0">
                <a:latin typeface="Arial Black"/>
                <a:cs typeface="Arial Black"/>
              </a:rPr>
              <a:t>(</a:t>
            </a:r>
            <a:r>
              <a:rPr sz="2200" b="0" spc="-25" dirty="0">
                <a:latin typeface="Arial Black"/>
                <a:cs typeface="Arial Black"/>
              </a:rPr>
              <a:t> </a:t>
            </a:r>
            <a:r>
              <a:rPr lang="ru-RU" sz="2200" b="0" dirty="0" smtClean="0">
                <a:latin typeface="Arial Black"/>
                <a:cs typeface="Arial Black"/>
              </a:rPr>
              <a:t>перехода из ДОО в начальную школу</a:t>
            </a:r>
            <a:r>
              <a:rPr sz="2200" b="0" spc="-10" dirty="0" smtClean="0">
                <a:latin typeface="Arial Black"/>
                <a:cs typeface="Arial Black"/>
              </a:rPr>
              <a:t>)</a:t>
            </a:r>
            <a:endParaRPr sz="2200" dirty="0">
              <a:latin typeface="Arial Black"/>
              <a:cs typeface="Arial Black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ct val="100000"/>
              </a:lnSpc>
            </a:pPr>
            <a:fld id="{81D60167-4931-47E6-BA6A-407CBD079E47}" type="slidenum">
              <a:rPr spc="-25" dirty="0"/>
              <a:t>7</a:t>
            </a:fld>
            <a:endParaRPr spc="-25" dirty="0"/>
          </a:p>
        </p:txBody>
      </p:sp>
      <p:sp>
        <p:nvSpPr>
          <p:cNvPr id="8" name="object 8"/>
          <p:cNvSpPr txBox="1"/>
          <p:nvPr/>
        </p:nvSpPr>
        <p:spPr>
          <a:xfrm>
            <a:off x="764235" y="1768551"/>
            <a:ext cx="7526655" cy="31117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смена социальной обстановки;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изменение социальной роли;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увеличение учебной нагрузки;</a:t>
            </a:r>
          </a:p>
          <a:p>
            <a:pPr>
              <a:lnSpc>
                <a:spcPct val="100000"/>
              </a:lnSpc>
              <a:spcBef>
                <a:spcPts val="20"/>
              </a:spcBef>
              <a:buFont typeface="Symbol"/>
              <a:buChar char=""/>
            </a:pPr>
            <a:endParaRPr lang="ru-RU" sz="2200" dirty="0" smtClean="0"/>
          </a:p>
          <a:p>
            <a:pPr marL="355600" indent="-342900">
              <a:lnSpc>
                <a:spcPct val="100000"/>
              </a:lnSpc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изменение режима дня;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разность систем и форм обучения;</a:t>
            </a: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endParaRPr lang="ru-RU" sz="2200" dirty="0" smtClean="0"/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различие требований со стороны воспитателей и учителей;</a:t>
            </a:r>
          </a:p>
          <a:p>
            <a:pPr marL="355600" indent="-342900">
              <a:lnSpc>
                <a:spcPct val="100000"/>
              </a:lnSpc>
              <a:spcBef>
                <a:spcPts val="105"/>
              </a:spcBef>
              <a:buSzPct val="50000"/>
              <a:buFont typeface="Symbol"/>
              <a:buChar char=""/>
              <a:tabLst>
                <a:tab pos="354965" algn="l"/>
                <a:tab pos="355600" algn="l"/>
              </a:tabLst>
            </a:pPr>
            <a:r>
              <a:rPr lang="ru-RU" sz="2200" dirty="0" smtClean="0"/>
              <a:t>изменение стиля общения учителей с детьми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6141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mtClean="0"/>
          </a:p>
          <a:p>
            <a:pPr marL="0" indent="0" algn="ctr">
              <a:buNone/>
            </a:pPr>
            <a:r>
              <a:rPr lang="ru-RU" smtClean="0"/>
              <a:t>Обсудим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24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373</Words>
  <Application>Microsoft Office PowerPoint</Application>
  <PresentationFormat>Экран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Межрегиональная видеоконференция  «Практики преемственности детского сада и школы: новые контексты «старой» проблемы»</vt:lpstr>
      <vt:lpstr>Научно-методические подходы к понятию преемственность </vt:lpstr>
      <vt:lpstr>Преемственность - </vt:lpstr>
      <vt:lpstr> В нашем понимании преемственность возможна, если педагоги  </vt:lpstr>
      <vt:lpstr>Преемственность в образовании – приоритет поддержки детской субъектности</vt:lpstr>
      <vt:lpstr>ФГОС</vt:lpstr>
      <vt:lpstr>ОСНОВНЫЕ ТРУДНОСТИ ( перехода из ДОО в начальную школу)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10</cp:revision>
  <dcterms:created xsi:type="dcterms:W3CDTF">2022-11-07T22:18:17Z</dcterms:created>
  <dcterms:modified xsi:type="dcterms:W3CDTF">2022-11-14T03:20:51Z</dcterms:modified>
</cp:coreProperties>
</file>