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8" r:id="rId5"/>
  </p:sldIdLst>
  <p:sldSz cx="9144000" cy="6858000" type="screen4x3"/>
  <p:notesSz cx="6858000" cy="9144000"/>
  <p:custDataLst>
    <p:tags r:id="rId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432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8" y="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47B3-5677-4733-B782-1488BE4C9472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BC3B-7425-4FB1-A622-FAAD8A1C46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329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47B3-5677-4733-B782-1488BE4C9472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BC3B-7425-4FB1-A622-FAAD8A1C46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702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47B3-5677-4733-B782-1488BE4C9472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BC3B-7425-4FB1-A622-FAAD8A1C46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41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47B3-5677-4733-B782-1488BE4C9472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BC3B-7425-4FB1-A622-FAAD8A1C46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941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47B3-5677-4733-B782-1488BE4C9472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BC3B-7425-4FB1-A622-FAAD8A1C46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308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47B3-5677-4733-B782-1488BE4C9472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BC3B-7425-4FB1-A622-FAAD8A1C46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56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47B3-5677-4733-B782-1488BE4C9472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BC3B-7425-4FB1-A622-FAAD8A1C46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829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47B3-5677-4733-B782-1488BE4C9472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BC3B-7425-4FB1-A622-FAAD8A1C46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52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47B3-5677-4733-B782-1488BE4C9472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BC3B-7425-4FB1-A622-FAAD8A1C46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482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47B3-5677-4733-B782-1488BE4C9472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BC3B-7425-4FB1-A622-FAAD8A1C46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384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47B3-5677-4733-B782-1488BE4C9472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BC3B-7425-4FB1-A622-FAAD8A1C46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664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147B3-5677-4733-B782-1488BE4C9472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BBC3B-7425-4FB1-A622-FAAD8A1C46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9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/tunoshna-ds.edu.yar.r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teremok-1978.yamr@yarregion.ru" TargetMode="External"/><Relationship Id="rId4" Type="http://schemas.openxmlformats.org/officeDocument/2006/relationships/hyperlink" Target="mailto:teremok-1978@mai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689691"/>
            <a:ext cx="6465193" cy="2034192"/>
          </a:xfrm>
          <a:prstGeom prst="rect">
            <a:avLst/>
          </a:prstGeom>
          <a:solidFill>
            <a:schemeClr val="lt1">
              <a:alpha val="47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-1" y="5680561"/>
            <a:ext cx="9144000" cy="847310"/>
          </a:xfrm>
          <a:prstGeom prst="rect">
            <a:avLst/>
          </a:prstGeom>
          <a:solidFill>
            <a:schemeClr val="lt1">
              <a:alpha val="47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2800" dirty="0" smtClean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Воспитатель: Захарова В. В.</a:t>
            </a:r>
            <a:endParaRPr lang="ru-RU" sz="2800" dirty="0">
              <a:solidFill>
                <a:srgbClr val="0070C0"/>
              </a:solidFill>
              <a:latin typeface="Bahnschrift SemiBold Condensed" panose="020B0502040204020203" pitchFamily="34" charset="0"/>
            </a:endParaRPr>
          </a:p>
          <a:p>
            <a:pPr algn="r"/>
            <a:r>
              <a:rPr lang="ru-RU" sz="2800" dirty="0" smtClean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МДУ № 18 «Теремок» ЯМР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6219" y="1794706"/>
            <a:ext cx="685156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i="1" dirty="0" smtClean="0">
                <a:solidFill>
                  <a:srgbClr val="FF0000"/>
                </a:solidFill>
              </a:rPr>
              <a:t>«Всё начинается с любви…</a:t>
            </a:r>
          </a:p>
          <a:p>
            <a:r>
              <a:rPr lang="ru-RU" sz="2800" i="1" dirty="0" smtClean="0">
                <a:solidFill>
                  <a:srgbClr val="00B050"/>
                </a:solidFill>
              </a:rPr>
              <a:t>О первых шагах наших </a:t>
            </a:r>
            <a:r>
              <a:rPr lang="ru-RU" sz="2800" i="1" dirty="0">
                <a:solidFill>
                  <a:srgbClr val="00B050"/>
                </a:solidFill>
              </a:rPr>
              <a:t>детей </a:t>
            </a:r>
            <a:endParaRPr lang="ru-RU" sz="2800" i="1" dirty="0" smtClean="0">
              <a:solidFill>
                <a:srgbClr val="00B050"/>
              </a:solidFill>
            </a:endParaRPr>
          </a:p>
          <a:p>
            <a:r>
              <a:rPr lang="ru-RU" sz="2800" i="1" dirty="0" smtClean="0">
                <a:solidFill>
                  <a:srgbClr val="00B050"/>
                </a:solidFill>
              </a:rPr>
              <a:t>(опыт </a:t>
            </a:r>
            <a:r>
              <a:rPr lang="ru-RU" sz="2800" i="1" dirty="0">
                <a:solidFill>
                  <a:srgbClr val="00B050"/>
                </a:solidFill>
              </a:rPr>
              <a:t>работы МДОУ № 18 «Теремок» ЯМР по программе «Первые </a:t>
            </a:r>
            <a:r>
              <a:rPr lang="ru-RU" sz="2800" i="1" dirty="0" smtClean="0">
                <a:solidFill>
                  <a:srgbClr val="00B050"/>
                </a:solidFill>
              </a:rPr>
              <a:t>шаги)</a:t>
            </a:r>
            <a:endParaRPr lang="ru-RU" sz="2800" i="1" dirty="0">
              <a:solidFill>
                <a:srgbClr val="00B05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922" y="62260"/>
            <a:ext cx="8968154" cy="1219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Региональный семинар </a:t>
            </a:r>
            <a:endParaRPr lang="ru-RU" sz="1600" dirty="0">
              <a:solidFill>
                <a:schemeClr val="accent6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</a:rPr>
              <a:t>«Создание условий для развития детей раннего возраста в ДОО. Успешные практики пилотных площадок издательства «Русское слово» и базовой площадки кафедры дошкольного образования ГАУ ДПО ЯО ИРО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</a:rPr>
              <a:t>»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60343" y="1176379"/>
            <a:ext cx="2023311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17 мая 2022, 12.00</a:t>
            </a:r>
            <a:endParaRPr lang="ru-RU" sz="1600" dirty="0">
              <a:solidFill>
                <a:schemeClr val="accent6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42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25760" y="200746"/>
            <a:ext cx="9465972" cy="847310"/>
          </a:xfrm>
          <a:prstGeom prst="rect">
            <a:avLst/>
          </a:prstGeom>
          <a:solidFill>
            <a:schemeClr val="lt1">
              <a:alpha val="47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757497" y="4629191"/>
            <a:ext cx="68515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19 декабря 2019 года </a:t>
            </a:r>
            <a:r>
              <a:rPr lang="ru-RU" sz="2400" dirty="0">
                <a:solidFill>
                  <a:srgbClr val="2C2D2E"/>
                </a:solidFill>
                <a:latin typeface="Arial" panose="020B0604020202020204" pitchFamily="34" charset="0"/>
              </a:rPr>
              <a:t>детский сад принял решение о реализации ООП ДО с учетом "Первых шагов</a:t>
            </a:r>
            <a:r>
              <a:rPr lang="ru-RU" sz="2400" dirty="0" smtClean="0">
                <a:solidFill>
                  <a:srgbClr val="2C2D2E"/>
                </a:solidFill>
                <a:latin typeface="Arial" panose="020B0604020202020204" pitchFamily="34" charset="0"/>
              </a:rPr>
              <a:t>" </a:t>
            </a:r>
            <a:r>
              <a:rPr lang="ru-RU" sz="2400" dirty="0">
                <a:solidFill>
                  <a:srgbClr val="2C2D2E"/>
                </a:solidFill>
                <a:latin typeface="Arial" panose="020B0604020202020204" pitchFamily="34" charset="0"/>
              </a:rPr>
              <a:t>и </a:t>
            </a:r>
            <a:r>
              <a:rPr lang="ru-RU" sz="2400" dirty="0" smtClean="0">
                <a:solidFill>
                  <a:srgbClr val="2C2D2E"/>
                </a:solidFill>
                <a:latin typeface="Arial" panose="020B0604020202020204" pitchFamily="34" charset="0"/>
              </a:rPr>
              <a:t>получил </a:t>
            </a:r>
            <a:r>
              <a:rPr lang="ru-RU" sz="2400" dirty="0">
                <a:solidFill>
                  <a:srgbClr val="2C2D2E"/>
                </a:solidFill>
                <a:latin typeface="Arial" panose="020B0604020202020204" pitchFamily="34" charset="0"/>
              </a:rPr>
              <a:t>статус пилотной площадки издательства "Русское слово"</a:t>
            </a:r>
            <a:r>
              <a:rPr lang="ru-RU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ru-RU" sz="24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747" y="200746"/>
            <a:ext cx="2857500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29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537" y="1290637"/>
            <a:ext cx="6638925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59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05300" y="528594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B0F0"/>
                </a:solidFill>
                <a:latin typeface="Arial" panose="020B0604020202020204" pitchFamily="34" charset="0"/>
              </a:rPr>
              <a:t>ПРИГЛАШАЕМ К СОТРУДНИЧЕСТВУ</a:t>
            </a:r>
            <a:r>
              <a:rPr lang="ru-RU" dirty="0">
                <a:latin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</a:rPr>
              <a:t>Адрес: 150501, Ярославская область,</a:t>
            </a:r>
            <a:br>
              <a:rPr lang="ru-RU" dirty="0">
                <a:latin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</a:rPr>
              <a:t>   Ярославский район,</a:t>
            </a:r>
            <a:br>
              <a:rPr lang="ru-RU" dirty="0">
                <a:latin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</a:rPr>
              <a:t>  </a:t>
            </a:r>
            <a:r>
              <a:rPr lang="ru-RU" dirty="0" err="1">
                <a:latin typeface="Arial" panose="020B0604020202020204" pitchFamily="34" charset="0"/>
              </a:rPr>
              <a:t>с.Туношна</a:t>
            </a:r>
            <a:r>
              <a:rPr lang="ru-RU" dirty="0">
                <a:latin typeface="Arial" panose="020B0604020202020204" pitchFamily="34" charset="0"/>
              </a:rPr>
              <a:t> ул. Школьная д.9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latin typeface="Arial" panose="020B0604020202020204" pitchFamily="34" charset="0"/>
              </a:rPr>
              <a:t>  </a:t>
            </a:r>
            <a:r>
              <a:rPr lang="ru-RU" dirty="0">
                <a:solidFill>
                  <a:srgbClr val="00B0F0"/>
                </a:solidFill>
                <a:latin typeface="Arial" panose="020B0604020202020204" pitchFamily="34" charset="0"/>
              </a:rPr>
              <a:t>тел./факс:(4852) 43-93-92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>
                <a:latin typeface="Arial" panose="020B0604020202020204" pitchFamily="34" charset="0"/>
              </a:rPr>
              <a:t>Адрес сайта: </a:t>
            </a:r>
            <a:r>
              <a:rPr lang="ru-RU" dirty="0">
                <a:latin typeface="Arial" panose="020B0604020202020204" pitchFamily="34" charset="0"/>
                <a:hlinkClick r:id="rId3" action="ppaction://hlinkfile"/>
              </a:rPr>
              <a:t>http//tunoshna-ds.edu.yar.ru</a:t>
            </a:r>
            <a:r>
              <a:rPr lang="ru-RU" dirty="0">
                <a:latin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</a:rPr>
              <a:t>Электронная почта: </a:t>
            </a:r>
            <a:endParaRPr lang="ru-RU" dirty="0" smtClean="0">
              <a:latin typeface="Arial" panose="020B0604020202020204" pitchFamily="34" charset="0"/>
            </a:endParaRPr>
          </a:p>
          <a:p>
            <a:r>
              <a:rPr lang="ru-RU" dirty="0" smtClean="0">
                <a:solidFill>
                  <a:srgbClr val="00B0F0"/>
                </a:solidFill>
                <a:latin typeface="Arial" panose="020B0604020202020204" pitchFamily="34" charset="0"/>
                <a:hlinkClick r:id="rId4"/>
              </a:rPr>
              <a:t>teremok-1978@mail.ru</a:t>
            </a:r>
            <a:endParaRPr lang="ru-RU" dirty="0" smtClean="0">
              <a:solidFill>
                <a:srgbClr val="00B0F0"/>
              </a:solidFill>
              <a:latin typeface="Arial" panose="020B0604020202020204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  <a:hlinkClick r:id="rId5"/>
              </a:rPr>
              <a:t>teremok-1978.yamr@yarregion.ru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 useBgFill="1">
        <p:nvSpPr>
          <p:cNvPr id="3" name="Прямоугольник 2"/>
          <p:cNvSpPr/>
          <p:nvPr/>
        </p:nvSpPr>
        <p:spPr>
          <a:xfrm>
            <a:off x="1341783" y="6091854"/>
            <a:ext cx="66890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>
                <a:solidFill>
                  <a:srgbClr val="FF0000"/>
                </a:solidFill>
                <a:latin typeface="Bahnschrift SemiBold" panose="020B0502040204020203" pitchFamily="34" charset="0"/>
              </a:rPr>
              <a:t>СПАСИБО ЗА ВНИМАНИЕ</a:t>
            </a:r>
            <a:r>
              <a:rPr lang="ru-RU" sz="2800" i="1" dirty="0" smtClean="0">
                <a:solidFill>
                  <a:srgbClr val="FF0000"/>
                </a:solidFill>
                <a:latin typeface="Bahnschrift SemiBold" panose="020B0502040204020203" pitchFamily="34" charset="0"/>
              </a:rPr>
              <a:t>!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47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dd73a559a20da7bd6e4711bd777774856b206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</TotalTime>
  <Words>114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Bahnschrift SemiBold</vt:lpstr>
      <vt:lpstr>Bahnschrift SemiBold Condensed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УчебныеПрезентации.РФ</dc:creator>
  <cp:lastModifiedBy>Светлана Юрьевна Белянчева</cp:lastModifiedBy>
  <cp:revision>14</cp:revision>
  <dcterms:created xsi:type="dcterms:W3CDTF">2014-12-18T18:27:43Z</dcterms:created>
  <dcterms:modified xsi:type="dcterms:W3CDTF">2022-05-23T13:12:32Z</dcterms:modified>
</cp:coreProperties>
</file>