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bookmarkIdSeed="4">
  <p:sldMasterIdLst>
    <p:sldMasterId id="2147483648" r:id="rId1"/>
  </p:sldMasterIdLst>
  <p:notesMasterIdLst>
    <p:notesMasterId r:id="rId26"/>
  </p:notesMasterIdLst>
  <p:sldIdLst>
    <p:sldId id="256" r:id="rId2"/>
    <p:sldId id="300" r:id="rId3"/>
    <p:sldId id="259" r:id="rId4"/>
    <p:sldId id="326" r:id="rId5"/>
    <p:sldId id="301" r:id="rId6"/>
    <p:sldId id="302" r:id="rId7"/>
    <p:sldId id="303" r:id="rId8"/>
    <p:sldId id="304" r:id="rId9"/>
    <p:sldId id="327" r:id="rId10"/>
    <p:sldId id="306" r:id="rId11"/>
    <p:sldId id="307" r:id="rId12"/>
    <p:sldId id="308" r:id="rId13"/>
    <p:sldId id="328" r:id="rId14"/>
    <p:sldId id="310" r:id="rId15"/>
    <p:sldId id="311" r:id="rId16"/>
    <p:sldId id="331" r:id="rId17"/>
    <p:sldId id="332" r:id="rId18"/>
    <p:sldId id="333" r:id="rId19"/>
    <p:sldId id="330" r:id="rId20"/>
    <p:sldId id="323" r:id="rId21"/>
    <p:sldId id="339" r:id="rId22"/>
    <p:sldId id="269" r:id="rId23"/>
    <p:sldId id="334" r:id="rId24"/>
    <p:sldId id="335" r:id="rId25"/>
  </p:sldIdLst>
  <p:sldSz cx="12192000" cy="6858000"/>
  <p:notesSz cx="12192000" cy="6858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86" autoAdjust="0"/>
    <p:restoredTop sz="94660"/>
  </p:normalViewPr>
  <p:slideViewPr>
    <p:cSldViewPr>
      <p:cViewPr varScale="1">
        <p:scale>
          <a:sx n="115" d="100"/>
          <a:sy n="115" d="100"/>
        </p:scale>
        <p:origin x="258" y="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1"/>
    <c:view3D>
      <c:rotX val="30"/>
      <c:rotY val="0"/>
      <c:rAngAx val="0"/>
    </c:view3D>
    <c:floor>
      <c:thickness val="0"/>
      <c:spPr>
        <a:noFill/>
        <a:ln w="9525" cap="flat" cmpd="sng" algn="ctr">
          <a:solidFill>
            <a:schemeClr val="tx1">
              <a:tint val="75000"/>
              <a:shade val="95000"/>
              <a:satMod val="105000"/>
            </a:schemeClr>
          </a:solidFill>
          <a:prstDash val="solid"/>
          <a:round/>
        </a:ln>
        <a:effectLst/>
        <a:sp3d contourW="9525">
          <a:contourClr>
            <a:schemeClr val="tx1">
              <a:tint val="75000"/>
              <a:shade val="95000"/>
              <a:satMod val="105000"/>
            </a:schemeClr>
          </a:contourClr>
        </a:sp3d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dPt>
            <c:idx val="0"/>
            <c:bubble3D val="0"/>
            <c:spPr>
              <a:solidFill>
                <a:schemeClr val="accent1">
                  <a:shade val="76000"/>
                </a:schemeClr>
              </a:solidFill>
              <a:ln w="9525" cap="flat" cmpd="sng" algn="ctr">
                <a:solidFill>
                  <a:schemeClr val="lt1">
                    <a:shade val="95000"/>
                    <a:satMod val="105000"/>
                  </a:schemeClr>
                </a:solidFill>
                <a:prstDash val="solid"/>
                <a:round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  <a:sp3d contourW="9525">
                <a:contourClr>
                  <a:schemeClr val="lt1">
                    <a:shade val="95000"/>
                    <a:satMod val="105000"/>
                  </a:schemeClr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B44B-4F0C-AEC8-A1A279D6457B}"/>
              </c:ext>
            </c:extLst>
          </c:dPt>
          <c:dPt>
            <c:idx val="1"/>
            <c:bubble3D val="0"/>
            <c:spPr>
              <a:solidFill>
                <a:schemeClr val="accent1">
                  <a:tint val="77000"/>
                </a:schemeClr>
              </a:solidFill>
              <a:ln w="9525" cap="flat" cmpd="sng" algn="ctr">
                <a:solidFill>
                  <a:schemeClr val="lt1">
                    <a:shade val="95000"/>
                    <a:satMod val="105000"/>
                  </a:schemeClr>
                </a:solidFill>
                <a:prstDash val="solid"/>
                <a:round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  <a:sp3d contourW="9525">
                <a:contourClr>
                  <a:schemeClr val="lt1">
                    <a:shade val="95000"/>
                    <a:satMod val="105000"/>
                  </a:schemeClr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4-B44B-4F0C-AEC8-A1A279D6457B}"/>
              </c:ext>
            </c:extLst>
          </c:dPt>
          <c:dLbls>
            <c:dLbl>
              <c:idx val="0"/>
              <c:layout>
                <c:manualLayout>
                  <c:x val="0.12259605385697542"/>
                  <c:y val="9.6204505022140299E-3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B44B-4F0C-AEC8-A1A279D6457B}"/>
                </c:ext>
              </c:extLst>
            </c:dLbl>
            <c:dLbl>
              <c:idx val="1"/>
              <c:layout>
                <c:manualLayout>
                  <c:x val="-0.21565602011645862"/>
                  <c:y val="-0.13362957250732801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B44B-4F0C-AEC8-A1A279D6457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/>
                    </a:solidFill>
                    <a:latin typeface="Tahoma" panose="020B0604030504040204" pitchFamily="34" charset="0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shade val="95000"/>
                      <a:satMod val="105000"/>
                    </a:schemeClr>
                  </a:solidFill>
                  <a:prstDash val="solid"/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Лист1!$A$2:$A$3</c:f>
              <c:strCache>
                <c:ptCount val="2"/>
                <c:pt idx="0">
                  <c:v>МКДО</c:v>
                </c:pt>
                <c:pt idx="1">
                  <c:v>РСОКДО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42</c:v>
                </c:pt>
                <c:pt idx="1">
                  <c:v>481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44B-4F0C-AEC8-A1A279D6457B}"/>
            </c:ext>
          </c:extLst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prstDash val="solid"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" id="14">
  <a:schemeClr val="accent1"/>
</cs:colorStyle>
</file>

<file path=ppt/charts/style1.xml><?xml version="1.0" encoding="utf-8"?>
<cs:chartStyle xmlns:cs="http://schemas.microsoft.com/office/drawing/2012/chartStyle" xmlns:a="http://schemas.openxmlformats.org/drawingml/2006/main" id="114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1">
      <a:schemeClr val="lt1"/>
    </cs:lnRef>
    <cs:fillRef idx="1">
      <cs:styleClr val="auto"/>
    </cs:fillRef>
    <cs:effectRef idx="1">
      <a:schemeClr val="dk1"/>
    </cs:effectRef>
    <cs:fontRef idx="minor">
      <a:schemeClr val="tx1"/>
    </cs:fontRef>
    <cs:spPr>
      <a:ln>
        <a:round/>
      </a:ln>
    </cs:spPr>
  </cs:dataPoint>
  <cs:dataPoint3D>
    <cs:lnRef idx="1">
      <a:schemeClr val="lt1"/>
    </cs:lnRef>
    <cs:fillRef idx="1">
      <cs:styleClr val="auto"/>
    </cs:fillRef>
    <cs:effectRef idx="1">
      <a:schemeClr val="dk1"/>
    </cs:effectRef>
    <cs:fontRef idx="minor">
      <a:schemeClr val="tx1"/>
    </cs:fontRef>
    <cs:spPr>
      <a:ln>
        <a:round/>
      </a:ln>
    </cs:spPr>
  </cs:dataPoint3D>
  <cs:dataPointLine>
    <cs:lnRef idx="1">
      <cs:styleClr val="auto"/>
    </cs:lnRef>
    <cs:lineWidthScale>5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1">
      <a:schemeClr val="dk1"/>
    </cs:effectRef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 mods="ignoreCSTransforms">
      <cs:styleClr val="0">
        <a:shade val="25000"/>
      </cs:styleClr>
    </cs:fillRef>
    <cs:effectRef idx="1">
      <a:schemeClr val="dk1"/>
    </cs:effectRef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 mods="ignoreCSTransforms">
      <cs:styleClr val="0">
        <a:tint val="25000"/>
      </cs:styleClr>
    </cs:fillRef>
    <cs:effectRef idx="1">
      <a:schemeClr val="dk1"/>
    </cs:effectRef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52832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6905625" y="0"/>
            <a:ext cx="52832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4422C0-C955-42F6-AD2B-C0F26DCC6A2B}" type="datetimeFigureOut">
              <a:rPr lang="ru-RU" smtClean="0"/>
              <a:t>25.04.2023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038600" y="857250"/>
            <a:ext cx="41148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1219200" y="3300413"/>
            <a:ext cx="9753600" cy="27003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52832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6905625" y="6513513"/>
            <a:ext cx="52832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F2931E-7389-4A78-AC4F-FECAB257B78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60632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F2931E-7389-4A78-AC4F-FECAB257B78F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09523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F2931E-7389-4A78-AC4F-FECAB257B78F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382625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F2931E-7389-4A78-AC4F-FECAB257B78F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54621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4/25/2023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1" i="0">
                <a:solidFill>
                  <a:srgbClr val="2E5496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4/25/2023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1" i="0">
                <a:solidFill>
                  <a:srgbClr val="2E5496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4/25/2023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194155" y="1610994"/>
            <a:ext cx="9925685" cy="3719195"/>
          </a:xfrm>
          <a:custGeom>
            <a:avLst/>
            <a:gdLst/>
            <a:ahLst/>
            <a:cxnLst/>
            <a:rect l="l" t="t" r="r" b="b"/>
            <a:pathLst>
              <a:path w="9925685" h="3719195">
                <a:moveTo>
                  <a:pt x="0" y="3718686"/>
                </a:moveTo>
                <a:lnTo>
                  <a:pt x="9925558" y="3718686"/>
                </a:lnTo>
                <a:lnTo>
                  <a:pt x="9925558" y="0"/>
                </a:lnTo>
                <a:lnTo>
                  <a:pt x="0" y="0"/>
                </a:lnTo>
                <a:lnTo>
                  <a:pt x="0" y="3718686"/>
                </a:lnTo>
                <a:close/>
              </a:path>
            </a:pathLst>
          </a:custGeom>
          <a:ln w="12700">
            <a:solidFill>
              <a:srgbClr val="4471C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1" i="0">
                <a:solidFill>
                  <a:srgbClr val="2E5496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4/25/2023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4/25/2023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632966" y="1214373"/>
            <a:ext cx="8927465" cy="205612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00" b="1" i="0">
                <a:solidFill>
                  <a:srgbClr val="2E5496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728433" y="2772536"/>
            <a:ext cx="10831195" cy="202437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4/25/2023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mailto:kd0.k@yandex.ru" TargetMode="External"/><Relationship Id="rId2" Type="http://schemas.openxmlformats.org/officeDocument/2006/relationships/hyperlink" Target="http://www.iro.yar.ru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133195" y="1175638"/>
            <a:ext cx="9925685" cy="3129915"/>
          </a:xfrm>
          <a:custGeom>
            <a:avLst/>
            <a:gdLst/>
            <a:ahLst/>
            <a:cxnLst/>
            <a:rect l="l" t="t" r="r" b="b"/>
            <a:pathLst>
              <a:path w="9925685" h="3129915">
                <a:moveTo>
                  <a:pt x="0" y="3129661"/>
                </a:moveTo>
                <a:lnTo>
                  <a:pt x="9925558" y="3129661"/>
                </a:lnTo>
                <a:lnTo>
                  <a:pt x="9925558" y="0"/>
                </a:lnTo>
                <a:lnTo>
                  <a:pt x="0" y="0"/>
                </a:lnTo>
                <a:lnTo>
                  <a:pt x="0" y="3129661"/>
                </a:lnTo>
                <a:close/>
              </a:path>
            </a:pathLst>
          </a:custGeom>
          <a:ln w="12699">
            <a:noFill/>
          </a:ln>
        </p:spPr>
        <p:txBody>
          <a:bodyPr wrap="square" lIns="0" tIns="0" rIns="0" bIns="0" rtlCol="0"/>
          <a:lstStyle/>
          <a:p>
            <a:endParaRPr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57200" y="1608635"/>
            <a:ext cx="11408461" cy="732765"/>
          </a:xfrm>
          <a:prstGeom prst="rect">
            <a:avLst/>
          </a:prstGeom>
        </p:spPr>
        <p:txBody>
          <a:bodyPr vert="horz" wrap="square" lIns="0" tIns="67310" rIns="0" bIns="0" rtlCol="0">
            <a:spAutoFit/>
          </a:bodyPr>
          <a:lstStyle/>
          <a:p>
            <a:pPr marL="179705" marR="5080" indent="-167640" algn="ctr">
              <a:lnSpc>
                <a:spcPct val="90000"/>
              </a:lnSpc>
              <a:spcBef>
                <a:spcPts val="530"/>
              </a:spcBef>
            </a:pPr>
            <a:r>
              <a:rPr lang="ru-RU" sz="24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Совещание руководителей образовательных организаций, </a:t>
            </a:r>
            <a:br>
              <a:rPr lang="ru-RU" sz="24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24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реализующих программы дошкольного образования </a:t>
            </a:r>
            <a:endParaRPr sz="2400" spc="-25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644390" y="6019800"/>
            <a:ext cx="2904490" cy="804066"/>
          </a:xfrm>
          <a:prstGeom prst="rect">
            <a:avLst/>
          </a:prstGeom>
        </p:spPr>
        <p:txBody>
          <a:bodyPr vert="horz" wrap="square" lIns="0" tIns="9779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770"/>
              </a:spcBef>
            </a:pPr>
            <a:r>
              <a:rPr sz="2000" spc="-30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Г</a:t>
            </a:r>
            <a:r>
              <a:rPr sz="2000" spc="-25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</a:t>
            </a:r>
            <a:r>
              <a:rPr sz="2000" spc="-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У</a:t>
            </a:r>
            <a:r>
              <a:rPr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2000" spc="-1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ДП</a:t>
            </a:r>
            <a:r>
              <a:rPr sz="2000" spc="-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</a:t>
            </a:r>
            <a:r>
              <a:rPr sz="2000" spc="2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2000" spc="-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ЯО</a:t>
            </a:r>
            <a:r>
              <a:rPr sz="2000" spc="1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2000" spc="-1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И</a:t>
            </a:r>
            <a:r>
              <a:rPr sz="2000" spc="3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</a:t>
            </a:r>
            <a:r>
              <a:rPr sz="2000" spc="-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</a:t>
            </a:r>
            <a:endParaRPr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>
              <a:lnSpc>
                <a:spcPct val="100000"/>
              </a:lnSpc>
              <a:spcBef>
                <a:spcPts val="675"/>
              </a:spcBef>
            </a:pPr>
            <a:r>
              <a:rPr lang="en-US" sz="2000" spc="-5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25</a:t>
            </a:r>
            <a:r>
              <a:rPr lang="ru-RU" sz="2000" spc="-5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апреля</a:t>
            </a:r>
            <a:r>
              <a:rPr sz="2000" spc="-2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2023</a:t>
            </a:r>
          </a:p>
        </p:txBody>
      </p:sp>
      <p:pic>
        <p:nvPicPr>
          <p:cNvPr id="12" name="Рисунок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4934" y="0"/>
            <a:ext cx="11540728" cy="1432684"/>
          </a:xfrm>
          <a:prstGeom prst="rect">
            <a:avLst/>
          </a:prstGeom>
        </p:spPr>
      </p:pic>
      <p:sp>
        <p:nvSpPr>
          <p:cNvPr id="6" name="object 3"/>
          <p:cNvSpPr txBox="1">
            <a:spLocks/>
          </p:cNvSpPr>
          <p:nvPr/>
        </p:nvSpPr>
        <p:spPr>
          <a:xfrm>
            <a:off x="1600200" y="3200400"/>
            <a:ext cx="8927465" cy="1619161"/>
          </a:xfrm>
          <a:prstGeom prst="rect">
            <a:avLst/>
          </a:prstGeom>
        </p:spPr>
        <p:txBody>
          <a:bodyPr vert="horz" wrap="square" lIns="0" tIns="67310" rIns="0" bIns="0" rtlCol="0">
            <a:spAutoFit/>
          </a:bodyPr>
          <a:lstStyle>
            <a:lvl1pPr>
              <a:defRPr sz="3600" b="1" i="0">
                <a:solidFill>
                  <a:srgbClr val="2E5496"/>
                </a:solidFill>
                <a:latin typeface="Times New Roman"/>
                <a:ea typeface="+mj-ea"/>
                <a:cs typeface="Times New Roman"/>
              </a:defRPr>
            </a:lvl1pPr>
          </a:lstStyle>
          <a:p>
            <a:pPr marL="179705" marR="5080" indent="-167640" algn="ctr">
              <a:lnSpc>
                <a:spcPct val="90000"/>
              </a:lnSpc>
              <a:spcBef>
                <a:spcPts val="530"/>
              </a:spcBef>
            </a:pPr>
            <a:r>
              <a:rPr lang="ru-RU" sz="2800" kern="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 результатах регионального мониторинга </a:t>
            </a:r>
            <a:br>
              <a:rPr lang="ru-RU" sz="2800" kern="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2800" kern="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качества дошкольного образования </a:t>
            </a:r>
            <a:br>
              <a:rPr lang="ru-RU" sz="2800" kern="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2800" kern="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 ДОО Ярославской области </a:t>
            </a:r>
            <a:br>
              <a:rPr lang="ru-RU" sz="2800" kern="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2800" kern="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 2022 г.</a:t>
            </a:r>
            <a:endParaRPr lang="ru-RU" sz="2800" kern="0" spc="-25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87379"/>
            <a:ext cx="2819400" cy="4136517"/>
          </a:xfrm>
        </p:spPr>
        <p:txBody>
          <a:bodyPr/>
          <a:lstStyle/>
          <a:p>
            <a:pPr algn="just">
              <a:lnSpc>
                <a:spcPct val="120000"/>
              </a:lnSpc>
            </a:pPr>
            <a:r>
              <a:rPr lang="ru-RU" sz="1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 фокусе внимания:</a:t>
            </a:r>
          </a:p>
          <a:p>
            <a:pPr marL="285750" indent="-285750" algn="just">
              <a:lnSpc>
                <a:spcPct val="120000"/>
              </a:lnSpc>
              <a:buFontTx/>
              <a:buChar char="-"/>
            </a:pPr>
            <a:r>
              <a:rPr lang="ru-RU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использование комплексных </a:t>
            </a:r>
            <a:r>
              <a:rPr lang="ru-RU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и парциальных авторских вариативных образовательных программ, </a:t>
            </a:r>
            <a:r>
              <a:rPr lang="ru-RU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при разработке обязательной части </a:t>
            </a:r>
            <a:r>
              <a:rPr lang="ru-RU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ООП ДО, и </a:t>
            </a:r>
            <a:r>
              <a:rPr lang="ru-RU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части, формируемой </a:t>
            </a:r>
            <a:r>
              <a:rPr lang="ru-RU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участниками образовательных </a:t>
            </a:r>
            <a:r>
              <a:rPr lang="ru-RU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отношений (вариативной)</a:t>
            </a:r>
          </a:p>
          <a:p>
            <a:pPr algn="just">
              <a:lnSpc>
                <a:spcPct val="120000"/>
              </a:lnSpc>
            </a:pPr>
            <a:endParaRPr lang="ru-RU" sz="16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>
              <a:lnSpc>
                <a:spcPct val="120000"/>
              </a:lnSpc>
            </a:pPr>
            <a:endParaRPr lang="ru-RU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832123" y="1049179"/>
            <a:ext cx="8191500" cy="172354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ru-RU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Среди авторских комплексных образовательных программ, используемых ДОО при разработке обязательной части ООП ДО, доминируют:</a:t>
            </a: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ru-RU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 «</a:t>
            </a:r>
            <a:r>
              <a:rPr lang="ru-RU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От рождения до школы» (инновационная версия под ред. Н.Е. </a:t>
            </a:r>
            <a:r>
              <a:rPr lang="ru-RU" sz="1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Вераксы</a:t>
            </a:r>
            <a:r>
              <a:rPr lang="ru-RU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Т.С. Комаровой, Э.М. Дорофеевой</a:t>
            </a:r>
            <a:r>
              <a:rPr lang="ru-RU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 – </a:t>
            </a:r>
            <a:r>
              <a:rPr lang="ru-RU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60,0</a:t>
            </a:r>
            <a:r>
              <a:rPr lang="ru-RU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%</a:t>
            </a: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ru-RU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 «</a:t>
            </a:r>
            <a:r>
              <a:rPr lang="ru-RU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Детство» (под ред. Т.И. Бабаевой, А.Г. Гогоберидзе, З.А. Михайловой) – 12,7</a:t>
            </a:r>
            <a:r>
              <a:rPr lang="ru-RU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%</a:t>
            </a:r>
            <a:endParaRPr lang="ru-RU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832122" y="4676507"/>
            <a:ext cx="8191501" cy="180049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</a:pPr>
            <a:r>
              <a:rPr lang="ru-RU" sz="1600" dirty="0" smtClean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При </a:t>
            </a:r>
            <a:r>
              <a:rPr lang="ru-RU" sz="160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разработке </a:t>
            </a:r>
            <a:r>
              <a:rPr lang="ru-RU" sz="1600" dirty="0" smtClean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вариативной части ООП ДО используются:</a:t>
            </a:r>
            <a:endParaRPr lang="ru-RU" sz="1600" dirty="0" smtClean="0"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</a:pPr>
            <a:r>
              <a:rPr lang="ru-RU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 авторские парциальные программы дошкольного </a:t>
            </a:r>
            <a:r>
              <a:rPr lang="ru-RU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образования</a:t>
            </a:r>
            <a:endParaRPr lang="ru-RU" sz="1600" dirty="0" smtClean="0"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</a:pPr>
            <a:r>
              <a:rPr lang="ru-RU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 программно-методические </a:t>
            </a:r>
            <a:r>
              <a:rPr lang="ru-RU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материалы и методические пособия, не имеющие </a:t>
            </a:r>
            <a:r>
              <a:rPr lang="ru-RU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официального статуса </a:t>
            </a:r>
            <a:r>
              <a:rPr lang="ru-RU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парциальных образовательных программ </a:t>
            </a:r>
            <a:endParaRPr lang="ru-RU" sz="16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</a:pPr>
            <a:r>
              <a:rPr lang="ru-RU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 </a:t>
            </a:r>
            <a:r>
              <a:rPr lang="ru-RU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собственные авторские методические </a:t>
            </a:r>
            <a:r>
              <a:rPr lang="ru-RU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разработки педагогов ДОО</a:t>
            </a:r>
            <a:endParaRPr lang="ru-RU" sz="1600" dirty="0"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" name="Текст 2"/>
          <p:cNvSpPr txBox="1">
            <a:spLocks/>
          </p:cNvSpPr>
          <p:nvPr/>
        </p:nvSpPr>
        <p:spPr>
          <a:xfrm>
            <a:off x="5969722" y="3774520"/>
            <a:ext cx="838200" cy="246221"/>
          </a:xfrm>
          <a:prstGeom prst="rect">
            <a:avLst/>
          </a:prstGeom>
          <a:ln w="12700">
            <a:noFill/>
          </a:ln>
        </p:spPr>
        <p:txBody>
          <a:bodyPr wrap="square" lIns="0" tIns="0" rIns="0" bIns="0">
            <a:spAutoFit/>
          </a:bodyPr>
          <a:lstStyle>
            <a:lvl1pPr marL="0">
              <a:defRPr b="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600" b="1" kern="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2021 г. </a:t>
            </a:r>
            <a:endParaRPr lang="ru-RU" sz="1600" b="1" kern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0" name="Текст 2"/>
          <p:cNvSpPr txBox="1">
            <a:spLocks/>
          </p:cNvSpPr>
          <p:nvPr/>
        </p:nvSpPr>
        <p:spPr>
          <a:xfrm>
            <a:off x="9398722" y="3774520"/>
            <a:ext cx="838200" cy="246221"/>
          </a:xfrm>
          <a:prstGeom prst="rect">
            <a:avLst/>
          </a:prstGeom>
          <a:ln w="12700">
            <a:noFill/>
          </a:ln>
        </p:spPr>
        <p:txBody>
          <a:bodyPr wrap="square" lIns="0" tIns="0" rIns="0" bIns="0">
            <a:spAutoFit/>
          </a:bodyPr>
          <a:lstStyle>
            <a:lvl1pPr marL="0">
              <a:defRPr b="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600" b="1" kern="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2022 г. </a:t>
            </a:r>
            <a:endParaRPr lang="ru-RU" sz="1600" b="1" kern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5181600" y="4109353"/>
            <a:ext cx="2101857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1600" kern="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49,1% </a:t>
            </a:r>
            <a:r>
              <a:rPr lang="ru-RU" sz="1600" kern="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ДОО </a:t>
            </a:r>
            <a:r>
              <a:rPr lang="ru-RU" sz="1600" kern="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региона</a:t>
            </a:r>
            <a:endParaRPr lang="ru-RU" sz="1600" kern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8610600" y="4109353"/>
            <a:ext cx="2101857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1600" kern="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91,5% </a:t>
            </a:r>
            <a:r>
              <a:rPr lang="ru-RU" sz="1600" kern="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ДОО </a:t>
            </a:r>
            <a:r>
              <a:rPr lang="ru-RU" sz="1600" kern="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региона</a:t>
            </a:r>
          </a:p>
        </p:txBody>
      </p:sp>
      <p:sp>
        <p:nvSpPr>
          <p:cNvPr id="13" name="Текст 2"/>
          <p:cNvSpPr txBox="1">
            <a:spLocks/>
          </p:cNvSpPr>
          <p:nvPr/>
        </p:nvSpPr>
        <p:spPr>
          <a:xfrm>
            <a:off x="3832122" y="3104599"/>
            <a:ext cx="8232459" cy="7386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>
              <a:defRPr b="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600" b="1" kern="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Использование парциальных программ и программно-методических материалов в вариативной части ООП ДО:</a:t>
            </a:r>
          </a:p>
          <a:p>
            <a:pPr algn="ctr"/>
            <a:r>
              <a:rPr lang="ru-RU" sz="1600" kern="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</a:t>
            </a:r>
          </a:p>
        </p:txBody>
      </p:sp>
      <p:sp>
        <p:nvSpPr>
          <p:cNvPr id="14" name="Овал 13"/>
          <p:cNvSpPr/>
          <p:nvPr/>
        </p:nvSpPr>
        <p:spPr>
          <a:xfrm>
            <a:off x="8631148" y="4107485"/>
            <a:ext cx="685800" cy="348128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Заголовок 1"/>
          <p:cNvSpPr txBox="1">
            <a:spLocks/>
          </p:cNvSpPr>
          <p:nvPr/>
        </p:nvSpPr>
        <p:spPr>
          <a:xfrm>
            <a:off x="228600" y="228600"/>
            <a:ext cx="11734800" cy="61555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00" b="1" i="0">
                <a:solidFill>
                  <a:srgbClr val="2E5496"/>
                </a:solidFill>
                <a:latin typeface="Times New Roman"/>
                <a:ea typeface="+mj-ea"/>
                <a:cs typeface="Times New Roman"/>
              </a:defRPr>
            </a:lvl1pPr>
          </a:lstStyle>
          <a:p>
            <a:pPr algn="ctr"/>
            <a:r>
              <a:rPr lang="ru-RU" sz="2000" kern="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Динамика повышения качества образовательных программ ДО: </a:t>
            </a:r>
            <a:endParaRPr lang="ru-RU" sz="2000" kern="0" dirty="0" smtClean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ru-RU" sz="2000" kern="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содержание образовательной деятельности </a:t>
            </a:r>
            <a:endParaRPr lang="ru-RU" sz="2000" kern="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9364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741485" y="1905000"/>
            <a:ext cx="10820400" cy="42534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30000"/>
              </a:lnSpc>
            </a:pPr>
            <a:r>
              <a:rPr lang="ru-RU" sz="1600" b="1" dirty="0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Положительная динамика: </a:t>
            </a:r>
            <a:endParaRPr lang="ru-RU" sz="1600" b="1" dirty="0" smtClean="0">
              <a:solidFill>
                <a:srgbClr val="00B05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>
              <a:lnSpc>
                <a:spcPct val="130000"/>
              </a:lnSpc>
            </a:pPr>
            <a:endParaRPr lang="ru-RU" sz="1600" b="1" dirty="0">
              <a:solidFill>
                <a:srgbClr val="00B05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>
              <a:lnSpc>
                <a:spcPct val="130000"/>
              </a:lnSpc>
            </a:pPr>
            <a:endParaRPr lang="ru-RU" sz="1600" b="1" dirty="0" smtClean="0">
              <a:solidFill>
                <a:srgbClr val="00B05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>
              <a:lnSpc>
                <a:spcPct val="130000"/>
              </a:lnSpc>
            </a:pPr>
            <a:endParaRPr lang="ru-RU" sz="16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>
              <a:lnSpc>
                <a:spcPct val="130000"/>
              </a:lnSpc>
            </a:pPr>
            <a:endParaRPr lang="ru-RU" sz="16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>
              <a:lnSpc>
                <a:spcPct val="130000"/>
              </a:lnSpc>
            </a:pPr>
            <a:endParaRPr lang="ru-RU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>
              <a:lnSpc>
                <a:spcPct val="130000"/>
              </a:lnSpc>
            </a:pPr>
            <a:r>
              <a:rPr lang="ru-RU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Управленческие меры по разработке и размещению на сайтах ДОО Рабочих программ воспитания приняты в образовательных организациях </a:t>
            </a:r>
            <a:r>
              <a:rPr lang="ru-RU" sz="1600" dirty="0" err="1" smtClean="0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Большесельского</a:t>
            </a:r>
            <a:r>
              <a:rPr lang="ru-RU" sz="1600" dirty="0" smtClean="0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Борисоглебского, Гаврилов-Ямского, Даниловского, </a:t>
            </a:r>
            <a:r>
              <a:rPr lang="ru-RU" sz="1600" dirty="0" err="1" smtClean="0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Любимского</a:t>
            </a:r>
            <a:r>
              <a:rPr lang="ru-RU" sz="1600" dirty="0" smtClean="0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</a:t>
            </a:r>
            <a:r>
              <a:rPr lang="ru-RU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dirty="0" err="1" smtClean="0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Некоузского</a:t>
            </a:r>
            <a:r>
              <a:rPr lang="ru-RU" sz="1600" dirty="0" smtClean="0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Некрасовского, Пошехонского, Ростовского, </a:t>
            </a:r>
            <a:r>
              <a:rPr lang="ru-RU" sz="1600" dirty="0" err="1" smtClean="0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Угличского</a:t>
            </a:r>
            <a:r>
              <a:rPr lang="ru-RU" sz="1600" dirty="0" smtClean="0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МР, </a:t>
            </a:r>
            <a:r>
              <a:rPr lang="ru-RU" sz="1600" dirty="0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г. Ярославля, </a:t>
            </a:r>
            <a:r>
              <a:rPr lang="ru-RU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г. </a:t>
            </a:r>
            <a:r>
              <a:rPr lang="ru-RU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Рыбинска </a:t>
            </a:r>
            <a:r>
              <a:rPr lang="ru-RU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и ГО г. </a:t>
            </a:r>
            <a:r>
              <a:rPr lang="ru-RU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Переславль-Залесский</a:t>
            </a:r>
          </a:p>
          <a:p>
            <a:pPr algn="just">
              <a:lnSpc>
                <a:spcPct val="130000"/>
              </a:lnSpc>
            </a:pPr>
            <a:endParaRPr lang="ru-RU" sz="1600" dirty="0" smtClean="0">
              <a:solidFill>
                <a:srgbClr val="00B05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>
              <a:lnSpc>
                <a:spcPct val="130000"/>
              </a:lnSpc>
            </a:pPr>
            <a:r>
              <a:rPr lang="ru-RU" sz="1600" dirty="0" smtClean="0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ВАЖНО!</a:t>
            </a:r>
            <a:r>
              <a:rPr lang="ru-RU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В ДОО </a:t>
            </a:r>
            <a:r>
              <a:rPr lang="ru-RU" sz="16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Мышкинского</a:t>
            </a:r>
            <a:r>
              <a:rPr lang="ru-RU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Первомайского, </a:t>
            </a:r>
            <a:r>
              <a:rPr lang="ru-RU" sz="16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Тутаевского</a:t>
            </a:r>
            <a:r>
              <a:rPr lang="ru-RU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и Ярославского МР не было выявлено дефицита по данному показателю в 2021-22 гг.</a:t>
            </a:r>
            <a:endParaRPr lang="ru-RU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0" name="Rectangle 1"/>
          <p:cNvSpPr>
            <a:spLocks noChangeArrowheads="1"/>
          </p:cNvSpPr>
          <p:nvPr/>
        </p:nvSpPr>
        <p:spPr bwMode="auto">
          <a:xfrm>
            <a:off x="6629400" y="205105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pSp>
        <p:nvGrpSpPr>
          <p:cNvPr id="12" name="Группа 11"/>
          <p:cNvGrpSpPr/>
          <p:nvPr/>
        </p:nvGrpSpPr>
        <p:grpSpPr>
          <a:xfrm>
            <a:off x="4651053" y="1989756"/>
            <a:ext cx="2740346" cy="767196"/>
            <a:chOff x="4247917" y="1552404"/>
            <a:chExt cx="3699018" cy="767196"/>
          </a:xfrm>
        </p:grpSpPr>
        <p:sp>
          <p:nvSpPr>
            <p:cNvPr id="18" name="Текст 2"/>
            <p:cNvSpPr txBox="1">
              <a:spLocks/>
            </p:cNvSpPr>
            <p:nvPr/>
          </p:nvSpPr>
          <p:spPr>
            <a:xfrm>
              <a:off x="4247917" y="1572810"/>
              <a:ext cx="1127579" cy="246221"/>
            </a:xfrm>
            <a:prstGeom prst="rect">
              <a:avLst/>
            </a:prstGeom>
            <a:ln w="12700">
              <a:noFill/>
            </a:ln>
          </p:spPr>
          <p:txBody>
            <a:bodyPr wrap="square" lIns="0" tIns="0" rIns="0" bIns="0">
              <a:spAutoFit/>
            </a:bodyPr>
            <a:lstStyle>
              <a:lvl1pPr marL="0">
                <a:defRPr b="0" i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>
                <a:defRPr>
                  <a:latin typeface="+mn-lt"/>
                  <a:ea typeface="+mn-ea"/>
                  <a:cs typeface="+mn-cs"/>
                </a:defRPr>
              </a:lvl2pPr>
              <a:lvl3pPr marL="914400">
                <a:defRPr>
                  <a:latin typeface="+mn-lt"/>
                  <a:ea typeface="+mn-ea"/>
                  <a:cs typeface="+mn-cs"/>
                </a:defRPr>
              </a:lvl3pPr>
              <a:lvl4pPr marL="1371600">
                <a:defRPr>
                  <a:latin typeface="+mn-lt"/>
                  <a:ea typeface="+mn-ea"/>
                  <a:cs typeface="+mn-cs"/>
                </a:defRPr>
              </a:lvl4pPr>
              <a:lvl5pPr marL="1828800">
                <a:defRPr>
                  <a:latin typeface="+mn-lt"/>
                  <a:ea typeface="+mn-ea"/>
                  <a:cs typeface="+mn-cs"/>
                </a:defRPr>
              </a:lvl5pPr>
              <a:lvl6pPr marL="2286000">
                <a:defRPr>
                  <a:latin typeface="+mn-lt"/>
                  <a:ea typeface="+mn-ea"/>
                  <a:cs typeface="+mn-cs"/>
                </a:defRPr>
              </a:lvl6pPr>
              <a:lvl7pPr marL="2743200">
                <a:defRPr>
                  <a:latin typeface="+mn-lt"/>
                  <a:ea typeface="+mn-ea"/>
                  <a:cs typeface="+mn-cs"/>
                </a:defRPr>
              </a:lvl7pPr>
              <a:lvl8pPr marL="3200400">
                <a:defRPr>
                  <a:latin typeface="+mn-lt"/>
                  <a:ea typeface="+mn-ea"/>
                  <a:cs typeface="+mn-cs"/>
                </a:defRPr>
              </a:lvl8pPr>
              <a:lvl9pPr marL="3657600">
                <a:defRPr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ru-RU" sz="1600" b="1" kern="0" dirty="0" smtClean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2021 г. </a:t>
              </a:r>
              <a:endParaRPr lang="ru-RU" sz="1600" b="1" kern="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20" name="Текст 2"/>
            <p:cNvSpPr txBox="1">
              <a:spLocks/>
            </p:cNvSpPr>
            <p:nvPr/>
          </p:nvSpPr>
          <p:spPr>
            <a:xfrm>
              <a:off x="6896584" y="1552404"/>
              <a:ext cx="1050351" cy="246221"/>
            </a:xfrm>
            <a:prstGeom prst="rect">
              <a:avLst/>
            </a:prstGeom>
            <a:ln w="12700">
              <a:noFill/>
            </a:ln>
          </p:spPr>
          <p:txBody>
            <a:bodyPr wrap="square" lIns="0" tIns="0" rIns="0" bIns="0">
              <a:spAutoFit/>
            </a:bodyPr>
            <a:lstStyle>
              <a:lvl1pPr marL="0">
                <a:defRPr b="0" i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>
                <a:defRPr>
                  <a:latin typeface="+mn-lt"/>
                  <a:ea typeface="+mn-ea"/>
                  <a:cs typeface="+mn-cs"/>
                </a:defRPr>
              </a:lvl2pPr>
              <a:lvl3pPr marL="914400">
                <a:defRPr>
                  <a:latin typeface="+mn-lt"/>
                  <a:ea typeface="+mn-ea"/>
                  <a:cs typeface="+mn-cs"/>
                </a:defRPr>
              </a:lvl3pPr>
              <a:lvl4pPr marL="1371600">
                <a:defRPr>
                  <a:latin typeface="+mn-lt"/>
                  <a:ea typeface="+mn-ea"/>
                  <a:cs typeface="+mn-cs"/>
                </a:defRPr>
              </a:lvl4pPr>
              <a:lvl5pPr marL="1828800">
                <a:defRPr>
                  <a:latin typeface="+mn-lt"/>
                  <a:ea typeface="+mn-ea"/>
                  <a:cs typeface="+mn-cs"/>
                </a:defRPr>
              </a:lvl5pPr>
              <a:lvl6pPr marL="2286000">
                <a:defRPr>
                  <a:latin typeface="+mn-lt"/>
                  <a:ea typeface="+mn-ea"/>
                  <a:cs typeface="+mn-cs"/>
                </a:defRPr>
              </a:lvl6pPr>
              <a:lvl7pPr marL="2743200">
                <a:defRPr>
                  <a:latin typeface="+mn-lt"/>
                  <a:ea typeface="+mn-ea"/>
                  <a:cs typeface="+mn-cs"/>
                </a:defRPr>
              </a:lvl7pPr>
              <a:lvl8pPr marL="3200400">
                <a:defRPr>
                  <a:latin typeface="+mn-lt"/>
                  <a:ea typeface="+mn-ea"/>
                  <a:cs typeface="+mn-cs"/>
                </a:defRPr>
              </a:lvl8pPr>
              <a:lvl9pPr marL="3657600">
                <a:defRPr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ru-RU" sz="1600" b="1" kern="0" dirty="0" smtClean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2022 г. </a:t>
              </a:r>
              <a:endParaRPr lang="ru-RU" sz="1600" b="1" kern="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21" name="Прямоугольник 20"/>
            <p:cNvSpPr/>
            <p:nvPr/>
          </p:nvSpPr>
          <p:spPr>
            <a:xfrm>
              <a:off x="4247917" y="1981046"/>
              <a:ext cx="1058528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ru-RU" sz="1600" kern="0" dirty="0" smtClean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96,0%</a:t>
              </a:r>
            </a:p>
          </p:txBody>
        </p:sp>
        <p:sp>
          <p:nvSpPr>
            <p:cNvPr id="22" name="Прямоугольник 21"/>
            <p:cNvSpPr/>
            <p:nvPr/>
          </p:nvSpPr>
          <p:spPr>
            <a:xfrm>
              <a:off x="6871072" y="1981046"/>
              <a:ext cx="1058526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ru-RU" sz="1600" kern="0" dirty="0" smtClean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98,8%</a:t>
              </a:r>
              <a:endParaRPr lang="ru-RU" sz="1600" kern="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</p:grpSp>
      <p:sp>
        <p:nvSpPr>
          <p:cNvPr id="13" name="Заголовок 1"/>
          <p:cNvSpPr txBox="1">
            <a:spLocks/>
          </p:cNvSpPr>
          <p:nvPr/>
        </p:nvSpPr>
        <p:spPr>
          <a:xfrm>
            <a:off x="284285" y="228600"/>
            <a:ext cx="11734800" cy="61555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00" b="1" i="0">
                <a:solidFill>
                  <a:srgbClr val="2E5496"/>
                </a:solidFill>
                <a:latin typeface="Times New Roman"/>
                <a:ea typeface="+mj-ea"/>
                <a:cs typeface="Times New Roman"/>
              </a:defRPr>
            </a:lvl1pPr>
          </a:lstStyle>
          <a:p>
            <a:pPr algn="ctr"/>
            <a:r>
              <a:rPr lang="ru-RU" sz="2000" kern="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Динамика повышения качества образовательных программ ДО: </a:t>
            </a:r>
            <a:endParaRPr lang="ru-RU" sz="2000" kern="0" dirty="0" smtClean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ru-RU" sz="2000" kern="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наличие и реализация Рабочей программы воспитания</a:t>
            </a:r>
          </a:p>
        </p:txBody>
      </p:sp>
    </p:spTree>
    <p:extLst>
      <p:ext uri="{BB962C8B-B14F-4D97-AF65-F5344CB8AC3E}">
        <p14:creationId xmlns:p14="http://schemas.microsoft.com/office/powerpoint/2010/main" val="2791466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152400"/>
            <a:ext cx="11201400" cy="677108"/>
          </a:xfrm>
        </p:spPr>
        <p:txBody>
          <a:bodyPr/>
          <a:lstStyle/>
          <a:p>
            <a:pPr algn="ctr"/>
            <a:r>
              <a:rPr lang="ru-RU" sz="22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Профессиональное </a:t>
            </a:r>
            <a:r>
              <a:rPr lang="ru-RU" sz="22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развитие педагогических работников </a:t>
            </a:r>
            <a:r>
              <a:rPr lang="ru-RU" sz="22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ru-RU" sz="22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22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дошкольного образования</a:t>
            </a:r>
            <a:endParaRPr lang="ru-RU" sz="22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" name="Текст 2"/>
          <p:cNvSpPr txBox="1">
            <a:spLocks/>
          </p:cNvSpPr>
          <p:nvPr/>
        </p:nvSpPr>
        <p:spPr>
          <a:xfrm>
            <a:off x="304799" y="1810069"/>
            <a:ext cx="2590801" cy="410477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>
              <a:defRPr b="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20000"/>
              </a:lnSpc>
            </a:pPr>
            <a:r>
              <a:rPr lang="ru-RU" sz="1600" b="1" kern="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7 </a:t>
            </a:r>
            <a:r>
              <a:rPr lang="ru-RU" sz="1600" b="1" kern="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позиций </a:t>
            </a:r>
            <a:r>
              <a:rPr lang="ru-RU" sz="1600" b="1" kern="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оценивания</a:t>
            </a:r>
            <a:r>
              <a:rPr lang="ru-RU" sz="1600" b="1" kern="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</a:p>
          <a:p>
            <a:pPr algn="ctr">
              <a:lnSpc>
                <a:spcPct val="120000"/>
              </a:lnSpc>
            </a:pPr>
            <a:r>
              <a:rPr lang="ru-RU" sz="1600" b="1" kern="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 </a:t>
            </a:r>
            <a:r>
              <a:rPr lang="ru-RU" sz="1600" b="1" kern="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т.ч</a:t>
            </a:r>
            <a:r>
              <a:rPr lang="ru-RU" sz="1600" b="1" kern="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.:</a:t>
            </a:r>
          </a:p>
          <a:p>
            <a:pPr marL="285750" indent="-285750" algn="just">
              <a:lnSpc>
                <a:spcPct val="120000"/>
              </a:lnSpc>
              <a:buFontTx/>
              <a:buChar char="-"/>
            </a:pPr>
            <a:r>
              <a:rPr lang="ru-RU" sz="1600" kern="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обеспеченность </a:t>
            </a:r>
            <a:r>
              <a:rPr lang="ru-RU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педагогическими кадрами согласно штатному </a:t>
            </a:r>
            <a:r>
              <a:rPr lang="ru-RU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расписанию</a:t>
            </a:r>
          </a:p>
          <a:p>
            <a:pPr marL="285750" indent="-285750" algn="just">
              <a:lnSpc>
                <a:spcPct val="120000"/>
              </a:lnSpc>
              <a:buFontTx/>
              <a:buChar char="-"/>
            </a:pPr>
            <a:r>
              <a:rPr lang="ru-RU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обеспеченность учебно-вспомогательным персоналом</a:t>
            </a:r>
          </a:p>
          <a:p>
            <a:pPr marL="285750" indent="-285750" algn="just">
              <a:lnSpc>
                <a:spcPct val="120000"/>
              </a:lnSpc>
              <a:buFontTx/>
              <a:buChar char="-"/>
            </a:pPr>
            <a:r>
              <a:rPr lang="ru-RU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профессиональное </a:t>
            </a:r>
            <a:r>
              <a:rPr lang="ru-RU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развитие педагогических работников </a:t>
            </a:r>
            <a:endParaRPr lang="ru-RU" sz="16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5750" indent="-285750" algn="just">
              <a:lnSpc>
                <a:spcPct val="120000"/>
              </a:lnSpc>
              <a:buFontTx/>
              <a:buChar char="-"/>
            </a:pPr>
            <a:endParaRPr lang="ru-RU" sz="1600" kern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pSp>
        <p:nvGrpSpPr>
          <p:cNvPr id="13" name="Группа 12"/>
          <p:cNvGrpSpPr/>
          <p:nvPr/>
        </p:nvGrpSpPr>
        <p:grpSpPr>
          <a:xfrm>
            <a:off x="3352801" y="1295400"/>
            <a:ext cx="8232459" cy="2575373"/>
            <a:chOff x="3807141" y="1447800"/>
            <a:chExt cx="8232459" cy="2575373"/>
          </a:xfrm>
        </p:grpSpPr>
        <p:sp>
          <p:nvSpPr>
            <p:cNvPr id="7" name="Текст 2"/>
            <p:cNvSpPr txBox="1">
              <a:spLocks/>
            </p:cNvSpPr>
            <p:nvPr/>
          </p:nvSpPr>
          <p:spPr>
            <a:xfrm>
              <a:off x="7696200" y="1828800"/>
              <a:ext cx="838200" cy="246221"/>
            </a:xfrm>
            <a:prstGeom prst="rect">
              <a:avLst/>
            </a:prstGeom>
            <a:ln w="12700">
              <a:noFill/>
            </a:ln>
          </p:spPr>
          <p:txBody>
            <a:bodyPr wrap="square" lIns="0" tIns="0" rIns="0" bIns="0">
              <a:spAutoFit/>
            </a:bodyPr>
            <a:lstStyle>
              <a:lvl1pPr marL="0">
                <a:defRPr b="0" i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>
                <a:defRPr>
                  <a:latin typeface="+mn-lt"/>
                  <a:ea typeface="+mn-ea"/>
                  <a:cs typeface="+mn-cs"/>
                </a:defRPr>
              </a:lvl2pPr>
              <a:lvl3pPr marL="914400">
                <a:defRPr>
                  <a:latin typeface="+mn-lt"/>
                  <a:ea typeface="+mn-ea"/>
                  <a:cs typeface="+mn-cs"/>
                </a:defRPr>
              </a:lvl3pPr>
              <a:lvl4pPr marL="1371600">
                <a:defRPr>
                  <a:latin typeface="+mn-lt"/>
                  <a:ea typeface="+mn-ea"/>
                  <a:cs typeface="+mn-cs"/>
                </a:defRPr>
              </a:lvl4pPr>
              <a:lvl5pPr marL="1828800">
                <a:defRPr>
                  <a:latin typeface="+mn-lt"/>
                  <a:ea typeface="+mn-ea"/>
                  <a:cs typeface="+mn-cs"/>
                </a:defRPr>
              </a:lvl5pPr>
              <a:lvl6pPr marL="2286000">
                <a:defRPr>
                  <a:latin typeface="+mn-lt"/>
                  <a:ea typeface="+mn-ea"/>
                  <a:cs typeface="+mn-cs"/>
                </a:defRPr>
              </a:lvl6pPr>
              <a:lvl7pPr marL="2743200">
                <a:defRPr>
                  <a:latin typeface="+mn-lt"/>
                  <a:ea typeface="+mn-ea"/>
                  <a:cs typeface="+mn-cs"/>
                </a:defRPr>
              </a:lvl7pPr>
              <a:lvl8pPr marL="3200400">
                <a:defRPr>
                  <a:latin typeface="+mn-lt"/>
                  <a:ea typeface="+mn-ea"/>
                  <a:cs typeface="+mn-cs"/>
                </a:defRPr>
              </a:lvl8pPr>
              <a:lvl9pPr marL="3657600">
                <a:defRPr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ru-RU" sz="1600" b="1" kern="0" dirty="0" smtClean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2021 г. </a:t>
              </a:r>
              <a:endParaRPr lang="ru-RU" sz="1600" b="1" kern="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8" name="Прямоугольник 7"/>
            <p:cNvSpPr/>
            <p:nvPr/>
          </p:nvSpPr>
          <p:spPr>
            <a:xfrm>
              <a:off x="4617877" y="2207291"/>
              <a:ext cx="1706723" cy="181588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285750" indent="-285750">
                <a:buFontTx/>
                <a:buChar char="-"/>
              </a:pPr>
              <a:r>
                <a:rPr lang="ru-RU" sz="1600" kern="0" dirty="0" smtClean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100%</a:t>
              </a:r>
            </a:p>
            <a:p>
              <a:endParaRPr lang="ru-RU" sz="1600" kern="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  <a:p>
              <a:pPr marL="285750" indent="-285750">
                <a:buFontTx/>
                <a:buChar char="-"/>
              </a:pPr>
              <a:r>
                <a:rPr lang="ru-RU" sz="1600" dirty="0" smtClean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75-99% </a:t>
              </a:r>
            </a:p>
            <a:p>
              <a:endParaRPr lang="ru-RU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  <a:p>
              <a:pPr marL="285750" indent="-285750">
                <a:buFontTx/>
                <a:buChar char="-"/>
              </a:pPr>
              <a:r>
                <a:rPr lang="ru-RU" sz="1600" dirty="0" smtClean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ниже 75%</a:t>
              </a:r>
            </a:p>
            <a:p>
              <a:endParaRPr lang="ru-RU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  <a:p>
              <a:endParaRPr lang="ru-RU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9" name="Текст 2"/>
            <p:cNvSpPr txBox="1">
              <a:spLocks/>
            </p:cNvSpPr>
            <p:nvPr/>
          </p:nvSpPr>
          <p:spPr>
            <a:xfrm>
              <a:off x="10344865" y="1828800"/>
              <a:ext cx="838200" cy="246221"/>
            </a:xfrm>
            <a:prstGeom prst="rect">
              <a:avLst/>
            </a:prstGeom>
            <a:ln w="12700">
              <a:noFill/>
            </a:ln>
          </p:spPr>
          <p:txBody>
            <a:bodyPr wrap="square" lIns="0" tIns="0" rIns="0" bIns="0">
              <a:spAutoFit/>
            </a:bodyPr>
            <a:lstStyle>
              <a:lvl1pPr marL="0">
                <a:defRPr b="0" i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>
                <a:defRPr>
                  <a:latin typeface="+mn-lt"/>
                  <a:ea typeface="+mn-ea"/>
                  <a:cs typeface="+mn-cs"/>
                </a:defRPr>
              </a:lvl2pPr>
              <a:lvl3pPr marL="914400">
                <a:defRPr>
                  <a:latin typeface="+mn-lt"/>
                  <a:ea typeface="+mn-ea"/>
                  <a:cs typeface="+mn-cs"/>
                </a:defRPr>
              </a:lvl3pPr>
              <a:lvl4pPr marL="1371600">
                <a:defRPr>
                  <a:latin typeface="+mn-lt"/>
                  <a:ea typeface="+mn-ea"/>
                  <a:cs typeface="+mn-cs"/>
                </a:defRPr>
              </a:lvl4pPr>
              <a:lvl5pPr marL="1828800">
                <a:defRPr>
                  <a:latin typeface="+mn-lt"/>
                  <a:ea typeface="+mn-ea"/>
                  <a:cs typeface="+mn-cs"/>
                </a:defRPr>
              </a:lvl5pPr>
              <a:lvl6pPr marL="2286000">
                <a:defRPr>
                  <a:latin typeface="+mn-lt"/>
                  <a:ea typeface="+mn-ea"/>
                  <a:cs typeface="+mn-cs"/>
                </a:defRPr>
              </a:lvl6pPr>
              <a:lvl7pPr marL="2743200">
                <a:defRPr>
                  <a:latin typeface="+mn-lt"/>
                  <a:ea typeface="+mn-ea"/>
                  <a:cs typeface="+mn-cs"/>
                </a:defRPr>
              </a:lvl7pPr>
              <a:lvl8pPr marL="3200400">
                <a:defRPr>
                  <a:latin typeface="+mn-lt"/>
                  <a:ea typeface="+mn-ea"/>
                  <a:cs typeface="+mn-cs"/>
                </a:defRPr>
              </a:lvl8pPr>
              <a:lvl9pPr marL="3657600">
                <a:defRPr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ru-RU" sz="1600" b="1" kern="0" dirty="0" smtClean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2022 г. </a:t>
              </a:r>
              <a:endParaRPr lang="ru-RU" sz="1600" b="1" kern="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10" name="Прямоугольник 9"/>
            <p:cNvSpPr/>
            <p:nvPr/>
          </p:nvSpPr>
          <p:spPr>
            <a:xfrm>
              <a:off x="7692346" y="2221698"/>
              <a:ext cx="784189" cy="132343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ru-RU" sz="1600" kern="0" dirty="0" smtClean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51,8%</a:t>
              </a:r>
            </a:p>
            <a:p>
              <a:pPr algn="ctr"/>
              <a:endParaRPr lang="ru-RU" sz="1600" kern="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  <a:p>
              <a:pPr algn="ctr"/>
              <a:r>
                <a:rPr lang="ru-RU" sz="1600" kern="0" dirty="0" smtClean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45,2%</a:t>
              </a:r>
            </a:p>
            <a:p>
              <a:pPr algn="ctr"/>
              <a:endParaRPr lang="ru-RU" sz="1600" kern="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  <a:p>
              <a:pPr algn="ctr"/>
              <a:r>
                <a:rPr lang="ru-RU" sz="1600" dirty="0" smtClean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3,0%</a:t>
              </a:r>
              <a:endParaRPr lang="ru-RU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11" name="Прямоугольник 10"/>
            <p:cNvSpPr/>
            <p:nvPr/>
          </p:nvSpPr>
          <p:spPr>
            <a:xfrm>
              <a:off x="10309927" y="2186111"/>
              <a:ext cx="848309" cy="132343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ru-RU" sz="1600" kern="0" dirty="0" smtClean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72,1%</a:t>
              </a:r>
            </a:p>
            <a:p>
              <a:pPr algn="ctr"/>
              <a:endParaRPr lang="ru-RU" sz="1600" kern="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  <a:p>
              <a:pPr algn="ctr"/>
              <a:r>
                <a:rPr lang="ru-RU" sz="1600" kern="0" dirty="0" smtClean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23,5% </a:t>
              </a:r>
            </a:p>
            <a:p>
              <a:pPr algn="ctr"/>
              <a:endParaRPr lang="ru-RU" sz="1600" kern="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  <a:p>
              <a:pPr algn="ctr"/>
              <a:r>
                <a:rPr lang="ru-RU" sz="1600" kern="0" dirty="0" smtClean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4,2%</a:t>
              </a:r>
              <a:endParaRPr lang="ru-RU" sz="1600" kern="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12" name="Текст 2"/>
            <p:cNvSpPr txBox="1">
              <a:spLocks/>
            </p:cNvSpPr>
            <p:nvPr/>
          </p:nvSpPr>
          <p:spPr>
            <a:xfrm>
              <a:off x="3807141" y="1447800"/>
              <a:ext cx="8232459" cy="246221"/>
            </a:xfrm>
            <a:prstGeom prst="rect">
              <a:avLst/>
            </a:prstGeom>
          </p:spPr>
          <p:txBody>
            <a:bodyPr wrap="square" lIns="0" tIns="0" rIns="0" bIns="0">
              <a:spAutoFit/>
            </a:bodyPr>
            <a:lstStyle>
              <a:lvl1pPr marL="0">
                <a:defRPr b="0" i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>
                <a:defRPr>
                  <a:latin typeface="+mn-lt"/>
                  <a:ea typeface="+mn-ea"/>
                  <a:cs typeface="+mn-cs"/>
                </a:defRPr>
              </a:lvl2pPr>
              <a:lvl3pPr marL="914400">
                <a:defRPr>
                  <a:latin typeface="+mn-lt"/>
                  <a:ea typeface="+mn-ea"/>
                  <a:cs typeface="+mn-cs"/>
                </a:defRPr>
              </a:lvl3pPr>
              <a:lvl4pPr marL="1371600">
                <a:defRPr>
                  <a:latin typeface="+mn-lt"/>
                  <a:ea typeface="+mn-ea"/>
                  <a:cs typeface="+mn-cs"/>
                </a:defRPr>
              </a:lvl4pPr>
              <a:lvl5pPr marL="1828800">
                <a:defRPr>
                  <a:latin typeface="+mn-lt"/>
                  <a:ea typeface="+mn-ea"/>
                  <a:cs typeface="+mn-cs"/>
                </a:defRPr>
              </a:lvl5pPr>
              <a:lvl6pPr marL="2286000">
                <a:defRPr>
                  <a:latin typeface="+mn-lt"/>
                  <a:ea typeface="+mn-ea"/>
                  <a:cs typeface="+mn-cs"/>
                </a:defRPr>
              </a:lvl6pPr>
              <a:lvl7pPr marL="2743200">
                <a:defRPr>
                  <a:latin typeface="+mn-lt"/>
                  <a:ea typeface="+mn-ea"/>
                  <a:cs typeface="+mn-cs"/>
                </a:defRPr>
              </a:lvl7pPr>
              <a:lvl8pPr marL="3200400">
                <a:defRPr>
                  <a:latin typeface="+mn-lt"/>
                  <a:ea typeface="+mn-ea"/>
                  <a:cs typeface="+mn-cs"/>
                </a:defRPr>
              </a:lvl8pPr>
              <a:lvl9pPr marL="3657600">
                <a:defRPr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ru-RU" sz="1600" b="1" kern="0" dirty="0" smtClean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Обеспеченность </a:t>
              </a:r>
              <a:r>
                <a:rPr lang="ru-RU" sz="1600" b="1" kern="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педагогическими кадрами согласно штатному </a:t>
              </a:r>
              <a:r>
                <a:rPr lang="ru-RU" sz="1600" b="1" kern="0" dirty="0" smtClean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расписанию</a:t>
              </a:r>
              <a:r>
                <a:rPr lang="ru-RU" sz="1600" kern="0" dirty="0" smtClean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 </a:t>
              </a:r>
            </a:p>
          </p:txBody>
        </p:sp>
      </p:grpSp>
      <p:grpSp>
        <p:nvGrpSpPr>
          <p:cNvPr id="32" name="Группа 31"/>
          <p:cNvGrpSpPr/>
          <p:nvPr/>
        </p:nvGrpSpPr>
        <p:grpSpPr>
          <a:xfrm>
            <a:off x="7842429" y="2023949"/>
            <a:ext cx="4063553" cy="863169"/>
            <a:chOff x="7842429" y="2023949"/>
            <a:chExt cx="4063553" cy="863169"/>
          </a:xfrm>
        </p:grpSpPr>
        <p:sp>
          <p:nvSpPr>
            <p:cNvPr id="21" name="Овал 20"/>
            <p:cNvSpPr/>
            <p:nvPr/>
          </p:nvSpPr>
          <p:spPr>
            <a:xfrm>
              <a:off x="9829800" y="2028299"/>
              <a:ext cx="816986" cy="367958"/>
            </a:xfrm>
            <a:prstGeom prst="ellipse">
              <a:avLst/>
            </a:prstGeom>
            <a:noFill/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" name="Правая фигурная скобка 22"/>
            <p:cNvSpPr/>
            <p:nvPr/>
          </p:nvSpPr>
          <p:spPr>
            <a:xfrm>
              <a:off x="10515600" y="2023949"/>
              <a:ext cx="472676" cy="795451"/>
            </a:xfrm>
            <a:prstGeom prst="rightBrac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5" name="Прямоугольник 24"/>
            <p:cNvSpPr/>
            <p:nvPr/>
          </p:nvSpPr>
          <p:spPr>
            <a:xfrm>
              <a:off x="11044848" y="2221468"/>
              <a:ext cx="86113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ru-RU" kern="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9</a:t>
              </a:r>
              <a:r>
                <a:rPr lang="ru-RU" kern="0" dirty="0" smtClean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5,6%</a:t>
              </a:r>
              <a:endParaRPr lang="ru-RU" kern="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26" name="Правая фигурная скобка 25"/>
            <p:cNvSpPr/>
            <p:nvPr/>
          </p:nvSpPr>
          <p:spPr>
            <a:xfrm>
              <a:off x="7842429" y="2091667"/>
              <a:ext cx="472676" cy="795451"/>
            </a:xfrm>
            <a:prstGeom prst="rightBrac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7" name="Прямоугольник 26"/>
            <p:cNvSpPr/>
            <p:nvPr/>
          </p:nvSpPr>
          <p:spPr>
            <a:xfrm>
              <a:off x="8371677" y="2295746"/>
              <a:ext cx="86113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ru-RU" kern="0" dirty="0" smtClean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97,0%</a:t>
              </a:r>
              <a:endParaRPr lang="ru-RU" kern="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</p:grpSp>
      <p:grpSp>
        <p:nvGrpSpPr>
          <p:cNvPr id="31" name="Группа 30"/>
          <p:cNvGrpSpPr/>
          <p:nvPr/>
        </p:nvGrpSpPr>
        <p:grpSpPr>
          <a:xfrm>
            <a:off x="3352800" y="3886200"/>
            <a:ext cx="8496610" cy="2819400"/>
            <a:chOff x="3352800" y="3657600"/>
            <a:chExt cx="8496610" cy="2819400"/>
          </a:xfrm>
        </p:grpSpPr>
        <p:grpSp>
          <p:nvGrpSpPr>
            <p:cNvPr id="14" name="Группа 13"/>
            <p:cNvGrpSpPr/>
            <p:nvPr/>
          </p:nvGrpSpPr>
          <p:grpSpPr>
            <a:xfrm>
              <a:off x="3352800" y="3657600"/>
              <a:ext cx="8232459" cy="2819400"/>
              <a:chOff x="3807141" y="1203773"/>
              <a:chExt cx="8232459" cy="2819400"/>
            </a:xfrm>
          </p:grpSpPr>
          <p:sp>
            <p:nvSpPr>
              <p:cNvPr id="15" name="Текст 2"/>
              <p:cNvSpPr txBox="1">
                <a:spLocks/>
              </p:cNvSpPr>
              <p:nvPr/>
            </p:nvSpPr>
            <p:spPr>
              <a:xfrm>
                <a:off x="7696200" y="1828800"/>
                <a:ext cx="838200" cy="246221"/>
              </a:xfrm>
              <a:prstGeom prst="rect">
                <a:avLst/>
              </a:prstGeom>
              <a:ln w="12700">
                <a:noFill/>
              </a:ln>
            </p:spPr>
            <p:txBody>
              <a:bodyPr wrap="square" lIns="0" tIns="0" rIns="0" bIns="0">
                <a:spAutoFit/>
              </a:bodyPr>
              <a:lstStyle>
                <a:lvl1pPr marL="0">
                  <a:defRPr b="0" i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>
                  <a:defRPr>
                    <a:latin typeface="+mn-lt"/>
                    <a:ea typeface="+mn-ea"/>
                    <a:cs typeface="+mn-cs"/>
                  </a:defRPr>
                </a:lvl2pPr>
                <a:lvl3pPr marL="914400">
                  <a:defRPr>
                    <a:latin typeface="+mn-lt"/>
                    <a:ea typeface="+mn-ea"/>
                    <a:cs typeface="+mn-cs"/>
                  </a:defRPr>
                </a:lvl3pPr>
                <a:lvl4pPr marL="1371600">
                  <a:defRPr>
                    <a:latin typeface="+mn-lt"/>
                    <a:ea typeface="+mn-ea"/>
                    <a:cs typeface="+mn-cs"/>
                  </a:defRPr>
                </a:lvl4pPr>
                <a:lvl5pPr marL="1828800">
                  <a:defRPr>
                    <a:latin typeface="+mn-lt"/>
                    <a:ea typeface="+mn-ea"/>
                    <a:cs typeface="+mn-cs"/>
                  </a:defRPr>
                </a:lvl5pPr>
                <a:lvl6pPr marL="2286000">
                  <a:defRPr>
                    <a:latin typeface="+mn-lt"/>
                    <a:ea typeface="+mn-ea"/>
                    <a:cs typeface="+mn-cs"/>
                  </a:defRPr>
                </a:lvl6pPr>
                <a:lvl7pPr marL="2743200">
                  <a:defRPr>
                    <a:latin typeface="+mn-lt"/>
                    <a:ea typeface="+mn-ea"/>
                    <a:cs typeface="+mn-cs"/>
                  </a:defRPr>
                </a:lvl7pPr>
                <a:lvl8pPr marL="3200400">
                  <a:defRPr>
                    <a:latin typeface="+mn-lt"/>
                    <a:ea typeface="+mn-ea"/>
                    <a:cs typeface="+mn-cs"/>
                  </a:defRPr>
                </a:lvl8pPr>
                <a:lvl9pPr marL="3657600">
                  <a:defRPr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ru-RU" sz="1600" b="1" kern="0" dirty="0" smtClean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2021 г. </a:t>
                </a:r>
                <a:endParaRPr lang="ru-RU" sz="1600" b="1" kern="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  <p:sp>
            <p:nvSpPr>
              <p:cNvPr id="16" name="Прямоугольник 15"/>
              <p:cNvSpPr/>
              <p:nvPr/>
            </p:nvSpPr>
            <p:spPr>
              <a:xfrm>
                <a:off x="4617877" y="2207291"/>
                <a:ext cx="1706723" cy="181588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285750" indent="-285750">
                  <a:buFontTx/>
                  <a:buChar char="-"/>
                </a:pPr>
                <a:r>
                  <a:rPr lang="ru-RU" sz="1600" kern="0" dirty="0" smtClean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100%</a:t>
                </a:r>
              </a:p>
              <a:p>
                <a:endParaRPr lang="ru-RU" sz="1600" kern="0" dirty="0" smtClean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  <a:p>
                <a:pPr marL="285750" indent="-285750">
                  <a:buFontTx/>
                  <a:buChar char="-"/>
                </a:pPr>
                <a:r>
                  <a:rPr lang="ru-RU" sz="1600" dirty="0" smtClean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75-99% </a:t>
                </a:r>
              </a:p>
              <a:p>
                <a:endParaRPr lang="ru-RU" sz="160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  <a:p>
                <a:pPr marL="285750" indent="-285750">
                  <a:buFontTx/>
                  <a:buChar char="-"/>
                </a:pPr>
                <a:r>
                  <a:rPr lang="ru-RU" sz="1600" dirty="0" smtClean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ниже 75%</a:t>
                </a:r>
              </a:p>
              <a:p>
                <a:endParaRPr lang="ru-RU" sz="160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  <a:p>
                <a:endParaRPr lang="ru-RU" sz="160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  <p:sp>
            <p:nvSpPr>
              <p:cNvPr id="17" name="Текст 2"/>
              <p:cNvSpPr txBox="1">
                <a:spLocks/>
              </p:cNvSpPr>
              <p:nvPr/>
            </p:nvSpPr>
            <p:spPr>
              <a:xfrm>
                <a:off x="10344865" y="1828800"/>
                <a:ext cx="838200" cy="246221"/>
              </a:xfrm>
              <a:prstGeom prst="rect">
                <a:avLst/>
              </a:prstGeom>
              <a:ln w="12700">
                <a:noFill/>
              </a:ln>
            </p:spPr>
            <p:txBody>
              <a:bodyPr wrap="square" lIns="0" tIns="0" rIns="0" bIns="0">
                <a:spAutoFit/>
              </a:bodyPr>
              <a:lstStyle>
                <a:lvl1pPr marL="0">
                  <a:defRPr b="0" i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>
                  <a:defRPr>
                    <a:latin typeface="+mn-lt"/>
                    <a:ea typeface="+mn-ea"/>
                    <a:cs typeface="+mn-cs"/>
                  </a:defRPr>
                </a:lvl2pPr>
                <a:lvl3pPr marL="914400">
                  <a:defRPr>
                    <a:latin typeface="+mn-lt"/>
                    <a:ea typeface="+mn-ea"/>
                    <a:cs typeface="+mn-cs"/>
                  </a:defRPr>
                </a:lvl3pPr>
                <a:lvl4pPr marL="1371600">
                  <a:defRPr>
                    <a:latin typeface="+mn-lt"/>
                    <a:ea typeface="+mn-ea"/>
                    <a:cs typeface="+mn-cs"/>
                  </a:defRPr>
                </a:lvl4pPr>
                <a:lvl5pPr marL="1828800">
                  <a:defRPr>
                    <a:latin typeface="+mn-lt"/>
                    <a:ea typeface="+mn-ea"/>
                    <a:cs typeface="+mn-cs"/>
                  </a:defRPr>
                </a:lvl5pPr>
                <a:lvl6pPr marL="2286000">
                  <a:defRPr>
                    <a:latin typeface="+mn-lt"/>
                    <a:ea typeface="+mn-ea"/>
                    <a:cs typeface="+mn-cs"/>
                  </a:defRPr>
                </a:lvl6pPr>
                <a:lvl7pPr marL="2743200">
                  <a:defRPr>
                    <a:latin typeface="+mn-lt"/>
                    <a:ea typeface="+mn-ea"/>
                    <a:cs typeface="+mn-cs"/>
                  </a:defRPr>
                </a:lvl7pPr>
                <a:lvl8pPr marL="3200400">
                  <a:defRPr>
                    <a:latin typeface="+mn-lt"/>
                    <a:ea typeface="+mn-ea"/>
                    <a:cs typeface="+mn-cs"/>
                  </a:defRPr>
                </a:lvl8pPr>
                <a:lvl9pPr marL="3657600">
                  <a:defRPr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ru-RU" sz="1600" b="1" kern="0" dirty="0" smtClean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2022 г. </a:t>
                </a:r>
                <a:endParaRPr lang="ru-RU" sz="1600" b="1" kern="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  <p:sp>
            <p:nvSpPr>
              <p:cNvPr id="18" name="Прямоугольник 17"/>
              <p:cNvSpPr/>
              <p:nvPr/>
            </p:nvSpPr>
            <p:spPr>
              <a:xfrm>
                <a:off x="7692346" y="2221698"/>
                <a:ext cx="784189" cy="132343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ru-RU" sz="1600" kern="0" dirty="0" smtClean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84,5%</a:t>
                </a:r>
              </a:p>
              <a:p>
                <a:pPr algn="ctr"/>
                <a:endParaRPr lang="ru-RU" sz="1600" kern="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  <a:p>
                <a:pPr algn="ctr"/>
                <a:r>
                  <a:rPr lang="ru-RU" sz="1600" kern="0" dirty="0" smtClean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11,7%</a:t>
                </a:r>
              </a:p>
              <a:p>
                <a:pPr algn="ctr"/>
                <a:endParaRPr lang="ru-RU" sz="1600" kern="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  <a:p>
                <a:pPr algn="ctr"/>
                <a:r>
                  <a:rPr lang="ru-RU" sz="1600" dirty="0" smtClean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3,8%</a:t>
                </a:r>
                <a:endParaRPr lang="ru-RU" sz="160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  <p:sp>
            <p:nvSpPr>
              <p:cNvPr id="19" name="Прямоугольник 18"/>
              <p:cNvSpPr/>
              <p:nvPr/>
            </p:nvSpPr>
            <p:spPr>
              <a:xfrm>
                <a:off x="10341987" y="2186111"/>
                <a:ext cx="784189" cy="132343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ru-RU" sz="1600" kern="0" dirty="0" smtClean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85,6%</a:t>
                </a:r>
              </a:p>
              <a:p>
                <a:pPr algn="ctr"/>
                <a:endParaRPr lang="ru-RU" sz="1600" kern="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  <a:p>
                <a:pPr algn="ctr"/>
                <a:r>
                  <a:rPr lang="ru-RU" sz="1600" kern="0" dirty="0" smtClean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7,7% </a:t>
                </a:r>
              </a:p>
              <a:p>
                <a:pPr algn="ctr"/>
                <a:endParaRPr lang="ru-RU" sz="1600" kern="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  <a:p>
                <a:pPr algn="ctr"/>
                <a:r>
                  <a:rPr lang="ru-RU" sz="1600" kern="0" dirty="0" smtClean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6,7%</a:t>
                </a:r>
                <a:endParaRPr lang="ru-RU" sz="1600" kern="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  <p:sp>
            <p:nvSpPr>
              <p:cNvPr id="20" name="Текст 2"/>
              <p:cNvSpPr txBox="1">
                <a:spLocks/>
              </p:cNvSpPr>
              <p:nvPr/>
            </p:nvSpPr>
            <p:spPr>
              <a:xfrm>
                <a:off x="3807141" y="1203773"/>
                <a:ext cx="8232459" cy="492443"/>
              </a:xfrm>
              <a:prstGeom prst="rect">
                <a:avLst/>
              </a:prstGeom>
            </p:spPr>
            <p:txBody>
              <a:bodyPr wrap="square" lIns="0" tIns="0" rIns="0" bIns="0">
                <a:spAutoFit/>
              </a:bodyPr>
              <a:lstStyle>
                <a:lvl1pPr marL="0">
                  <a:defRPr b="0" i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>
                  <a:defRPr>
                    <a:latin typeface="+mn-lt"/>
                    <a:ea typeface="+mn-ea"/>
                    <a:cs typeface="+mn-cs"/>
                  </a:defRPr>
                </a:lvl2pPr>
                <a:lvl3pPr marL="914400">
                  <a:defRPr>
                    <a:latin typeface="+mn-lt"/>
                    <a:ea typeface="+mn-ea"/>
                    <a:cs typeface="+mn-cs"/>
                  </a:defRPr>
                </a:lvl3pPr>
                <a:lvl4pPr marL="1371600">
                  <a:defRPr>
                    <a:latin typeface="+mn-lt"/>
                    <a:ea typeface="+mn-ea"/>
                    <a:cs typeface="+mn-cs"/>
                  </a:defRPr>
                </a:lvl4pPr>
                <a:lvl5pPr marL="1828800">
                  <a:defRPr>
                    <a:latin typeface="+mn-lt"/>
                    <a:ea typeface="+mn-ea"/>
                    <a:cs typeface="+mn-cs"/>
                  </a:defRPr>
                </a:lvl5pPr>
                <a:lvl6pPr marL="2286000">
                  <a:defRPr>
                    <a:latin typeface="+mn-lt"/>
                    <a:ea typeface="+mn-ea"/>
                    <a:cs typeface="+mn-cs"/>
                  </a:defRPr>
                </a:lvl6pPr>
                <a:lvl7pPr marL="2743200">
                  <a:defRPr>
                    <a:latin typeface="+mn-lt"/>
                    <a:ea typeface="+mn-ea"/>
                    <a:cs typeface="+mn-cs"/>
                  </a:defRPr>
                </a:lvl7pPr>
                <a:lvl8pPr marL="3200400">
                  <a:defRPr>
                    <a:latin typeface="+mn-lt"/>
                    <a:ea typeface="+mn-ea"/>
                    <a:cs typeface="+mn-cs"/>
                  </a:defRPr>
                </a:lvl8pPr>
                <a:lvl9pPr marL="3657600">
                  <a:defRPr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ru-RU" sz="1600" b="1" kern="0" dirty="0" smtClean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Обеспеченность учебно-вспомогательным персоналом </a:t>
                </a:r>
              </a:p>
              <a:p>
                <a:pPr algn="ctr"/>
                <a:r>
                  <a:rPr lang="ru-RU" sz="1600" b="1" kern="0" dirty="0" smtClean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(помощники воспитателя, младшие воспитатели)</a:t>
                </a:r>
                <a:r>
                  <a:rPr lang="ru-RU" sz="1600" kern="0" dirty="0" smtClean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 </a:t>
                </a:r>
              </a:p>
            </p:txBody>
          </p:sp>
        </p:grpSp>
        <p:sp>
          <p:nvSpPr>
            <p:cNvPr id="24" name="Правая фигурная скобка 23"/>
            <p:cNvSpPr/>
            <p:nvPr/>
          </p:nvSpPr>
          <p:spPr>
            <a:xfrm>
              <a:off x="10572173" y="4661118"/>
              <a:ext cx="472676" cy="795451"/>
            </a:xfrm>
            <a:prstGeom prst="rightBrac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8" name="Прямоугольник 27"/>
            <p:cNvSpPr/>
            <p:nvPr/>
          </p:nvSpPr>
          <p:spPr>
            <a:xfrm>
              <a:off x="10988276" y="4857388"/>
              <a:ext cx="86113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ru-RU" kern="0" dirty="0" smtClean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93,3%</a:t>
              </a:r>
              <a:endParaRPr lang="ru-RU" kern="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29" name="Правая фигурная скобка 28"/>
            <p:cNvSpPr/>
            <p:nvPr/>
          </p:nvSpPr>
          <p:spPr>
            <a:xfrm>
              <a:off x="7865959" y="4713265"/>
              <a:ext cx="472676" cy="795451"/>
            </a:xfrm>
            <a:prstGeom prst="rightBrac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0" name="Прямоугольник 29"/>
            <p:cNvSpPr/>
            <p:nvPr/>
          </p:nvSpPr>
          <p:spPr>
            <a:xfrm>
              <a:off x="8282062" y="4909535"/>
              <a:ext cx="86113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ru-RU" kern="0" dirty="0" smtClean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96,2%</a:t>
              </a:r>
              <a:endParaRPr lang="ru-RU" kern="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</p:grpSp>
      <p:cxnSp>
        <p:nvCxnSpPr>
          <p:cNvPr id="33" name="Прямая со стрелкой 32"/>
          <p:cNvCxnSpPr/>
          <p:nvPr/>
        </p:nvCxnSpPr>
        <p:spPr>
          <a:xfrm>
            <a:off x="5486400" y="2209800"/>
            <a:ext cx="1751605" cy="0"/>
          </a:xfrm>
          <a:prstGeom prst="straightConnector1">
            <a:avLst/>
          </a:prstGeom>
          <a:ln w="28575">
            <a:solidFill>
              <a:schemeClr val="tx1">
                <a:lumMod val="65000"/>
                <a:lumOff val="3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 стрелкой 34"/>
          <p:cNvCxnSpPr/>
          <p:nvPr/>
        </p:nvCxnSpPr>
        <p:spPr>
          <a:xfrm>
            <a:off x="5563595" y="3200400"/>
            <a:ext cx="1675405" cy="0"/>
          </a:xfrm>
          <a:prstGeom prst="straightConnector1">
            <a:avLst/>
          </a:prstGeom>
          <a:ln w="28575">
            <a:solidFill>
              <a:schemeClr val="tx1">
                <a:lumMod val="65000"/>
                <a:lumOff val="3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Прямая со стрелкой 53"/>
          <p:cNvCxnSpPr/>
          <p:nvPr/>
        </p:nvCxnSpPr>
        <p:spPr>
          <a:xfrm>
            <a:off x="5485405" y="5029200"/>
            <a:ext cx="1751605" cy="0"/>
          </a:xfrm>
          <a:prstGeom prst="straightConnector1">
            <a:avLst/>
          </a:prstGeom>
          <a:ln w="28575">
            <a:solidFill>
              <a:schemeClr val="tx1">
                <a:lumMod val="65000"/>
                <a:lumOff val="3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Прямая со стрелкой 55"/>
          <p:cNvCxnSpPr/>
          <p:nvPr/>
        </p:nvCxnSpPr>
        <p:spPr>
          <a:xfrm>
            <a:off x="5562600" y="6034828"/>
            <a:ext cx="1675405" cy="0"/>
          </a:xfrm>
          <a:prstGeom prst="straightConnector1">
            <a:avLst/>
          </a:prstGeom>
          <a:ln w="28575">
            <a:solidFill>
              <a:schemeClr val="tx1">
                <a:lumMod val="65000"/>
                <a:lumOff val="3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 стрелкой 35"/>
          <p:cNvCxnSpPr/>
          <p:nvPr/>
        </p:nvCxnSpPr>
        <p:spPr>
          <a:xfrm>
            <a:off x="5487395" y="2743200"/>
            <a:ext cx="1751605" cy="0"/>
          </a:xfrm>
          <a:prstGeom prst="straightConnector1">
            <a:avLst/>
          </a:prstGeom>
          <a:ln w="28575">
            <a:solidFill>
              <a:schemeClr val="tx1">
                <a:lumMod val="65000"/>
                <a:lumOff val="3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 стрелкой 36"/>
          <p:cNvCxnSpPr/>
          <p:nvPr/>
        </p:nvCxnSpPr>
        <p:spPr>
          <a:xfrm>
            <a:off x="5486400" y="5562600"/>
            <a:ext cx="1751605" cy="0"/>
          </a:xfrm>
          <a:prstGeom prst="straightConnector1">
            <a:avLst/>
          </a:prstGeom>
          <a:ln w="28575">
            <a:solidFill>
              <a:schemeClr val="tx1">
                <a:lumMod val="65000"/>
                <a:lumOff val="3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63172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Группа 14"/>
          <p:cNvGrpSpPr/>
          <p:nvPr/>
        </p:nvGrpSpPr>
        <p:grpSpPr>
          <a:xfrm>
            <a:off x="1981200" y="685800"/>
            <a:ext cx="8232459" cy="2311530"/>
            <a:chOff x="1981200" y="736470"/>
            <a:chExt cx="8232459" cy="2311530"/>
          </a:xfrm>
        </p:grpSpPr>
        <p:sp>
          <p:nvSpPr>
            <p:cNvPr id="6" name="Текст 2"/>
            <p:cNvSpPr txBox="1">
              <a:spLocks/>
            </p:cNvSpPr>
            <p:nvPr/>
          </p:nvSpPr>
          <p:spPr>
            <a:xfrm>
              <a:off x="5796918" y="1346070"/>
              <a:ext cx="838200" cy="246221"/>
            </a:xfrm>
            <a:prstGeom prst="rect">
              <a:avLst/>
            </a:prstGeom>
            <a:ln w="12700">
              <a:noFill/>
            </a:ln>
          </p:spPr>
          <p:txBody>
            <a:bodyPr wrap="square" lIns="0" tIns="0" rIns="0" bIns="0">
              <a:spAutoFit/>
            </a:bodyPr>
            <a:lstStyle>
              <a:lvl1pPr marL="0">
                <a:defRPr b="0" i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>
                <a:defRPr>
                  <a:latin typeface="+mn-lt"/>
                  <a:ea typeface="+mn-ea"/>
                  <a:cs typeface="+mn-cs"/>
                </a:defRPr>
              </a:lvl2pPr>
              <a:lvl3pPr marL="914400">
                <a:defRPr>
                  <a:latin typeface="+mn-lt"/>
                  <a:ea typeface="+mn-ea"/>
                  <a:cs typeface="+mn-cs"/>
                </a:defRPr>
              </a:lvl3pPr>
              <a:lvl4pPr marL="1371600">
                <a:defRPr>
                  <a:latin typeface="+mn-lt"/>
                  <a:ea typeface="+mn-ea"/>
                  <a:cs typeface="+mn-cs"/>
                </a:defRPr>
              </a:lvl4pPr>
              <a:lvl5pPr marL="1828800">
                <a:defRPr>
                  <a:latin typeface="+mn-lt"/>
                  <a:ea typeface="+mn-ea"/>
                  <a:cs typeface="+mn-cs"/>
                </a:defRPr>
              </a:lvl5pPr>
              <a:lvl6pPr marL="2286000">
                <a:defRPr>
                  <a:latin typeface="+mn-lt"/>
                  <a:ea typeface="+mn-ea"/>
                  <a:cs typeface="+mn-cs"/>
                </a:defRPr>
              </a:lvl6pPr>
              <a:lvl7pPr marL="2743200">
                <a:defRPr>
                  <a:latin typeface="+mn-lt"/>
                  <a:ea typeface="+mn-ea"/>
                  <a:cs typeface="+mn-cs"/>
                </a:defRPr>
              </a:lvl7pPr>
              <a:lvl8pPr marL="3200400">
                <a:defRPr>
                  <a:latin typeface="+mn-lt"/>
                  <a:ea typeface="+mn-ea"/>
                  <a:cs typeface="+mn-cs"/>
                </a:defRPr>
              </a:lvl8pPr>
              <a:lvl9pPr marL="3657600">
                <a:defRPr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ru-RU" sz="1600" b="1" kern="0" dirty="0" smtClean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2021 г. </a:t>
              </a:r>
              <a:endParaRPr lang="ru-RU" sz="1600" b="1" kern="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7" name="Прямоугольник 6"/>
            <p:cNvSpPr/>
            <p:nvPr/>
          </p:nvSpPr>
          <p:spPr>
            <a:xfrm>
              <a:off x="2514600" y="1724561"/>
              <a:ext cx="1706723" cy="132343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285750" indent="-285750">
                <a:buFontTx/>
                <a:buChar char="-"/>
              </a:pPr>
              <a:r>
                <a:rPr lang="ru-RU" sz="1600" dirty="0" smtClean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более 75%</a:t>
              </a:r>
            </a:p>
            <a:p>
              <a:endParaRPr lang="ru-RU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  <a:p>
              <a:pPr marL="285750" indent="-285750">
                <a:buFontTx/>
                <a:buChar char="-"/>
              </a:pPr>
              <a:r>
                <a:rPr lang="ru-RU" sz="1600" dirty="0" smtClean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менее 75%</a:t>
              </a:r>
            </a:p>
            <a:p>
              <a:endParaRPr lang="ru-RU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  <a:p>
              <a:endParaRPr lang="ru-RU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8" name="Текст 2"/>
            <p:cNvSpPr txBox="1">
              <a:spLocks/>
            </p:cNvSpPr>
            <p:nvPr/>
          </p:nvSpPr>
          <p:spPr>
            <a:xfrm>
              <a:off x="8445583" y="1346070"/>
              <a:ext cx="838200" cy="246221"/>
            </a:xfrm>
            <a:prstGeom prst="rect">
              <a:avLst/>
            </a:prstGeom>
            <a:ln w="12700">
              <a:noFill/>
            </a:ln>
          </p:spPr>
          <p:txBody>
            <a:bodyPr wrap="square" lIns="0" tIns="0" rIns="0" bIns="0">
              <a:spAutoFit/>
            </a:bodyPr>
            <a:lstStyle>
              <a:lvl1pPr marL="0">
                <a:defRPr b="0" i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>
                <a:defRPr>
                  <a:latin typeface="+mn-lt"/>
                  <a:ea typeface="+mn-ea"/>
                  <a:cs typeface="+mn-cs"/>
                </a:defRPr>
              </a:lvl2pPr>
              <a:lvl3pPr marL="914400">
                <a:defRPr>
                  <a:latin typeface="+mn-lt"/>
                  <a:ea typeface="+mn-ea"/>
                  <a:cs typeface="+mn-cs"/>
                </a:defRPr>
              </a:lvl3pPr>
              <a:lvl4pPr marL="1371600">
                <a:defRPr>
                  <a:latin typeface="+mn-lt"/>
                  <a:ea typeface="+mn-ea"/>
                  <a:cs typeface="+mn-cs"/>
                </a:defRPr>
              </a:lvl4pPr>
              <a:lvl5pPr marL="1828800">
                <a:defRPr>
                  <a:latin typeface="+mn-lt"/>
                  <a:ea typeface="+mn-ea"/>
                  <a:cs typeface="+mn-cs"/>
                </a:defRPr>
              </a:lvl5pPr>
              <a:lvl6pPr marL="2286000">
                <a:defRPr>
                  <a:latin typeface="+mn-lt"/>
                  <a:ea typeface="+mn-ea"/>
                  <a:cs typeface="+mn-cs"/>
                </a:defRPr>
              </a:lvl6pPr>
              <a:lvl7pPr marL="2743200">
                <a:defRPr>
                  <a:latin typeface="+mn-lt"/>
                  <a:ea typeface="+mn-ea"/>
                  <a:cs typeface="+mn-cs"/>
                </a:defRPr>
              </a:lvl7pPr>
              <a:lvl8pPr marL="3200400">
                <a:defRPr>
                  <a:latin typeface="+mn-lt"/>
                  <a:ea typeface="+mn-ea"/>
                  <a:cs typeface="+mn-cs"/>
                </a:defRPr>
              </a:lvl8pPr>
              <a:lvl9pPr marL="3657600">
                <a:defRPr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ru-RU" sz="1600" b="1" kern="0" dirty="0" smtClean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2022 г. </a:t>
              </a:r>
              <a:endParaRPr lang="ru-RU" sz="1600" b="1" kern="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9" name="Прямоугольник 8"/>
            <p:cNvSpPr/>
            <p:nvPr/>
          </p:nvSpPr>
          <p:spPr>
            <a:xfrm>
              <a:off x="5793064" y="1738968"/>
              <a:ext cx="784189" cy="83099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ru-RU" sz="1600" kern="0" dirty="0" smtClean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78,8%</a:t>
              </a:r>
            </a:p>
            <a:p>
              <a:pPr algn="ctr"/>
              <a:endParaRPr lang="ru-RU" sz="1600" kern="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  <a:p>
              <a:pPr algn="ctr"/>
              <a:r>
                <a:rPr lang="ru-RU" sz="1600" kern="0" dirty="0" smtClean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21,8%</a:t>
              </a:r>
            </a:p>
          </p:txBody>
        </p:sp>
        <p:sp>
          <p:nvSpPr>
            <p:cNvPr id="10" name="Прямоугольник 9"/>
            <p:cNvSpPr/>
            <p:nvPr/>
          </p:nvSpPr>
          <p:spPr>
            <a:xfrm>
              <a:off x="8410646" y="1703381"/>
              <a:ext cx="848309" cy="83099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ru-RU" sz="1600" kern="0" dirty="0" smtClean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73,2% </a:t>
              </a:r>
            </a:p>
            <a:p>
              <a:pPr algn="ctr"/>
              <a:endParaRPr lang="ru-RU" sz="1600" kern="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  <a:p>
              <a:pPr algn="ctr"/>
              <a:r>
                <a:rPr lang="ru-RU" sz="1600" kern="0" dirty="0" smtClean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25,2%</a:t>
              </a:r>
              <a:endParaRPr lang="ru-RU" sz="1600" kern="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11" name="Текст 2"/>
            <p:cNvSpPr txBox="1">
              <a:spLocks/>
            </p:cNvSpPr>
            <p:nvPr/>
          </p:nvSpPr>
          <p:spPr>
            <a:xfrm>
              <a:off x="1981200" y="736470"/>
              <a:ext cx="8232459" cy="492443"/>
            </a:xfrm>
            <a:prstGeom prst="rect">
              <a:avLst/>
            </a:prstGeom>
          </p:spPr>
          <p:txBody>
            <a:bodyPr wrap="square" lIns="0" tIns="0" rIns="0" bIns="0">
              <a:spAutoFit/>
            </a:bodyPr>
            <a:lstStyle>
              <a:lvl1pPr marL="0">
                <a:defRPr b="0" i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>
                <a:defRPr>
                  <a:latin typeface="+mn-lt"/>
                  <a:ea typeface="+mn-ea"/>
                  <a:cs typeface="+mn-cs"/>
                </a:defRPr>
              </a:lvl2pPr>
              <a:lvl3pPr marL="914400">
                <a:defRPr>
                  <a:latin typeface="+mn-lt"/>
                  <a:ea typeface="+mn-ea"/>
                  <a:cs typeface="+mn-cs"/>
                </a:defRPr>
              </a:lvl3pPr>
              <a:lvl4pPr marL="1371600">
                <a:defRPr>
                  <a:latin typeface="+mn-lt"/>
                  <a:ea typeface="+mn-ea"/>
                  <a:cs typeface="+mn-cs"/>
                </a:defRPr>
              </a:lvl4pPr>
              <a:lvl5pPr marL="1828800">
                <a:defRPr>
                  <a:latin typeface="+mn-lt"/>
                  <a:ea typeface="+mn-ea"/>
                  <a:cs typeface="+mn-cs"/>
                </a:defRPr>
              </a:lvl5pPr>
              <a:lvl6pPr marL="2286000">
                <a:defRPr>
                  <a:latin typeface="+mn-lt"/>
                  <a:ea typeface="+mn-ea"/>
                  <a:cs typeface="+mn-cs"/>
                </a:defRPr>
              </a:lvl6pPr>
              <a:lvl7pPr marL="2743200">
                <a:defRPr>
                  <a:latin typeface="+mn-lt"/>
                  <a:ea typeface="+mn-ea"/>
                  <a:cs typeface="+mn-cs"/>
                </a:defRPr>
              </a:lvl7pPr>
              <a:lvl8pPr marL="3200400">
                <a:defRPr>
                  <a:latin typeface="+mn-lt"/>
                  <a:ea typeface="+mn-ea"/>
                  <a:cs typeface="+mn-cs"/>
                </a:defRPr>
              </a:lvl8pPr>
              <a:lvl9pPr marL="3657600">
                <a:defRPr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ru-RU" sz="1600" b="1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Доля педагогов, участвовавших в курсах повышения квалификации по тематике ФГОС ДО (не менее 16 часов) за последние 3 </a:t>
              </a:r>
              <a:r>
                <a:rPr lang="ru-RU" sz="1600" b="1" dirty="0" smtClean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года</a:t>
              </a:r>
              <a:r>
                <a:rPr lang="ru-RU" sz="1600" b="1" kern="0" dirty="0" smtClean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 </a:t>
              </a:r>
            </a:p>
          </p:txBody>
        </p:sp>
      </p:grpSp>
      <p:sp>
        <p:nvSpPr>
          <p:cNvPr id="14" name="Прямоугольник 13"/>
          <p:cNvSpPr/>
          <p:nvPr/>
        </p:nvSpPr>
        <p:spPr>
          <a:xfrm>
            <a:off x="1120813" y="3502390"/>
            <a:ext cx="8229600" cy="31270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130000"/>
              </a:lnSpc>
              <a:spcBef>
                <a:spcPts val="600"/>
              </a:spcBef>
              <a:buFontTx/>
              <a:buChar char="-"/>
            </a:pPr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направили </a:t>
            </a:r>
            <a:r>
              <a:rPr lang="ru-RU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педагогов на курсы повышения квалификации, запланировали проведение практических и обучающих семинаров, круглых столов, участие в городском МО, организовали систему наставничества и др</a:t>
            </a:r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</a:t>
            </a:r>
          </a:p>
          <a:p>
            <a:pPr marL="285750" indent="-285750" algn="just">
              <a:lnSpc>
                <a:spcPct val="130000"/>
              </a:lnSpc>
              <a:spcBef>
                <a:spcPts val="600"/>
              </a:spcBef>
              <a:buFontTx/>
              <a:buChar char="-"/>
            </a:pPr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разработали внутриорганизационные программы «Организация </a:t>
            </a:r>
            <a:r>
              <a:rPr lang="ru-RU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профессионального развития педагогических работников в условиях реализации ФГОС ДО</a:t>
            </a:r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»</a:t>
            </a:r>
            <a:r>
              <a:rPr lang="ru-RU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endParaRPr lang="ru-RU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5750" indent="-285750" algn="just">
              <a:lnSpc>
                <a:spcPct val="130000"/>
              </a:lnSpc>
              <a:spcBef>
                <a:spcPts val="600"/>
              </a:spcBef>
              <a:buFontTx/>
              <a:buChar char="-"/>
            </a:pPr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не принято </a:t>
            </a:r>
            <a:r>
              <a:rPr lang="ru-RU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никаких мер </a:t>
            </a:r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 2022 г. </a:t>
            </a:r>
            <a:endParaRPr lang="ru-RU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236662" y="2743200"/>
            <a:ext cx="11726738" cy="7571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  <a:spcBef>
                <a:spcPts val="600"/>
              </a:spcBef>
            </a:pPr>
            <a:r>
              <a:rPr lang="ru-RU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Меры по профессиональному развитию педагогических работников дошкольного </a:t>
            </a:r>
            <a:r>
              <a:rPr lang="ru-RU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образования в ДОО</a:t>
            </a:r>
            <a:endParaRPr lang="ru-RU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9807611" y="3755779"/>
            <a:ext cx="784189" cy="279461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30000"/>
              </a:lnSpc>
              <a:spcBef>
                <a:spcPts val="600"/>
              </a:spcBef>
            </a:pPr>
            <a:r>
              <a:rPr lang="ru-RU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69,4</a:t>
            </a:r>
            <a:r>
              <a:rPr lang="ru-RU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%</a:t>
            </a:r>
          </a:p>
          <a:p>
            <a:pPr algn="ctr">
              <a:lnSpc>
                <a:spcPct val="130000"/>
              </a:lnSpc>
              <a:spcBef>
                <a:spcPts val="600"/>
              </a:spcBef>
            </a:pPr>
            <a:endParaRPr lang="ru-RU" sz="1600" kern="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>
              <a:lnSpc>
                <a:spcPct val="130000"/>
              </a:lnSpc>
              <a:spcBef>
                <a:spcPts val="600"/>
              </a:spcBef>
            </a:pPr>
            <a:endParaRPr lang="ru-RU" sz="1600" kern="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>
              <a:lnSpc>
                <a:spcPct val="130000"/>
              </a:lnSpc>
              <a:spcBef>
                <a:spcPts val="600"/>
              </a:spcBef>
            </a:pPr>
            <a:endParaRPr lang="ru-RU" sz="16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>
              <a:lnSpc>
                <a:spcPct val="130000"/>
              </a:lnSpc>
              <a:spcBef>
                <a:spcPts val="600"/>
              </a:spcBef>
            </a:pPr>
            <a:r>
              <a:rPr lang="ru-RU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5,6%</a:t>
            </a:r>
          </a:p>
          <a:p>
            <a:pPr algn="ctr">
              <a:lnSpc>
                <a:spcPct val="130000"/>
              </a:lnSpc>
              <a:spcBef>
                <a:spcPts val="600"/>
              </a:spcBef>
            </a:pPr>
            <a:endParaRPr lang="ru-RU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>
              <a:lnSpc>
                <a:spcPct val="130000"/>
              </a:lnSpc>
              <a:spcBef>
                <a:spcPts val="600"/>
              </a:spcBef>
            </a:pPr>
            <a:r>
              <a:rPr lang="ru-RU" sz="1600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8%</a:t>
            </a:r>
            <a:endParaRPr lang="ru-RU" sz="1600" kern="0" dirty="0" smtClean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cxnSp>
        <p:nvCxnSpPr>
          <p:cNvPr id="12" name="Прямая со стрелкой 11"/>
          <p:cNvCxnSpPr/>
          <p:nvPr/>
        </p:nvCxnSpPr>
        <p:spPr>
          <a:xfrm>
            <a:off x="4038600" y="1828800"/>
            <a:ext cx="1751605" cy="0"/>
          </a:xfrm>
          <a:prstGeom prst="straightConnector1">
            <a:avLst/>
          </a:prstGeom>
          <a:ln w="28575">
            <a:solidFill>
              <a:schemeClr val="tx1">
                <a:lumMod val="65000"/>
                <a:lumOff val="3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/>
          <p:nvPr/>
        </p:nvCxnSpPr>
        <p:spPr>
          <a:xfrm>
            <a:off x="4039595" y="2362200"/>
            <a:ext cx="1751605" cy="0"/>
          </a:xfrm>
          <a:prstGeom prst="straightConnector1">
            <a:avLst/>
          </a:prstGeom>
          <a:ln w="28575">
            <a:solidFill>
              <a:schemeClr val="tx1">
                <a:lumMod val="65000"/>
                <a:lumOff val="3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49628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76200"/>
            <a:ext cx="11506200" cy="338554"/>
          </a:xfrm>
        </p:spPr>
        <p:txBody>
          <a:bodyPr/>
          <a:lstStyle/>
          <a:p>
            <a:pPr algn="ctr"/>
            <a:r>
              <a:rPr lang="ru-RU" sz="22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Повышение </a:t>
            </a:r>
            <a:r>
              <a:rPr lang="ru-RU" sz="22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качества образовательных условий в </a:t>
            </a:r>
            <a:r>
              <a:rPr lang="ru-RU" sz="22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ДОО</a:t>
            </a:r>
            <a:endParaRPr lang="ru-RU" sz="22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981200"/>
            <a:ext cx="2667000" cy="3000821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ru-RU" sz="1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6 </a:t>
            </a:r>
            <a:r>
              <a:rPr lang="ru-RU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позиций оценивания, </a:t>
            </a:r>
          </a:p>
          <a:p>
            <a:pPr algn="ctr">
              <a:spcBef>
                <a:spcPts val="600"/>
              </a:spcBef>
            </a:pPr>
            <a:r>
              <a:rPr lang="ru-RU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 </a:t>
            </a:r>
            <a:r>
              <a:rPr lang="ru-RU" sz="16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т.ч</a:t>
            </a:r>
            <a:r>
              <a:rPr lang="ru-RU" sz="1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.:</a:t>
            </a:r>
            <a:endParaRPr lang="ru-RU" sz="16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5750" indent="-285750">
              <a:spcBef>
                <a:spcPts val="600"/>
              </a:spcBef>
              <a:buFontTx/>
              <a:buChar char="-"/>
            </a:pPr>
            <a:r>
              <a:rPr lang="ru-RU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содержательная </a:t>
            </a:r>
            <a:r>
              <a:rPr lang="ru-RU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насыщенность </a:t>
            </a:r>
            <a:r>
              <a:rPr lang="ru-RU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среды</a:t>
            </a:r>
          </a:p>
          <a:p>
            <a:pPr marL="285750" indent="-285750">
              <a:spcBef>
                <a:spcPts val="600"/>
              </a:spcBef>
              <a:buFontTx/>
              <a:buChar char="-"/>
            </a:pPr>
            <a:r>
              <a:rPr lang="ru-RU" sz="1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</a:t>
            </a:r>
            <a:r>
              <a:rPr lang="ru-RU" sz="16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рансформируемость</a:t>
            </a:r>
            <a:endParaRPr lang="ru-RU" sz="16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5750" indent="-285750">
              <a:spcBef>
                <a:spcPts val="600"/>
              </a:spcBef>
              <a:buFontTx/>
              <a:buChar char="-"/>
            </a:pPr>
            <a:r>
              <a:rPr lang="ru-RU" sz="16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полифункциональность</a:t>
            </a:r>
            <a:r>
              <a:rPr lang="ru-RU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материалов</a:t>
            </a:r>
          </a:p>
          <a:p>
            <a:pPr marL="285750" indent="-285750">
              <a:spcBef>
                <a:spcPts val="600"/>
              </a:spcBef>
              <a:buFontTx/>
              <a:buChar char="-"/>
            </a:pPr>
            <a:r>
              <a:rPr lang="ru-RU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вариативность среды</a:t>
            </a:r>
          </a:p>
          <a:p>
            <a:pPr marL="285750" indent="-285750">
              <a:spcBef>
                <a:spcPts val="600"/>
              </a:spcBef>
              <a:buFontTx/>
              <a:buChar char="-"/>
            </a:pPr>
            <a:r>
              <a:rPr lang="ru-RU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доступность среды</a:t>
            </a:r>
          </a:p>
          <a:p>
            <a:pPr marL="285750" indent="-285750">
              <a:spcBef>
                <a:spcPts val="600"/>
              </a:spcBef>
              <a:buFontTx/>
              <a:buChar char="-"/>
            </a:pPr>
            <a:r>
              <a:rPr lang="ru-RU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безопасность среды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3350343" y="643594"/>
            <a:ext cx="8841657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Наиболее </a:t>
            </a:r>
            <a:r>
              <a:rPr lang="ru-RU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значимые </a:t>
            </a:r>
            <a:r>
              <a:rPr lang="ru-RU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проблемы в организации </a:t>
            </a:r>
            <a:r>
              <a:rPr lang="ru-RU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РППС</a:t>
            </a:r>
            <a:endParaRPr lang="ru-RU" sz="2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>
              <a:spcAft>
                <a:spcPts val="0"/>
              </a:spcAft>
            </a:pPr>
            <a:r>
              <a:rPr lang="ru-RU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</a:t>
            </a:r>
            <a:r>
              <a:rPr lang="ru-RU" sz="1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Дефициты содержательной насыщенности среды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3729412"/>
              </p:ext>
            </p:extLst>
          </p:nvPr>
        </p:nvGraphicFramePr>
        <p:xfrm>
          <a:off x="3733800" y="1371600"/>
          <a:ext cx="8153400" cy="527540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876800">
                  <a:extLst>
                    <a:ext uri="{9D8B030D-6E8A-4147-A177-3AD203B41FA5}">
                      <a16:colId xmlns:a16="http://schemas.microsoft.com/office/drawing/2014/main" val="281947624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3542177448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4224248722"/>
                    </a:ext>
                  </a:extLst>
                </a:gridCol>
              </a:tblGrid>
              <a:tr h="17729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Показатель</a:t>
                      </a:r>
                    </a:p>
                  </a:txBody>
                  <a:tcPr marL="24477" marR="2447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2021 г.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24477" marR="2447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2022 г.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24477" marR="2447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35713671"/>
                  </a:ext>
                </a:extLst>
              </a:tr>
              <a:tr h="53187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Тема образовательных событий в группах имеет свое отражение во всех развивающих центрах частично</a:t>
                      </a:r>
                    </a:p>
                  </a:txBody>
                  <a:tcPr marL="24477" marR="2447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12,7%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24477" marR="2447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18,7</a:t>
                      </a:r>
                      <a:r>
                        <a:rPr lang="ru-RU" sz="1400" b="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%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24477" marR="2447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55791164"/>
                  </a:ext>
                </a:extLst>
              </a:tr>
              <a:tr h="53187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Учитываются национальные и культурные условия функционирования ДОО</a:t>
                      </a:r>
                    </a:p>
                  </a:txBody>
                  <a:tcPr marL="24477" marR="2447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27,1</a:t>
                      </a: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%</a:t>
                      </a:r>
                    </a:p>
                  </a:txBody>
                  <a:tcPr marL="24477" marR="2447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17,7%</a:t>
                      </a:r>
                    </a:p>
                  </a:txBody>
                  <a:tcPr marL="24477" marR="2447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95220586"/>
                  </a:ext>
                </a:extLst>
              </a:tr>
              <a:tr h="7091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Наличие в группах материалов для познавательно – исследовательской,  музыкальной деятельности и конструирование</a:t>
                      </a:r>
                    </a:p>
                  </a:txBody>
                  <a:tcPr marL="24477" marR="2447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16,5%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24477" marR="2447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21,0%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24477" marR="2447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38713272"/>
                  </a:ext>
                </a:extLst>
              </a:tr>
              <a:tr h="53187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Наличие в группах образно-символических, нормативно-знаковых материалов/символов</a:t>
                      </a:r>
                    </a:p>
                  </a:txBody>
                  <a:tcPr marL="24477" marR="2447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14,6</a:t>
                      </a: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%</a:t>
                      </a:r>
                    </a:p>
                  </a:txBody>
                  <a:tcPr marL="24477" marR="2447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17,7</a:t>
                      </a: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%</a:t>
                      </a:r>
                    </a:p>
                  </a:txBody>
                  <a:tcPr marL="24477" marR="2447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65067958"/>
                  </a:ext>
                </a:extLst>
              </a:tr>
              <a:tr h="3545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Сменяемость материала в зависимости от идеи или проекта</a:t>
                      </a:r>
                    </a:p>
                  </a:txBody>
                  <a:tcPr marL="24477" marR="2447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12,7%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24477" marR="2447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11,6%</a:t>
                      </a:r>
                    </a:p>
                  </a:txBody>
                  <a:tcPr marL="24477" marR="2447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33296721"/>
                  </a:ext>
                </a:extLst>
              </a:tr>
              <a:tr h="3545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Наличие в группе неоформленного игрового материала</a:t>
                      </a:r>
                    </a:p>
                  </a:txBody>
                  <a:tcPr marL="24477" marR="2447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3,4</a:t>
                      </a: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%</a:t>
                      </a:r>
                    </a:p>
                  </a:txBody>
                  <a:tcPr marL="24477" marR="2447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4,8%</a:t>
                      </a:r>
                    </a:p>
                  </a:txBody>
                  <a:tcPr marL="24477" marR="2447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10309585"/>
                  </a:ext>
                </a:extLst>
              </a:tr>
              <a:tr h="36375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Наличие ТСО в группах</a:t>
                      </a:r>
                    </a:p>
                  </a:txBody>
                  <a:tcPr marL="24477" marR="2447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31,7%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24477" marR="2447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15,6%</a:t>
                      </a:r>
                    </a:p>
                  </a:txBody>
                  <a:tcPr marL="24477" marR="2447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12207888"/>
                  </a:ext>
                </a:extLst>
              </a:tr>
              <a:tr h="88813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Наличие в группе изделий, предметов, отражающих региональный компонент, обеспечивающих реализацию части ООП, формируемой участниками образовательных отношений</a:t>
                      </a:r>
                    </a:p>
                  </a:txBody>
                  <a:tcPr marL="24477" marR="2447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 kern="120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19,2%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24477" marR="2447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 kern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24,3</a:t>
                      </a:r>
                      <a:r>
                        <a:rPr lang="ru-RU" sz="1400" b="0" kern="120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%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24477" marR="2447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05313006"/>
                  </a:ext>
                </a:extLst>
              </a:tr>
              <a:tr h="7091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Наличие в группе изделий, предметов, отражающих поликультурный аспект развития детей, деятельности ДОО</a:t>
                      </a:r>
                    </a:p>
                  </a:txBody>
                  <a:tcPr marL="24477" marR="2447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27,1</a:t>
                      </a: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%</a:t>
                      </a:r>
                    </a:p>
                  </a:txBody>
                  <a:tcPr marL="24477" marR="2447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30,6%</a:t>
                      </a:r>
                    </a:p>
                  </a:txBody>
                  <a:tcPr marL="24477" marR="2447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72386236"/>
                  </a:ext>
                </a:extLst>
              </a:tr>
            </a:tbl>
          </a:graphicData>
        </a:graphic>
      </p:graphicFrame>
      <p:sp>
        <p:nvSpPr>
          <p:cNvPr id="7" name="Овал 6"/>
          <p:cNvSpPr/>
          <p:nvPr/>
        </p:nvSpPr>
        <p:spPr>
          <a:xfrm>
            <a:off x="10668000" y="2209800"/>
            <a:ext cx="816986" cy="338857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10668000" y="4690343"/>
            <a:ext cx="816986" cy="338857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4101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295400" y="514290"/>
            <a:ext cx="945125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Наиболее </a:t>
            </a:r>
            <a:r>
              <a:rPr lang="ru-RU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значимые </a:t>
            </a:r>
            <a:r>
              <a:rPr lang="ru-RU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проблемы в организации </a:t>
            </a:r>
            <a:r>
              <a:rPr lang="ru-RU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РППС</a:t>
            </a:r>
            <a:r>
              <a:rPr lang="ru-RU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endParaRPr lang="ru-RU" sz="1600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4641620"/>
              </p:ext>
            </p:extLst>
          </p:nvPr>
        </p:nvGraphicFramePr>
        <p:xfrm>
          <a:off x="3733801" y="1524000"/>
          <a:ext cx="7451626" cy="480060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278504">
                  <a:extLst>
                    <a:ext uri="{9D8B030D-6E8A-4147-A177-3AD203B41FA5}">
                      <a16:colId xmlns:a16="http://schemas.microsoft.com/office/drawing/2014/main" val="1616274788"/>
                    </a:ext>
                  </a:extLst>
                </a:gridCol>
                <a:gridCol w="1633610">
                  <a:extLst>
                    <a:ext uri="{9D8B030D-6E8A-4147-A177-3AD203B41FA5}">
                      <a16:colId xmlns:a16="http://schemas.microsoft.com/office/drawing/2014/main" val="1326349021"/>
                    </a:ext>
                  </a:extLst>
                </a:gridCol>
                <a:gridCol w="1539512">
                  <a:extLst>
                    <a:ext uri="{9D8B030D-6E8A-4147-A177-3AD203B41FA5}">
                      <a16:colId xmlns:a16="http://schemas.microsoft.com/office/drawing/2014/main" val="2472259923"/>
                    </a:ext>
                  </a:extLst>
                </a:gridCol>
              </a:tblGrid>
              <a:tr h="32004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Показатель </a:t>
                      </a:r>
                    </a:p>
                  </a:txBody>
                  <a:tcPr marL="51627" marR="5162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2021 г.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627" marR="5162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2022 г.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627" marR="5162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69419888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Наличие полифункциональных ширм, перегородок</a:t>
                      </a:r>
                    </a:p>
                  </a:txBody>
                  <a:tcPr marL="51627" marR="5162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23,6</a:t>
                      </a: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%</a:t>
                      </a:r>
                    </a:p>
                  </a:txBody>
                  <a:tcPr marL="51627" marR="5162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28,3%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627" marR="5162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53371350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Наличие тканей, веревок, скрепок для организации пространства детской игры </a:t>
                      </a:r>
                    </a:p>
                  </a:txBody>
                  <a:tcPr marL="51627" marR="5162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16,2</a:t>
                      </a: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%</a:t>
                      </a:r>
                    </a:p>
                  </a:txBody>
                  <a:tcPr marL="51627" marR="5162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27,1</a:t>
                      </a: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%</a:t>
                      </a:r>
                    </a:p>
                  </a:txBody>
                  <a:tcPr marL="51627" marR="5162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07327266"/>
                  </a:ext>
                </a:extLst>
              </a:tr>
              <a:tr h="96012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Наличие мольбертов для рисования или стенового пространства для творческой деятельности детей </a:t>
                      </a:r>
                    </a:p>
                  </a:txBody>
                  <a:tcPr marL="51627" marR="5162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11,8%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627" marR="5162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12,3% 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627" marR="5162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0310042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Наличие мягкого оборудования (коврики, пуфы, напольные подушки, валики и др.) </a:t>
                      </a:r>
                    </a:p>
                  </a:txBody>
                  <a:tcPr marL="51627" marR="5162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15,9</a:t>
                      </a: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%</a:t>
                      </a:r>
                    </a:p>
                  </a:txBody>
                  <a:tcPr marL="51627" marR="5162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18,9%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627" marR="5162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56107037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Наличие легких лесенок, лавочек, передвижных модулей мебели </a:t>
                      </a:r>
                    </a:p>
                  </a:txBody>
                  <a:tcPr marL="51627" marR="5162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29,5</a:t>
                      </a: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%</a:t>
                      </a:r>
                    </a:p>
                  </a:txBody>
                  <a:tcPr marL="51627" marR="5162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34,9%</a:t>
                      </a:r>
                    </a:p>
                  </a:txBody>
                  <a:tcPr marL="51627" marR="5162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95453906"/>
                  </a:ext>
                </a:extLst>
              </a:tr>
              <a:tr h="96012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Использование вертикального и горизонтального оформления пространства группы </a:t>
                      </a:r>
                    </a:p>
                  </a:txBody>
                  <a:tcPr marL="51627" marR="5162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18,6</a:t>
                      </a: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%</a:t>
                      </a:r>
                    </a:p>
                  </a:txBody>
                  <a:tcPr marL="51627" marR="5162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20,2%</a:t>
                      </a:r>
                    </a:p>
                  </a:txBody>
                  <a:tcPr marL="51627" marR="5162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09605487"/>
                  </a:ext>
                </a:extLst>
              </a:tr>
            </a:tbl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534891" y="3468469"/>
            <a:ext cx="2856871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2. </a:t>
            </a:r>
            <a:r>
              <a:rPr lang="ru-RU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Дефициты </a:t>
            </a:r>
          </a:p>
          <a:p>
            <a:pPr algn="ctr">
              <a:spcAft>
                <a:spcPts val="0"/>
              </a:spcAft>
            </a:pPr>
            <a:r>
              <a:rPr lang="ru-RU" b="1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трансформируемости</a:t>
            </a:r>
            <a:r>
              <a:rPr lang="ru-RU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  <a:p>
            <a:pPr algn="ctr">
              <a:spcAft>
                <a:spcPts val="0"/>
              </a:spcAft>
            </a:pPr>
            <a:r>
              <a:rPr lang="ru-RU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среды</a:t>
            </a:r>
            <a:endParaRPr lang="ru-RU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3941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248082" y="228600"/>
            <a:ext cx="945125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Наиболее </a:t>
            </a:r>
            <a:r>
              <a:rPr lang="ru-RU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значимые </a:t>
            </a:r>
            <a:r>
              <a:rPr lang="ru-RU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проблемы в организации </a:t>
            </a:r>
            <a:r>
              <a:rPr lang="ru-RU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РППС</a:t>
            </a:r>
            <a:endParaRPr lang="ru-RU" sz="2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2894098"/>
              </p:ext>
            </p:extLst>
          </p:nvPr>
        </p:nvGraphicFramePr>
        <p:xfrm>
          <a:off x="3720914" y="914400"/>
          <a:ext cx="7785286" cy="236029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289852">
                  <a:extLst>
                    <a:ext uri="{9D8B030D-6E8A-4147-A177-3AD203B41FA5}">
                      <a16:colId xmlns:a16="http://schemas.microsoft.com/office/drawing/2014/main" val="364150642"/>
                    </a:ext>
                  </a:extLst>
                </a:gridCol>
                <a:gridCol w="1747717">
                  <a:extLst>
                    <a:ext uri="{9D8B030D-6E8A-4147-A177-3AD203B41FA5}">
                      <a16:colId xmlns:a16="http://schemas.microsoft.com/office/drawing/2014/main" val="812781043"/>
                    </a:ext>
                  </a:extLst>
                </a:gridCol>
                <a:gridCol w="1747717">
                  <a:extLst>
                    <a:ext uri="{9D8B030D-6E8A-4147-A177-3AD203B41FA5}">
                      <a16:colId xmlns:a16="http://schemas.microsoft.com/office/drawing/2014/main" val="1084895582"/>
                    </a:ext>
                  </a:extLst>
                </a:gridCol>
              </a:tblGrid>
              <a:tr h="15582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Показатель </a:t>
                      </a:r>
                    </a:p>
                  </a:txBody>
                  <a:tcPr marL="59570" marR="5957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2021 г.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9570" marR="5957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2022 г.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9570" marR="5957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56186106"/>
                  </a:ext>
                </a:extLst>
              </a:tr>
              <a:tr h="38131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Наличие неоформленного игрового </a:t>
                      </a:r>
                      <a:r>
                        <a:rPr lang="ru-RU" sz="1400" b="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материала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9570" marR="5957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24,9</a:t>
                      </a: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%</a:t>
                      </a:r>
                    </a:p>
                  </a:txBody>
                  <a:tcPr marL="59570" marR="5957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11,6%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9570" marR="5957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88775569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Наличие разнообразного природного материала </a:t>
                      </a:r>
                    </a:p>
                  </a:txBody>
                  <a:tcPr marL="59570" marR="5957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10,2</a:t>
                      </a: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%</a:t>
                      </a:r>
                    </a:p>
                  </a:txBody>
                  <a:tcPr marL="59570" marR="5957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12,1%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9570" marR="5957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13857450"/>
                  </a:ext>
                </a:extLst>
              </a:tr>
              <a:tr h="46745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Наличие разнообразных материалов (напольных, настольных) для организации детских построек и их обыгрывания </a:t>
                      </a:r>
                    </a:p>
                  </a:txBody>
                  <a:tcPr marL="59570" marR="5957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8,9</a:t>
                      </a: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%</a:t>
                      </a:r>
                    </a:p>
                  </a:txBody>
                  <a:tcPr marL="59570" marR="5957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10,3%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9570" marR="5957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66557020"/>
                  </a:ext>
                </a:extLst>
              </a:tr>
              <a:tr h="62327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Использование продуктов детской и взрослой дизайн-деятельности для оформления макро-микросреды группы/участка </a:t>
                      </a:r>
                    </a:p>
                  </a:txBody>
                  <a:tcPr marL="59570" marR="5957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19,4</a:t>
                      </a: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%</a:t>
                      </a:r>
                    </a:p>
                  </a:txBody>
                  <a:tcPr marL="59570" marR="5957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21,4%</a:t>
                      </a:r>
                    </a:p>
                  </a:txBody>
                  <a:tcPr marL="59570" marR="5957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61311851"/>
                  </a:ext>
                </a:extLst>
              </a:tr>
            </a:tbl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165750" y="4724400"/>
            <a:ext cx="3266554" cy="6155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4</a:t>
            </a:r>
            <a:r>
              <a:rPr lang="ru-RU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</a:t>
            </a:r>
            <a:r>
              <a:rPr lang="ru-RU" sz="1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Дефициты вариативности </a:t>
            </a:r>
            <a:r>
              <a:rPr lang="ru-RU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среды</a:t>
            </a: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9027681"/>
              </p:ext>
            </p:extLst>
          </p:nvPr>
        </p:nvGraphicFramePr>
        <p:xfrm>
          <a:off x="3720914" y="3581400"/>
          <a:ext cx="7785286" cy="31971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289852">
                  <a:extLst>
                    <a:ext uri="{9D8B030D-6E8A-4147-A177-3AD203B41FA5}">
                      <a16:colId xmlns:a16="http://schemas.microsoft.com/office/drawing/2014/main" val="449585830"/>
                    </a:ext>
                  </a:extLst>
                </a:gridCol>
                <a:gridCol w="1747717">
                  <a:extLst>
                    <a:ext uri="{9D8B030D-6E8A-4147-A177-3AD203B41FA5}">
                      <a16:colId xmlns:a16="http://schemas.microsoft.com/office/drawing/2014/main" val="281501941"/>
                    </a:ext>
                  </a:extLst>
                </a:gridCol>
                <a:gridCol w="1747717">
                  <a:extLst>
                    <a:ext uri="{9D8B030D-6E8A-4147-A177-3AD203B41FA5}">
                      <a16:colId xmlns:a16="http://schemas.microsoft.com/office/drawing/2014/main" val="2292351241"/>
                    </a:ext>
                  </a:extLst>
                </a:gridCol>
              </a:tblGrid>
              <a:tr h="53012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В группах выдержано зонирование пространства (выделены активная, рабочая, спокойная зоны) </a:t>
                      </a:r>
                    </a:p>
                  </a:txBody>
                  <a:tcPr marL="48400" marR="484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5,3</a:t>
                      </a: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%</a:t>
                      </a:r>
                    </a:p>
                  </a:txBody>
                  <a:tcPr marL="48400" marR="484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5,2%</a:t>
                      </a:r>
                    </a:p>
                  </a:txBody>
                  <a:tcPr marL="48400" marR="484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33345129"/>
                  </a:ext>
                </a:extLst>
              </a:tr>
              <a:tr h="70944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Организованы </a:t>
                      </a: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«подвижные» границы между центрами (оформлены, но могут быть изменены под игровой замысел ребенка </a:t>
                      </a:r>
                    </a:p>
                  </a:txBody>
                  <a:tcPr marL="48400" marR="484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19,6</a:t>
                      </a: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%</a:t>
                      </a:r>
                    </a:p>
                  </a:txBody>
                  <a:tcPr marL="48400" marR="484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26,0%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48400" marR="484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0978"/>
                  </a:ext>
                </a:extLst>
              </a:tr>
              <a:tr h="35079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Наличие центров по пяти основным образовательных областям </a:t>
                      </a:r>
                    </a:p>
                  </a:txBody>
                  <a:tcPr marL="48400" marR="484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8,4</a:t>
                      </a: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%</a:t>
                      </a:r>
                    </a:p>
                  </a:txBody>
                  <a:tcPr marL="48400" marR="484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6,7%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48400" marR="484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15951669"/>
                  </a:ext>
                </a:extLst>
              </a:tr>
              <a:tr h="36127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Наличие в группах пространства для уединения </a:t>
                      </a:r>
                    </a:p>
                  </a:txBody>
                  <a:tcPr marL="48400" marR="484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18,6</a:t>
                      </a: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%</a:t>
                      </a:r>
                    </a:p>
                  </a:txBody>
                  <a:tcPr marL="48400" marR="484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16,0%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48400" marR="484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00352209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Интегративная направленность центров </a:t>
                      </a:r>
                    </a:p>
                  </a:txBody>
                  <a:tcPr marL="48400" marR="484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12,2</a:t>
                      </a: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%</a:t>
                      </a:r>
                    </a:p>
                  </a:txBody>
                  <a:tcPr marL="48400" marR="484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14,1%</a:t>
                      </a:r>
                    </a:p>
                  </a:txBody>
                  <a:tcPr marL="48400" marR="484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32150897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Знаковое обозначение центров </a:t>
                      </a:r>
                    </a:p>
                  </a:txBody>
                  <a:tcPr marL="48400" marR="484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29,1</a:t>
                      </a: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%</a:t>
                      </a:r>
                    </a:p>
                  </a:txBody>
                  <a:tcPr marL="48400" marR="484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32,6%</a:t>
                      </a:r>
                    </a:p>
                  </a:txBody>
                  <a:tcPr marL="48400" marR="484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18030714"/>
                  </a:ext>
                </a:extLst>
              </a:tr>
              <a:tr h="53012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Сменяемость игровых материалов, стимулирующих детскую </a:t>
                      </a:r>
                      <a:r>
                        <a:rPr lang="ru-RU" sz="1400" b="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деятельность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48400" marR="484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9,1</a:t>
                      </a: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%</a:t>
                      </a:r>
                    </a:p>
                  </a:txBody>
                  <a:tcPr marL="48400" marR="484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10,0%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48400" marR="484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53927843"/>
                  </a:ext>
                </a:extLst>
              </a:tr>
            </a:tbl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363104" y="1602859"/>
            <a:ext cx="3175869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3. </a:t>
            </a:r>
            <a:r>
              <a:rPr lang="ru-RU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Дефициты </a:t>
            </a:r>
          </a:p>
          <a:p>
            <a:pPr algn="ctr">
              <a:spcAft>
                <a:spcPts val="0"/>
              </a:spcAft>
            </a:pPr>
            <a:r>
              <a:rPr lang="ru-RU" b="1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полифункциональности</a:t>
            </a:r>
            <a:r>
              <a:rPr lang="ru-RU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  <a:p>
            <a:pPr algn="ctr">
              <a:spcAft>
                <a:spcPts val="0"/>
              </a:spcAft>
            </a:pPr>
            <a:r>
              <a:rPr lang="ru-RU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материалов</a:t>
            </a:r>
            <a:endParaRPr lang="ru-RU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10210800" y="1143000"/>
            <a:ext cx="816986" cy="338857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931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295400" y="533400"/>
            <a:ext cx="945125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Наиболее </a:t>
            </a:r>
            <a:r>
              <a:rPr lang="ru-RU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значимые </a:t>
            </a:r>
            <a:r>
              <a:rPr lang="ru-RU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проблемы в организации </a:t>
            </a:r>
            <a:r>
              <a:rPr lang="ru-RU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РППС</a:t>
            </a:r>
            <a:endParaRPr lang="ru-RU" sz="2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7603824"/>
              </p:ext>
            </p:extLst>
          </p:nvPr>
        </p:nvGraphicFramePr>
        <p:xfrm>
          <a:off x="3581401" y="1602859"/>
          <a:ext cx="8013885" cy="457654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415815">
                  <a:extLst>
                    <a:ext uri="{9D8B030D-6E8A-4147-A177-3AD203B41FA5}">
                      <a16:colId xmlns:a16="http://schemas.microsoft.com/office/drawing/2014/main" val="364150642"/>
                    </a:ext>
                  </a:extLst>
                </a:gridCol>
                <a:gridCol w="1799035">
                  <a:extLst>
                    <a:ext uri="{9D8B030D-6E8A-4147-A177-3AD203B41FA5}">
                      <a16:colId xmlns:a16="http://schemas.microsoft.com/office/drawing/2014/main" val="812781043"/>
                    </a:ext>
                  </a:extLst>
                </a:gridCol>
                <a:gridCol w="1799035">
                  <a:extLst>
                    <a:ext uri="{9D8B030D-6E8A-4147-A177-3AD203B41FA5}">
                      <a16:colId xmlns:a16="http://schemas.microsoft.com/office/drawing/2014/main" val="1084895582"/>
                    </a:ext>
                  </a:extLst>
                </a:gridCol>
              </a:tblGrid>
              <a:tr h="15582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Показатель </a:t>
                      </a:r>
                    </a:p>
                  </a:txBody>
                  <a:tcPr marL="59570" marR="5957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2021 г.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9570" marR="5957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2022 г.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9570" marR="5957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56186106"/>
                  </a:ext>
                </a:extLst>
              </a:tr>
              <a:tr h="46745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Соотношение масштаба «рост-глаз-рука» </a:t>
                      </a:r>
                    </a:p>
                  </a:txBody>
                  <a:tcPr marL="36877" marR="3687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7, 3%</a:t>
                      </a:r>
                    </a:p>
                  </a:txBody>
                  <a:tcPr marL="36877" marR="3687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8,3 %</a:t>
                      </a:r>
                    </a:p>
                  </a:txBody>
                  <a:tcPr marL="36877" marR="3687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88775569"/>
                  </a:ext>
                </a:extLst>
              </a:tr>
              <a:tr h="31163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Доступность </a:t>
                      </a: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в использовании игр, игрушек, материалов, пособий, обеспечивающих все основные виды детской активности, в том числе и для детей с ограниченными возможностями </a:t>
                      </a:r>
                    </a:p>
                  </a:txBody>
                  <a:tcPr marL="36877" marR="3687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9, 3%</a:t>
                      </a:r>
                    </a:p>
                  </a:txBody>
                  <a:tcPr marL="36877" marR="3687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7,3%</a:t>
                      </a:r>
                    </a:p>
                  </a:txBody>
                  <a:tcPr marL="36877" marR="3687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13857450"/>
                  </a:ext>
                </a:extLst>
              </a:tr>
              <a:tr h="46745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Имеющиеся в пространстве групп игры и игрушки, пособия и др. доступны детям по возрасту, по содержанию </a:t>
                      </a:r>
                    </a:p>
                  </a:txBody>
                  <a:tcPr marL="36877" marR="3687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1, 7%</a:t>
                      </a:r>
                    </a:p>
                  </a:txBody>
                  <a:tcPr marL="36877" marR="3687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2,7%</a:t>
                      </a:r>
                    </a:p>
                  </a:txBody>
                  <a:tcPr marL="36877" marR="3687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66557020"/>
                  </a:ext>
                </a:extLst>
              </a:tr>
              <a:tr h="62327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Имеющиеся в пространстве групп игры и игрушки, пособия систематизированы по тематике, </a:t>
                      </a:r>
                      <a:r>
                        <a:rPr lang="ru-RU" sz="1400" b="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маркированы</a:t>
                      </a: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, хранятся в легких контейнерах или стеллажах, легко транспортируются детьми в пространстве группы, в соответствии с их игровым замыслом </a:t>
                      </a:r>
                    </a:p>
                  </a:txBody>
                  <a:tcPr marL="36877" marR="3687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9, 9%</a:t>
                      </a:r>
                    </a:p>
                  </a:txBody>
                  <a:tcPr marL="36877" marR="3687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7,7%</a:t>
                      </a:r>
                    </a:p>
                  </a:txBody>
                  <a:tcPr marL="36877" marR="3687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61311851"/>
                  </a:ext>
                </a:extLst>
              </a:tr>
              <a:tr h="62327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Дети хорошо ориентируются в игровом оборудовании, используют его в разных видах деятельности, в соответствии со своими интересами </a:t>
                      </a:r>
                    </a:p>
                  </a:txBody>
                  <a:tcPr marL="36877" marR="3687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2, 1%</a:t>
                      </a:r>
                    </a:p>
                  </a:txBody>
                  <a:tcPr marL="36877" marR="3687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2,8%</a:t>
                      </a:r>
                    </a:p>
                  </a:txBody>
                  <a:tcPr marL="36877" marR="3687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46328755"/>
                  </a:ext>
                </a:extLst>
              </a:tr>
            </a:tbl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639142" y="3581400"/>
            <a:ext cx="250421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5</a:t>
            </a:r>
            <a:r>
              <a:rPr lang="ru-RU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</a:t>
            </a:r>
            <a:r>
              <a:rPr lang="ru-RU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Дефициты </a:t>
            </a:r>
          </a:p>
          <a:p>
            <a:pPr algn="ctr">
              <a:spcAft>
                <a:spcPts val="0"/>
              </a:spcAft>
            </a:pPr>
            <a:r>
              <a:rPr lang="ru-RU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доступности </a:t>
            </a:r>
            <a:r>
              <a:rPr lang="ru-RU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среды</a:t>
            </a:r>
          </a:p>
        </p:txBody>
      </p:sp>
    </p:spTree>
    <p:extLst>
      <p:ext uri="{BB962C8B-B14F-4D97-AF65-F5344CB8AC3E}">
        <p14:creationId xmlns:p14="http://schemas.microsoft.com/office/powerpoint/2010/main" val="2170117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295400" y="590490"/>
            <a:ext cx="945125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Наиболее </a:t>
            </a:r>
            <a:r>
              <a:rPr lang="ru-RU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значимые </a:t>
            </a:r>
            <a:r>
              <a:rPr lang="ru-RU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проблемы в организации </a:t>
            </a:r>
            <a:r>
              <a:rPr lang="ru-RU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РППС</a:t>
            </a:r>
            <a:endParaRPr lang="ru-RU" sz="2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7693400"/>
              </p:ext>
            </p:extLst>
          </p:nvPr>
        </p:nvGraphicFramePr>
        <p:xfrm>
          <a:off x="3581400" y="1905000"/>
          <a:ext cx="8013886" cy="41605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415816">
                  <a:extLst>
                    <a:ext uri="{9D8B030D-6E8A-4147-A177-3AD203B41FA5}">
                      <a16:colId xmlns:a16="http://schemas.microsoft.com/office/drawing/2014/main" val="364150642"/>
                    </a:ext>
                  </a:extLst>
                </a:gridCol>
                <a:gridCol w="1799035">
                  <a:extLst>
                    <a:ext uri="{9D8B030D-6E8A-4147-A177-3AD203B41FA5}">
                      <a16:colId xmlns:a16="http://schemas.microsoft.com/office/drawing/2014/main" val="812781043"/>
                    </a:ext>
                  </a:extLst>
                </a:gridCol>
                <a:gridCol w="1799035">
                  <a:extLst>
                    <a:ext uri="{9D8B030D-6E8A-4147-A177-3AD203B41FA5}">
                      <a16:colId xmlns:a16="http://schemas.microsoft.com/office/drawing/2014/main" val="1084895582"/>
                    </a:ext>
                  </a:extLst>
                </a:gridCol>
              </a:tblGrid>
              <a:tr h="15582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Показатель </a:t>
                      </a:r>
                    </a:p>
                  </a:txBody>
                  <a:tcPr marL="59570" marR="5957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2021 г.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9570" marR="5957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2022 г.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9570" marR="5957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56186106"/>
                  </a:ext>
                </a:extLst>
              </a:tr>
              <a:tr h="467458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600"/>
                        </a:spcBef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Имеющиеся в пространстве групп мебель и стационарное оборудование исправны и сохранны </a:t>
                      </a:r>
                    </a:p>
                  </a:txBody>
                  <a:tcPr marL="51342" marR="5134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0</a:t>
                      </a: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%</a:t>
                      </a:r>
                    </a:p>
                  </a:txBody>
                  <a:tcPr marL="51342" marR="5134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0,6%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342" marR="5134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88775569"/>
                  </a:ext>
                </a:extLst>
              </a:tr>
              <a:tr h="311638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600"/>
                        </a:spcBef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Имеющиеся в пространстве групп игрушки, пособия исправны и сохранны </a:t>
                      </a:r>
                    </a:p>
                  </a:txBody>
                  <a:tcPr marL="51342" marR="5134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0</a:t>
                      </a: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%</a:t>
                      </a:r>
                    </a:p>
                  </a:txBody>
                  <a:tcPr marL="51342" marR="5134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1,0%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342" marR="5134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13857450"/>
                  </a:ext>
                </a:extLst>
              </a:tr>
              <a:tr h="467458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600"/>
                        </a:spcBef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Имеющиеся в пространстве групп игры и игрушки, пособия сертифицированы </a:t>
                      </a:r>
                    </a:p>
                  </a:txBody>
                  <a:tcPr marL="51342" marR="5134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5,9%</a:t>
                      </a:r>
                    </a:p>
                  </a:txBody>
                  <a:tcPr marL="51342" marR="5134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5,2%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342" marR="5134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66557020"/>
                  </a:ext>
                </a:extLst>
              </a:tr>
              <a:tr h="623277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600"/>
                        </a:spcBef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Цветовое решение группы (стены, потолки, полы) соответствует требованиям комфортности и безопасности </a:t>
                      </a:r>
                    </a:p>
                  </a:txBody>
                  <a:tcPr marL="51342" marR="5134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0</a:t>
                      </a: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%</a:t>
                      </a:r>
                    </a:p>
                  </a:txBody>
                  <a:tcPr marL="51342" marR="5134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1,5%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342" marR="5134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61311851"/>
                  </a:ext>
                </a:extLst>
              </a:tr>
              <a:tr h="623277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600"/>
                        </a:spcBef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В оформлении группы используются элементы домашней обстановки: аксессуары, легкая мебель, элементы декора и др. </a:t>
                      </a:r>
                    </a:p>
                  </a:txBody>
                  <a:tcPr marL="51342" marR="5134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9,3</a:t>
                      </a: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%</a:t>
                      </a:r>
                    </a:p>
                  </a:txBody>
                  <a:tcPr marL="51342" marR="5134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8,7%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342" marR="5134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46328755"/>
                  </a:ext>
                </a:extLst>
              </a:tr>
            </a:tbl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480332" y="3581400"/>
            <a:ext cx="264367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6</a:t>
            </a:r>
            <a:r>
              <a:rPr lang="ru-RU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Дефициты </a:t>
            </a:r>
          </a:p>
          <a:p>
            <a:pPr algn="ctr">
              <a:spcAft>
                <a:spcPts val="0"/>
              </a:spcAft>
            </a:pPr>
            <a:r>
              <a:rPr lang="ru-RU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безопасности </a:t>
            </a:r>
            <a:r>
              <a:rPr lang="ru-RU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среды</a:t>
            </a:r>
          </a:p>
        </p:txBody>
      </p:sp>
    </p:spTree>
    <p:extLst>
      <p:ext uri="{BB962C8B-B14F-4D97-AF65-F5344CB8AC3E}">
        <p14:creationId xmlns:p14="http://schemas.microsoft.com/office/powerpoint/2010/main" val="1527573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381000"/>
            <a:ext cx="10210800" cy="338554"/>
          </a:xfrm>
        </p:spPr>
        <p:txBody>
          <a:bodyPr/>
          <a:lstStyle/>
          <a:p>
            <a:pPr algn="ctr"/>
            <a:r>
              <a:rPr lang="ru-RU" sz="22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Повышение </a:t>
            </a:r>
            <a:r>
              <a:rPr lang="ru-RU" sz="22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качества дошкольного образования </a:t>
            </a:r>
            <a:r>
              <a:rPr lang="ru-RU" sz="22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для детей </a:t>
            </a:r>
            <a:r>
              <a:rPr lang="ru-RU" sz="22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 ОВЗ</a:t>
            </a:r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6295300"/>
              </p:ext>
            </p:extLst>
          </p:nvPr>
        </p:nvGraphicFramePr>
        <p:xfrm>
          <a:off x="457200" y="3505200"/>
          <a:ext cx="11353798" cy="316079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2250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2250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2679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665911742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969304">
                  <a:extLst>
                    <a:ext uri="{9D8B030D-6E8A-4147-A177-3AD203B41FA5}">
                      <a16:colId xmlns:a16="http://schemas.microsoft.com/office/drawing/2014/main" val="617245131"/>
                    </a:ext>
                  </a:extLst>
                </a:gridCol>
                <a:gridCol w="1011894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</a:tblGrid>
              <a:tr h="169223">
                <a:tc rowSpan="2"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Разработана и реализуется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АООП ДО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28272" marR="2827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28272" marR="2827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Кол-во реализуемых АООП ДО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28272" marR="2827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8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Дефициты АООП ДО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28272" marR="2827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28272" marR="2827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28272" marR="2827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28272" marR="2827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69019597"/>
                  </a:ext>
                </a:extLst>
              </a:tr>
              <a:tr h="1393161"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АООП ДОО частично НЕ соответствует (ют) требованиям ФГОС ДО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28272" marR="2827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28272" marR="2827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Материально-техническое</a:t>
                      </a:r>
                      <a:r>
                        <a:rPr lang="ru-RU" sz="1200" b="1" baseline="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обеспечение реализации АООП в </a:t>
                      </a:r>
                      <a:r>
                        <a:rPr lang="ru-RU" sz="1200" b="1" baseline="0" dirty="0" err="1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т.ч</a:t>
                      </a:r>
                      <a:r>
                        <a:rPr lang="ru-RU" sz="1200" b="1" baseline="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. и специальные условия для детей с ОВЗ, созданные в ДОО, частично НЕ соответствуют требованиям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28272" marR="2827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28272" marR="2827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Реализуемые задачи психолого-педагогической поддержки</a:t>
                      </a:r>
                      <a:r>
                        <a:rPr lang="ru-RU" sz="1200" b="1" baseline="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детей с ОВЗ, их социальной адаптации и реабилитации частично НЕ соответствуют требованиям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28272" marR="2827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28272" marR="2827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Реализуемые задачи психолого-педагогической поддержки и сопровождения семей детей с ОВЗ, частично</a:t>
                      </a:r>
                      <a:r>
                        <a:rPr lang="ru-RU" sz="1200" b="1" baseline="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НЕ соответствуют требованиям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28272" marR="2827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28272" marR="2827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69770110"/>
                  </a:ext>
                </a:extLst>
              </a:tr>
              <a:tr h="32089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 dirty="0" err="1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Абс</a:t>
                      </a:r>
                      <a:r>
                        <a:rPr lang="ru-RU" sz="1200" b="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.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28272" marR="2827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%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28272" marR="2827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28272" marR="2827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2021 г.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%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28272" marR="2827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2022 г.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%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28272" marR="2827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2021 г.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%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28272" marR="2827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2022 г.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%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28272" marR="2827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2021 г.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%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28272" marR="2827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2022 г.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%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28272" marR="2827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2021 г.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%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28272" marR="2827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2022 г.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%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28272" marR="2827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4911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269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28272" marR="2827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55,9%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28272" marR="2827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1-7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28272" marR="2827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4,7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28272" marR="2827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0,8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28272" marR="2827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17,1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28272" marR="2827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13,7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28272" marR="2827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10,7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28272" marR="2827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9,7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28272" marR="2827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11,1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28272" marR="2827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12,3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28272" marR="2827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60812991"/>
                  </a:ext>
                </a:extLst>
              </a:tr>
            </a:tbl>
          </a:graphicData>
        </a:graphic>
      </p:graphicFrame>
      <p:sp>
        <p:nvSpPr>
          <p:cNvPr id="11" name="Прямоугольник 10"/>
          <p:cNvSpPr/>
          <p:nvPr/>
        </p:nvSpPr>
        <p:spPr>
          <a:xfrm>
            <a:off x="5791200" y="1371600"/>
            <a:ext cx="6019798" cy="17697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30000"/>
              </a:lnSpc>
              <a:spcBef>
                <a:spcPts val="600"/>
              </a:spcBef>
              <a:spcAft>
                <a:spcPts val="0"/>
              </a:spcAft>
            </a:pPr>
            <a:r>
              <a:rPr lang="ru-RU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Доля </a:t>
            </a:r>
            <a:r>
              <a:rPr lang="ru-RU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ДОО, реализующих АООП </a:t>
            </a:r>
            <a:r>
              <a:rPr lang="ru-RU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ДО: </a:t>
            </a:r>
            <a:r>
              <a:rPr lang="ru-RU" sz="1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55,9%</a:t>
            </a:r>
            <a:r>
              <a:rPr lang="ru-RU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от общего числа </a:t>
            </a:r>
            <a:r>
              <a:rPr lang="ru-RU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ДОО</a:t>
            </a:r>
            <a:endParaRPr lang="ru-RU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>
              <a:lnSpc>
                <a:spcPct val="130000"/>
              </a:lnSpc>
              <a:spcBef>
                <a:spcPts val="600"/>
              </a:spcBef>
              <a:spcAft>
                <a:spcPts val="0"/>
              </a:spcAft>
            </a:pPr>
            <a:r>
              <a:rPr lang="ru-RU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Максимальное </a:t>
            </a:r>
            <a:r>
              <a:rPr lang="ru-RU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число видов </a:t>
            </a:r>
            <a:r>
              <a:rPr lang="ru-RU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АООП в </a:t>
            </a:r>
            <a:r>
              <a:rPr lang="ru-RU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одной </a:t>
            </a:r>
            <a:r>
              <a:rPr lang="ru-RU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ОО – </a:t>
            </a:r>
            <a:r>
              <a:rPr lang="ru-RU" sz="1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7</a:t>
            </a:r>
            <a:r>
              <a:rPr lang="ru-RU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(на основе клинической сущности нарушений, имеющихся у воспитанников)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381000" y="1225405"/>
            <a:ext cx="4572000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6 позиций оценивания, </a:t>
            </a:r>
          </a:p>
          <a:p>
            <a:pPr algn="ctr"/>
            <a:r>
              <a:rPr lang="ru-RU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 </a:t>
            </a:r>
            <a:r>
              <a:rPr lang="ru-RU" sz="16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т.ч</a:t>
            </a:r>
            <a:r>
              <a:rPr lang="ru-RU" sz="1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.:</a:t>
            </a:r>
          </a:p>
          <a:p>
            <a:pPr marL="285750" indent="-285750" algn="just">
              <a:buFontTx/>
              <a:buChar char="-"/>
            </a:pPr>
            <a:r>
              <a:rPr lang="ru-RU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</a:t>
            </a:r>
            <a:r>
              <a:rPr lang="ru-RU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оответствие АООП ДО требованиям нормативных документов</a:t>
            </a:r>
          </a:p>
          <a:p>
            <a:pPr marL="285750" indent="-285750" algn="just">
              <a:buFontTx/>
              <a:buChar char="-"/>
            </a:pPr>
            <a:r>
              <a:rPr lang="ru-RU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условия реализации АООП ДО</a:t>
            </a:r>
          </a:p>
          <a:p>
            <a:pPr marL="285750" indent="-285750" algn="just">
              <a:buFontTx/>
              <a:buChar char="-"/>
            </a:pPr>
            <a:r>
              <a:rPr lang="ru-RU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реализация задач </a:t>
            </a:r>
            <a:r>
              <a:rPr lang="ru-RU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психолого-педагогической поддержки детей с ОВЗ, их социальной адаптации и </a:t>
            </a:r>
            <a:r>
              <a:rPr lang="ru-RU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реабилитации</a:t>
            </a:r>
            <a:endParaRPr lang="ru-RU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4343400" y="5956642"/>
            <a:ext cx="816986" cy="367958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Овал 8"/>
          <p:cNvSpPr/>
          <p:nvPr/>
        </p:nvSpPr>
        <p:spPr>
          <a:xfrm>
            <a:off x="6629400" y="5943600"/>
            <a:ext cx="816986" cy="367958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0904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05000" y="271046"/>
            <a:ext cx="8927465" cy="338554"/>
          </a:xfrm>
        </p:spPr>
        <p:txBody>
          <a:bodyPr/>
          <a:lstStyle/>
          <a:p>
            <a:pPr algn="ctr"/>
            <a:r>
              <a:rPr lang="ru-RU" sz="22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Механизмы управления качеством образования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3885729"/>
            <a:ext cx="5334000" cy="2682850"/>
          </a:xfrm>
        </p:spPr>
        <p:txBody>
          <a:bodyPr/>
          <a:lstStyle/>
          <a:p>
            <a:pPr algn="just">
              <a:lnSpc>
                <a:spcPct val="110000"/>
              </a:lnSpc>
            </a:pPr>
            <a:r>
              <a:rPr lang="ru-RU" sz="1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Задача: </a:t>
            </a:r>
            <a:r>
              <a:rPr lang="ru-RU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повышение </a:t>
            </a:r>
            <a:r>
              <a:rPr lang="ru-RU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качества </a:t>
            </a:r>
            <a:r>
              <a:rPr lang="ru-RU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дошкольного образования </a:t>
            </a:r>
            <a:r>
              <a:rPr lang="ru-RU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за счет дальнейшего совершенствования механизмов управления </a:t>
            </a:r>
            <a:r>
              <a:rPr lang="ru-RU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качеством образования</a:t>
            </a:r>
            <a:r>
              <a:rPr lang="ru-RU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использования результатов оценки качества образования для   принятия управленческих решений по основным </a:t>
            </a:r>
            <a:r>
              <a:rPr lang="ru-RU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направлениям </a:t>
            </a:r>
            <a:r>
              <a:rPr lang="ru-RU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развития </a:t>
            </a:r>
            <a:r>
              <a:rPr lang="ru-RU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качества:  </a:t>
            </a:r>
          </a:p>
          <a:p>
            <a:pPr marL="285750" indent="-285750" algn="just">
              <a:lnSpc>
                <a:spcPct val="110000"/>
              </a:lnSpc>
              <a:buFontTx/>
              <a:buChar char="-"/>
            </a:pPr>
            <a:r>
              <a:rPr lang="ru-RU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образовательная </a:t>
            </a:r>
            <a:r>
              <a:rPr lang="ru-RU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программа </a:t>
            </a:r>
            <a:r>
              <a:rPr lang="ru-RU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дошкольного образования</a:t>
            </a:r>
          </a:p>
          <a:p>
            <a:pPr marL="285750" indent="-285750" algn="just">
              <a:lnSpc>
                <a:spcPct val="110000"/>
              </a:lnSpc>
              <a:buFontTx/>
              <a:buChar char="-"/>
            </a:pPr>
            <a:r>
              <a:rPr lang="ru-RU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условия </a:t>
            </a:r>
            <a:r>
              <a:rPr lang="ru-RU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реализации образовательной </a:t>
            </a:r>
            <a:r>
              <a:rPr lang="ru-RU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программы дошкольного образования</a:t>
            </a:r>
            <a:endParaRPr lang="ru-RU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2"/>
          <a:srcRect l="1" r="-3733" b="9417"/>
          <a:stretch/>
        </p:blipFill>
        <p:spPr>
          <a:xfrm>
            <a:off x="1034732" y="1066800"/>
            <a:ext cx="4038600" cy="2605165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1727906" y="1981200"/>
            <a:ext cx="33528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6172200" y="1461734"/>
            <a:ext cx="5631426" cy="46710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0000"/>
              </a:lnSpc>
            </a:pPr>
            <a:r>
              <a:rPr lang="ru-RU" sz="1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Эффекты, </a:t>
            </a:r>
            <a:r>
              <a:rPr lang="ru-RU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достигаемые при осуществлении управления на основе данных: </a:t>
            </a:r>
          </a:p>
          <a:p>
            <a:pPr algn="just">
              <a:lnSpc>
                <a:spcPct val="110000"/>
              </a:lnSpc>
            </a:pPr>
            <a:r>
              <a:rPr lang="ru-RU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 повышение качества управленческой деятельности за счет ее целенаправленности и адресности; </a:t>
            </a:r>
          </a:p>
          <a:p>
            <a:pPr algn="just">
              <a:lnSpc>
                <a:spcPct val="110000"/>
              </a:lnSpc>
            </a:pPr>
            <a:r>
              <a:rPr lang="ru-RU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 устранение дефицитов и предотвращение их возникновения; </a:t>
            </a:r>
          </a:p>
          <a:p>
            <a:pPr algn="just">
              <a:lnSpc>
                <a:spcPct val="110000"/>
              </a:lnSpc>
            </a:pPr>
            <a:r>
              <a:rPr lang="ru-RU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 повышение качества реализации образовательных программ; </a:t>
            </a:r>
          </a:p>
          <a:p>
            <a:pPr algn="just">
              <a:lnSpc>
                <a:spcPct val="110000"/>
              </a:lnSpc>
            </a:pPr>
            <a:r>
              <a:rPr lang="ru-RU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 определение факторов, негативно сказывающихся на региональной системе образования; </a:t>
            </a:r>
          </a:p>
          <a:p>
            <a:pPr algn="just">
              <a:lnSpc>
                <a:spcPct val="110000"/>
              </a:lnSpc>
            </a:pPr>
            <a:r>
              <a:rPr lang="ru-RU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 выявление лучших управленческих практик, их трансляция и тиражирование; </a:t>
            </a:r>
          </a:p>
          <a:p>
            <a:pPr algn="just">
              <a:lnSpc>
                <a:spcPct val="110000"/>
              </a:lnSpc>
            </a:pPr>
            <a:r>
              <a:rPr lang="ru-RU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 определение слабых сторон ранее осуществляемой управленческой деятельности и формирование новой модели управления; </a:t>
            </a:r>
          </a:p>
          <a:p>
            <a:pPr algn="just">
              <a:lnSpc>
                <a:spcPct val="110000"/>
              </a:lnSpc>
            </a:pPr>
            <a:r>
              <a:rPr lang="ru-RU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 измерение эффективности результатов реализуемой управленческой деятельности</a:t>
            </a:r>
            <a:endParaRPr lang="ru-RU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5899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228601"/>
            <a:ext cx="11658600" cy="338554"/>
          </a:xfrm>
        </p:spPr>
        <p:txBody>
          <a:bodyPr/>
          <a:lstStyle/>
          <a:p>
            <a:pPr algn="ctr"/>
            <a:r>
              <a:rPr lang="ru-RU" sz="22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Развитие </a:t>
            </a:r>
            <a:r>
              <a:rPr lang="ru-RU" sz="22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механизмов управления качеством дошкольного </a:t>
            </a:r>
            <a:r>
              <a:rPr lang="ru-RU" sz="22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образования</a:t>
            </a:r>
            <a:endParaRPr lang="ru-RU" sz="22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" name="Текст 2"/>
          <p:cNvSpPr txBox="1">
            <a:spLocks/>
          </p:cNvSpPr>
          <p:nvPr/>
        </p:nvSpPr>
        <p:spPr>
          <a:xfrm>
            <a:off x="322780" y="1263509"/>
            <a:ext cx="3124200" cy="31270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>
              <a:defRPr b="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30000"/>
              </a:lnSpc>
            </a:pPr>
            <a:r>
              <a:rPr lang="en-US" sz="1600" b="1" kern="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4</a:t>
            </a:r>
            <a:r>
              <a:rPr lang="ru-RU" sz="1600" b="1" kern="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позици</a:t>
            </a:r>
            <a:r>
              <a:rPr lang="ru-RU" sz="1600" b="1" kern="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и</a:t>
            </a:r>
            <a:r>
              <a:rPr lang="ru-RU" sz="1600" b="1" kern="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оценивания, </a:t>
            </a:r>
          </a:p>
          <a:p>
            <a:pPr algn="ctr">
              <a:lnSpc>
                <a:spcPct val="130000"/>
              </a:lnSpc>
            </a:pPr>
            <a:r>
              <a:rPr lang="ru-RU" sz="1600" b="1" kern="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 </a:t>
            </a:r>
            <a:r>
              <a:rPr lang="ru-RU" sz="1600" b="1" kern="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т.ч</a:t>
            </a:r>
            <a:r>
              <a:rPr lang="ru-RU" sz="1600" b="1" kern="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.:</a:t>
            </a:r>
          </a:p>
          <a:p>
            <a:pPr marL="285750" indent="-285750">
              <a:lnSpc>
                <a:spcPct val="130000"/>
              </a:lnSpc>
              <a:buFontTx/>
              <a:buChar char="-"/>
            </a:pPr>
            <a:r>
              <a:rPr lang="ru-RU" sz="1600" kern="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наличие и функционирование </a:t>
            </a:r>
            <a:r>
              <a:rPr lang="ru-RU" sz="1600" kern="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внутренней </a:t>
            </a:r>
            <a:r>
              <a:rPr lang="ru-RU" sz="1600" kern="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системы оценки качества (ВСОКО)</a:t>
            </a:r>
          </a:p>
          <a:p>
            <a:pPr marL="285750" indent="-285750">
              <a:lnSpc>
                <a:spcPct val="130000"/>
              </a:lnSpc>
              <a:buFontTx/>
              <a:buChar char="-"/>
            </a:pPr>
            <a:r>
              <a:rPr lang="ru-RU" sz="1600" kern="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наличие программы развития ДОО</a:t>
            </a:r>
          </a:p>
          <a:p>
            <a:pPr marL="285750" indent="-285750">
              <a:lnSpc>
                <a:spcPct val="130000"/>
              </a:lnSpc>
              <a:buFontTx/>
              <a:buChar char="-"/>
            </a:pPr>
            <a:r>
              <a:rPr lang="ru-RU" sz="1600" kern="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участие ДОО в инновационной деятельности</a:t>
            </a:r>
          </a:p>
          <a:p>
            <a:endParaRPr lang="ru-RU" sz="1600" kern="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151289"/>
              </p:ext>
            </p:extLst>
          </p:nvPr>
        </p:nvGraphicFramePr>
        <p:xfrm>
          <a:off x="3733800" y="1066800"/>
          <a:ext cx="8077200" cy="326604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07130">
                  <a:extLst>
                    <a:ext uri="{9D8B030D-6E8A-4147-A177-3AD203B41FA5}">
                      <a16:colId xmlns:a16="http://schemas.microsoft.com/office/drawing/2014/main" val="2691326232"/>
                    </a:ext>
                  </a:extLst>
                </a:gridCol>
                <a:gridCol w="1079786">
                  <a:extLst>
                    <a:ext uri="{9D8B030D-6E8A-4147-A177-3AD203B41FA5}">
                      <a16:colId xmlns:a16="http://schemas.microsoft.com/office/drawing/2014/main" val="2099519690"/>
                    </a:ext>
                  </a:extLst>
                </a:gridCol>
                <a:gridCol w="1079786">
                  <a:extLst>
                    <a:ext uri="{9D8B030D-6E8A-4147-A177-3AD203B41FA5}">
                      <a16:colId xmlns:a16="http://schemas.microsoft.com/office/drawing/2014/main" val="3988634143"/>
                    </a:ext>
                  </a:extLst>
                </a:gridCol>
                <a:gridCol w="1079786">
                  <a:extLst>
                    <a:ext uri="{9D8B030D-6E8A-4147-A177-3AD203B41FA5}">
                      <a16:colId xmlns:a16="http://schemas.microsoft.com/office/drawing/2014/main" val="3168564040"/>
                    </a:ext>
                  </a:extLst>
                </a:gridCol>
                <a:gridCol w="1239912">
                  <a:extLst>
                    <a:ext uri="{9D8B030D-6E8A-4147-A177-3AD203B41FA5}">
                      <a16:colId xmlns:a16="http://schemas.microsoft.com/office/drawing/2014/main" val="4118105979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491170554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1786330609"/>
                    </a:ext>
                  </a:extLst>
                </a:gridCol>
              </a:tblGrid>
              <a:tr h="164124">
                <a:tc gridSpan="7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Дефициты ВСОКО</a:t>
                      </a:r>
                    </a:p>
                  </a:txBody>
                  <a:tcPr marL="11686" marR="1168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39601248"/>
                  </a:ext>
                </a:extLst>
              </a:tr>
              <a:tr h="1691640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Отсутствуют управленческие документы об утверждении порядка, процедуры, показателей ВСОКО, %</a:t>
                      </a:r>
                    </a:p>
                  </a:txBody>
                  <a:tcPr marL="11686" marR="1168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Отсутствуют данные о результатах оценки качества ДО (по ВСОКО)</a:t>
                      </a:r>
                    </a:p>
                  </a:txBody>
                  <a:tcPr marL="11686" marR="1168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Отсутствуют управленческие документы о мерах по повышению качества дошкольного образования</a:t>
                      </a:r>
                    </a:p>
                  </a:txBody>
                  <a:tcPr marL="11686" marR="1168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Информация о ВСОКО НЕ размещена на сайте детского сада</a:t>
                      </a:r>
                    </a:p>
                  </a:txBody>
                  <a:tcPr marL="11686" marR="1168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62032055"/>
                  </a:ext>
                </a:extLst>
              </a:tr>
              <a:tr h="48063">
                <a:tc gridSpan="7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2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1686" marR="1168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03740350"/>
                  </a:ext>
                </a:extLst>
              </a:tr>
              <a:tr h="98473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2021 </a:t>
                      </a: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г.</a:t>
                      </a:r>
                    </a:p>
                  </a:txBody>
                  <a:tcPr marL="11686" marR="1168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2022 </a:t>
                      </a: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г.</a:t>
                      </a:r>
                    </a:p>
                  </a:txBody>
                  <a:tcPr marL="11686" marR="1168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2021 </a:t>
                      </a: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г.</a:t>
                      </a:r>
                    </a:p>
                  </a:txBody>
                  <a:tcPr marL="11686" marR="1168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2022 </a:t>
                      </a: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г.</a:t>
                      </a:r>
                    </a:p>
                  </a:txBody>
                  <a:tcPr marL="11686" marR="1168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2021 </a:t>
                      </a: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г.</a:t>
                      </a:r>
                    </a:p>
                  </a:txBody>
                  <a:tcPr marL="11686" marR="1168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2022 </a:t>
                      </a: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г.</a:t>
                      </a:r>
                    </a:p>
                  </a:txBody>
                  <a:tcPr marL="11686" marR="1168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2022 </a:t>
                      </a: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г.</a:t>
                      </a:r>
                    </a:p>
                  </a:txBody>
                  <a:tcPr marL="11686" marR="1168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78450327"/>
                  </a:ext>
                </a:extLst>
              </a:tr>
              <a:tr h="32824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28,0</a:t>
                      </a:r>
                    </a:p>
                  </a:txBody>
                  <a:tcPr marL="11686" marR="1168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16,2</a:t>
                      </a:r>
                    </a:p>
                  </a:txBody>
                  <a:tcPr marL="11686" marR="1168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34,3</a:t>
                      </a:r>
                    </a:p>
                  </a:txBody>
                  <a:tcPr marL="11686" marR="1168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25,4</a:t>
                      </a:r>
                    </a:p>
                  </a:txBody>
                  <a:tcPr marL="11686" marR="1168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35,6</a:t>
                      </a:r>
                    </a:p>
                  </a:txBody>
                  <a:tcPr marL="11686" marR="1168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27,2</a:t>
                      </a:r>
                    </a:p>
                  </a:txBody>
                  <a:tcPr marL="11686" marR="1168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25,2</a:t>
                      </a:r>
                    </a:p>
                  </a:txBody>
                  <a:tcPr marL="11686" marR="1168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56042646"/>
                  </a:ext>
                </a:extLst>
              </a:tr>
            </a:tbl>
          </a:graphicData>
        </a:graphic>
      </p:graphicFrame>
      <p:sp>
        <p:nvSpPr>
          <p:cNvPr id="8" name="Прямоугольник 7"/>
          <p:cNvSpPr/>
          <p:nvPr/>
        </p:nvSpPr>
        <p:spPr>
          <a:xfrm>
            <a:off x="322780" y="4419600"/>
            <a:ext cx="11672299" cy="13726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30000"/>
              </a:lnSpc>
              <a:spcBef>
                <a:spcPts val="600"/>
              </a:spcBef>
            </a:pPr>
            <a:r>
              <a:rPr lang="ru-RU" sz="1600" b="1" dirty="0" smtClean="0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Положительная динамика:</a:t>
            </a:r>
          </a:p>
          <a:p>
            <a:pPr algn="just">
              <a:lnSpc>
                <a:spcPct val="130000"/>
              </a:lnSpc>
            </a:pPr>
            <a:r>
              <a:rPr lang="ru-RU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увеличение </a:t>
            </a:r>
            <a:r>
              <a:rPr lang="ru-RU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доли ДОО, в которых </a:t>
            </a:r>
            <a:r>
              <a:rPr lang="ru-RU" sz="1600" b="1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разработана и функционирует ВСОКО</a:t>
            </a:r>
            <a:r>
              <a:rPr lang="ru-RU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ru-RU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на </a:t>
            </a:r>
            <a:r>
              <a:rPr lang="ru-RU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9,7%</a:t>
            </a:r>
          </a:p>
          <a:p>
            <a:pPr algn="just">
              <a:lnSpc>
                <a:spcPct val="130000"/>
              </a:lnSpc>
            </a:pPr>
            <a:r>
              <a:rPr lang="ru-RU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Меры для преодоления дефицитов ВСОКО приняты в ДОО </a:t>
            </a:r>
            <a:r>
              <a:rPr lang="ru-RU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г. </a:t>
            </a:r>
            <a:r>
              <a:rPr lang="ru-RU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Ярославля, </a:t>
            </a:r>
            <a:r>
              <a:rPr lang="ru-RU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г. </a:t>
            </a:r>
            <a:r>
              <a:rPr lang="ru-RU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Рыбинска, </a:t>
            </a:r>
            <a:r>
              <a:rPr lang="ru-RU" sz="16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Большесельского</a:t>
            </a:r>
            <a:r>
              <a:rPr lang="ru-RU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ru-RU" sz="16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Брейтовского</a:t>
            </a:r>
            <a:r>
              <a:rPr lang="ru-RU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Гаврилов-Ямского, Даниловского, Первомайского, Ростовского МР</a:t>
            </a:r>
            <a:endParaRPr lang="ru-RU" sz="1600" dirty="0"/>
          </a:p>
        </p:txBody>
      </p:sp>
      <p:sp>
        <p:nvSpPr>
          <p:cNvPr id="16" name="Овал 15"/>
          <p:cNvSpPr/>
          <p:nvPr/>
        </p:nvSpPr>
        <p:spPr>
          <a:xfrm>
            <a:off x="4876800" y="3964888"/>
            <a:ext cx="816986" cy="367958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Овал 16"/>
          <p:cNvSpPr/>
          <p:nvPr/>
        </p:nvSpPr>
        <p:spPr>
          <a:xfrm>
            <a:off x="7010400" y="3964888"/>
            <a:ext cx="816986" cy="367958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Овал 17"/>
          <p:cNvSpPr/>
          <p:nvPr/>
        </p:nvSpPr>
        <p:spPr>
          <a:xfrm>
            <a:off x="9430392" y="3964888"/>
            <a:ext cx="816986" cy="367958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322780" y="5791200"/>
            <a:ext cx="11640620" cy="10525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30000"/>
              </a:lnSpc>
              <a:spcBef>
                <a:spcPts val="600"/>
              </a:spcBef>
            </a:pPr>
            <a:r>
              <a:rPr lang="ru-RU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</a:t>
            </a:r>
            <a:r>
              <a:rPr lang="ru-RU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оля ДОО, в которых </a:t>
            </a:r>
            <a:r>
              <a:rPr lang="ru-RU" sz="1600" b="1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НЕ</a:t>
            </a:r>
            <a:r>
              <a:rPr lang="ru-RU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b="1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разработана программа развития, </a:t>
            </a:r>
            <a:r>
              <a:rPr lang="ru-RU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существенно не изменилась: </a:t>
            </a:r>
            <a:r>
              <a:rPr lang="ru-RU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2021 г</a:t>
            </a:r>
            <a:r>
              <a:rPr lang="ru-RU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- 11,6%, 2022 г. - 13,</a:t>
            </a:r>
            <a:r>
              <a:rPr lang="en-US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3%</a:t>
            </a:r>
            <a:r>
              <a:rPr lang="ru-RU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Позитивная динамика по показателю все же выявлена в ДОО</a:t>
            </a:r>
            <a:r>
              <a:rPr lang="ru-RU" sz="1600" b="1" dirty="0" smtClean="0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ГО г. Переславль-Залесский, </a:t>
            </a:r>
            <a:r>
              <a:rPr lang="ru-RU" sz="16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Большесельского</a:t>
            </a:r>
            <a:r>
              <a:rPr lang="ru-RU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ru-RU" sz="16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Брейтовского</a:t>
            </a:r>
            <a:r>
              <a:rPr lang="ru-RU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Даниловского, Некрасовского, Пошехонского МР</a:t>
            </a:r>
            <a:endParaRPr lang="ru-RU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5595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9822006"/>
              </p:ext>
            </p:extLst>
          </p:nvPr>
        </p:nvGraphicFramePr>
        <p:xfrm>
          <a:off x="1371600" y="702818"/>
          <a:ext cx="9470568" cy="16002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78428">
                  <a:extLst>
                    <a:ext uri="{9D8B030D-6E8A-4147-A177-3AD203B41FA5}">
                      <a16:colId xmlns:a16="http://schemas.microsoft.com/office/drawing/2014/main" val="31274984"/>
                    </a:ext>
                  </a:extLst>
                </a:gridCol>
                <a:gridCol w="1578428">
                  <a:extLst>
                    <a:ext uri="{9D8B030D-6E8A-4147-A177-3AD203B41FA5}">
                      <a16:colId xmlns:a16="http://schemas.microsoft.com/office/drawing/2014/main" val="3534122876"/>
                    </a:ext>
                  </a:extLst>
                </a:gridCol>
                <a:gridCol w="1578428">
                  <a:extLst>
                    <a:ext uri="{9D8B030D-6E8A-4147-A177-3AD203B41FA5}">
                      <a16:colId xmlns:a16="http://schemas.microsoft.com/office/drawing/2014/main" val="3017965171"/>
                    </a:ext>
                  </a:extLst>
                </a:gridCol>
                <a:gridCol w="1578428">
                  <a:extLst>
                    <a:ext uri="{9D8B030D-6E8A-4147-A177-3AD203B41FA5}">
                      <a16:colId xmlns:a16="http://schemas.microsoft.com/office/drawing/2014/main" val="2783777672"/>
                    </a:ext>
                  </a:extLst>
                </a:gridCol>
                <a:gridCol w="1578428">
                  <a:extLst>
                    <a:ext uri="{9D8B030D-6E8A-4147-A177-3AD203B41FA5}">
                      <a16:colId xmlns:a16="http://schemas.microsoft.com/office/drawing/2014/main" val="3385550056"/>
                    </a:ext>
                  </a:extLst>
                </a:gridCol>
                <a:gridCol w="1578428">
                  <a:extLst>
                    <a:ext uri="{9D8B030D-6E8A-4147-A177-3AD203B41FA5}">
                      <a16:colId xmlns:a16="http://schemas.microsoft.com/office/drawing/2014/main" val="1863291442"/>
                    </a:ext>
                  </a:extLst>
                </a:gridCol>
              </a:tblGrid>
              <a:tr h="152400"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500" b="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Имеют статус инновационной (пилотной,</a:t>
                      </a:r>
                      <a:r>
                        <a:rPr lang="ru-RU" sz="1500" b="0" baseline="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экспериментальной и др.) </a:t>
                      </a:r>
                      <a:r>
                        <a:rPr lang="ru-RU" sz="1500" b="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площадки </a:t>
                      </a:r>
                      <a:r>
                        <a:rPr lang="ru-RU" sz="1500" b="1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федерального уровня</a:t>
                      </a:r>
                      <a:r>
                        <a:rPr lang="ru-RU" sz="1500" b="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, %</a:t>
                      </a:r>
                      <a:endParaRPr lang="ru-RU" sz="1500" b="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25103" marR="2510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25103" marR="2510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500" b="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Имеют статус инновационной</a:t>
                      </a:r>
                      <a:r>
                        <a:rPr lang="ru-RU" sz="1500" b="0" baseline="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(базовой, экспериментальной и др.) площадки </a:t>
                      </a:r>
                      <a:r>
                        <a:rPr lang="ru-RU" sz="1500" b="1" baseline="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регионального уровня</a:t>
                      </a:r>
                      <a:r>
                        <a:rPr lang="ru-RU" sz="1500" b="0" baseline="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, %</a:t>
                      </a:r>
                      <a:endParaRPr lang="ru-RU" sz="1500" b="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25103" marR="2510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25103" marR="2510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500" b="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Имеют статус инновационной</a:t>
                      </a:r>
                      <a:r>
                        <a:rPr lang="ru-RU" sz="1500" b="0" baseline="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(пилотной, экспериментальной и др.) площадки </a:t>
                      </a:r>
                      <a:r>
                        <a:rPr lang="ru-RU" sz="1500" b="1" baseline="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муниципального уровня</a:t>
                      </a:r>
                      <a:r>
                        <a:rPr lang="ru-RU" sz="1500" b="0" baseline="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, %</a:t>
                      </a:r>
                      <a:endParaRPr lang="ru-RU" sz="1500" b="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25103" marR="2510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25103" marR="2510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18324369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500" b="1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2021 г.</a:t>
                      </a:r>
                      <a:endParaRPr lang="ru-RU" sz="1500" b="1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25103" marR="2510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500" b="1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2022 г.</a:t>
                      </a:r>
                      <a:endParaRPr lang="ru-RU" sz="1500" b="1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25103" marR="2510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500" b="1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2021 г.</a:t>
                      </a:r>
                      <a:endParaRPr lang="ru-RU" sz="1500" b="1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25103" marR="2510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500" b="1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2022 г.</a:t>
                      </a:r>
                      <a:endParaRPr lang="ru-RU" sz="1500" b="1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25103" marR="2510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500" b="1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2021 г.</a:t>
                      </a:r>
                      <a:endParaRPr lang="ru-RU" sz="1500" b="1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25103" marR="2510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500" b="1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2022 г.</a:t>
                      </a:r>
                      <a:endParaRPr lang="ru-RU" sz="1500" b="1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25103" marR="2510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51505260"/>
                  </a:ext>
                </a:extLst>
              </a:tr>
              <a:tr h="211176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500" b="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14,5</a:t>
                      </a:r>
                      <a:endParaRPr lang="ru-RU" sz="1500" b="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25103" marR="2510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500" b="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22,9</a:t>
                      </a:r>
                      <a:endParaRPr lang="ru-RU" sz="1500" b="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25103" marR="2510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500" b="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8,4</a:t>
                      </a:r>
                      <a:endParaRPr lang="ru-RU" sz="1500" b="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25103" marR="2510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500" b="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10,6</a:t>
                      </a:r>
                      <a:endParaRPr lang="ru-RU" sz="1500" b="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25103" marR="2510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500" b="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36,9</a:t>
                      </a:r>
                      <a:endParaRPr lang="ru-RU" sz="1500" b="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25103" marR="2510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500" b="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39,5</a:t>
                      </a:r>
                      <a:endParaRPr lang="ru-RU" sz="1500" b="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25103" marR="2510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66268080"/>
                  </a:ext>
                </a:extLst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685800" y="152400"/>
            <a:ext cx="1104899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kern="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Динамика </a:t>
            </a:r>
            <a:r>
              <a:rPr lang="ru-RU" b="1" kern="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участия ДОО региона в инновационной деятельности</a:t>
            </a:r>
            <a:endParaRPr lang="ru-RU" b="1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7704117"/>
              </p:ext>
            </p:extLst>
          </p:nvPr>
        </p:nvGraphicFramePr>
        <p:xfrm>
          <a:off x="609600" y="2743200"/>
          <a:ext cx="10972800" cy="211652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71600">
                  <a:extLst>
                    <a:ext uri="{9D8B030D-6E8A-4147-A177-3AD203B41FA5}">
                      <a16:colId xmlns:a16="http://schemas.microsoft.com/office/drawing/2014/main" val="31274984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3534122876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3017965171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783777672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3385550056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1863291442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277086971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3456786789"/>
                    </a:ext>
                  </a:extLst>
                </a:gridCol>
              </a:tblGrid>
              <a:tr h="1411017"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500" b="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Совмещают статус </a:t>
                      </a:r>
                      <a:r>
                        <a:rPr lang="ru-RU" sz="1500" b="1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инновационной площадки всех 3 уровней</a:t>
                      </a:r>
                      <a:r>
                        <a:rPr lang="ru-RU" sz="1500" b="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, %</a:t>
                      </a:r>
                      <a:endParaRPr lang="ru-RU" sz="1500" b="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25103" marR="2510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25103" marR="2510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500" b="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Совмещают статус инновационной площадки </a:t>
                      </a:r>
                      <a:r>
                        <a:rPr lang="ru-RU" sz="1500" b="1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федерального и регионального уровня</a:t>
                      </a:r>
                      <a:r>
                        <a:rPr lang="ru-RU" sz="1500" b="0" baseline="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, %</a:t>
                      </a:r>
                      <a:endParaRPr lang="ru-RU" sz="1500" b="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25103" marR="2510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25103" marR="2510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b="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Совмещают статус</a:t>
                      </a:r>
                      <a:r>
                        <a:rPr lang="ru-RU" sz="1500" b="0" baseline="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инновационной площадки </a:t>
                      </a:r>
                      <a:r>
                        <a:rPr lang="ru-RU" sz="1500" b="1" baseline="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федерального и муниципального уровня</a:t>
                      </a:r>
                      <a:r>
                        <a:rPr lang="ru-RU" sz="1500" b="0" baseline="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, %</a:t>
                      </a:r>
                      <a:endParaRPr lang="ru-RU" sz="1500" b="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25103" marR="2510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25103" marR="2510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b="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Совмещают статус инновационной площадки </a:t>
                      </a:r>
                      <a:r>
                        <a:rPr lang="ru-RU" sz="1500" b="1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регионального и муниципального уровня</a:t>
                      </a:r>
                      <a:r>
                        <a:rPr lang="ru-RU" sz="1500" b="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, %</a:t>
                      </a:r>
                    </a:p>
                  </a:txBody>
                  <a:tcPr marL="25103" marR="2510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ru-RU" sz="1500" b="1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25103" marR="2510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18324369"/>
                  </a:ext>
                </a:extLst>
              </a:tr>
              <a:tr h="352755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500" b="1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2021 г.</a:t>
                      </a:r>
                      <a:endParaRPr lang="ru-RU" sz="1500" b="1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25103" marR="2510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500" b="1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2022 г.</a:t>
                      </a:r>
                      <a:endParaRPr lang="ru-RU" sz="1500" b="1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25103" marR="2510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500" b="1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2021 г.</a:t>
                      </a:r>
                      <a:endParaRPr lang="ru-RU" sz="1500" b="1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25103" marR="2510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500" b="1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2022 г.</a:t>
                      </a:r>
                      <a:endParaRPr lang="ru-RU" sz="1500" b="1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25103" marR="2510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500" b="1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2021 г.</a:t>
                      </a:r>
                      <a:endParaRPr lang="ru-RU" sz="1500" b="1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25103" marR="2510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500" b="1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2022 г.</a:t>
                      </a:r>
                      <a:endParaRPr lang="ru-RU" sz="1500" b="1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25103" marR="2510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500" b="1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2021 г.</a:t>
                      </a:r>
                      <a:endParaRPr lang="ru-RU" sz="1500" b="1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25103" marR="2510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500" b="1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2022 г.</a:t>
                      </a:r>
                      <a:endParaRPr lang="ru-RU" sz="1500" b="1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25103" marR="2510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51505260"/>
                  </a:ext>
                </a:extLst>
              </a:tr>
              <a:tr h="352755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500" b="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1,9</a:t>
                      </a:r>
                      <a:endParaRPr lang="ru-RU" sz="1500" b="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25103" marR="2510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500" b="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4,6</a:t>
                      </a:r>
                      <a:endParaRPr lang="ru-RU" sz="1500" b="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25103" marR="2510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500" b="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2,6</a:t>
                      </a:r>
                      <a:endParaRPr lang="ru-RU" sz="1500" b="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25103" marR="2510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500" b="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5,2</a:t>
                      </a:r>
                      <a:endParaRPr lang="ru-RU" sz="1500" b="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25103" marR="2510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500" b="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7,4</a:t>
                      </a:r>
                      <a:endParaRPr lang="ru-RU" sz="1500" b="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25103" marR="2510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500" b="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14,3</a:t>
                      </a:r>
                      <a:endParaRPr lang="ru-RU" sz="1500" b="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25103" marR="2510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500" b="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5,7</a:t>
                      </a:r>
                      <a:endParaRPr lang="ru-RU" sz="1500" b="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25103" marR="2510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500" b="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8,5</a:t>
                      </a:r>
                      <a:endParaRPr lang="ru-RU" sz="1500" b="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25103" marR="2510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66268080"/>
                  </a:ext>
                </a:extLst>
              </a:tr>
            </a:tbl>
          </a:graphicData>
        </a:graphic>
      </p:graphicFrame>
      <p:sp>
        <p:nvSpPr>
          <p:cNvPr id="7" name="Овал 6"/>
          <p:cNvSpPr/>
          <p:nvPr/>
        </p:nvSpPr>
        <p:spPr>
          <a:xfrm>
            <a:off x="2231014" y="4508842"/>
            <a:ext cx="816986" cy="367958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3297814" y="1981200"/>
            <a:ext cx="816986" cy="274740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Овал 8"/>
          <p:cNvSpPr/>
          <p:nvPr/>
        </p:nvSpPr>
        <p:spPr>
          <a:xfrm>
            <a:off x="4974214" y="4508842"/>
            <a:ext cx="816986" cy="367958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Овал 9"/>
          <p:cNvSpPr/>
          <p:nvPr/>
        </p:nvSpPr>
        <p:spPr>
          <a:xfrm>
            <a:off x="7772400" y="4508842"/>
            <a:ext cx="816986" cy="367958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Овал 10"/>
          <p:cNvSpPr/>
          <p:nvPr/>
        </p:nvSpPr>
        <p:spPr>
          <a:xfrm>
            <a:off x="10460614" y="4508842"/>
            <a:ext cx="816986" cy="367958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228600" y="5105400"/>
            <a:ext cx="11672299" cy="16927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30000"/>
              </a:lnSpc>
              <a:spcBef>
                <a:spcPts val="600"/>
              </a:spcBef>
            </a:pPr>
            <a:r>
              <a:rPr lang="ru-RU" sz="1600" b="1" dirty="0" smtClean="0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Положительная динамика:</a:t>
            </a:r>
          </a:p>
          <a:p>
            <a:pPr algn="just">
              <a:lnSpc>
                <a:spcPct val="130000"/>
              </a:lnSpc>
            </a:pPr>
            <a:r>
              <a:rPr lang="ru-RU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увеличение </a:t>
            </a:r>
            <a:r>
              <a:rPr lang="ru-RU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доли ДОО, </a:t>
            </a:r>
            <a:r>
              <a:rPr lang="ru-RU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включенных в инновационную деятельность (статус инновационной площадки разных уровней), выявлено в ДОО </a:t>
            </a:r>
            <a:r>
              <a:rPr lang="ru-RU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г. </a:t>
            </a:r>
            <a:r>
              <a:rPr lang="ru-RU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Ярославля, ГО г. Переславль-Залесский, Борисоглебского, Ростовского, Рыбинского МР. </a:t>
            </a:r>
          </a:p>
          <a:p>
            <a:pPr algn="just">
              <a:lnSpc>
                <a:spcPct val="130000"/>
              </a:lnSpc>
            </a:pPr>
            <a:r>
              <a:rPr lang="ru-RU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Стабильная относительно благоприятная ситуации сохранилась в г. Рыбинске, Гаврилов-Ямском, Даниловском, Ярославском МР  </a:t>
            </a:r>
            <a:endParaRPr lang="ru-RU" sz="1600" dirty="0"/>
          </a:p>
        </p:txBody>
      </p:sp>
      <p:sp>
        <p:nvSpPr>
          <p:cNvPr id="13" name="Овал 12"/>
          <p:cNvSpPr/>
          <p:nvPr/>
        </p:nvSpPr>
        <p:spPr>
          <a:xfrm>
            <a:off x="6477000" y="1981200"/>
            <a:ext cx="816986" cy="274740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Овал 13"/>
          <p:cNvSpPr/>
          <p:nvPr/>
        </p:nvSpPr>
        <p:spPr>
          <a:xfrm>
            <a:off x="9653255" y="1981200"/>
            <a:ext cx="816986" cy="274740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751077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6200" y="0"/>
            <a:ext cx="12115800" cy="380937"/>
          </a:xfrm>
          <a:prstGeom prst="rect">
            <a:avLst/>
          </a:prstGeom>
          <a:ln w="12700">
            <a:noFill/>
          </a:ln>
        </p:spPr>
        <p:txBody>
          <a:bodyPr vert="horz" wrap="square" lIns="0" tIns="39369" rIns="0" bIns="0" rtlCol="0">
            <a:spAutoFit/>
          </a:bodyPr>
          <a:lstStyle/>
          <a:p>
            <a:pPr marL="3498215" marR="659765" indent="-2833370">
              <a:lnSpc>
                <a:spcPts val="3020"/>
              </a:lnSpc>
              <a:spcBef>
                <a:spcPts val="309"/>
              </a:spcBef>
            </a:pPr>
            <a:r>
              <a:rPr lang="ru-RU" sz="2000" spc="-5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Меры а</a:t>
            </a:r>
            <a:r>
              <a:rPr sz="2000" spc="-5" dirty="0" err="1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дресн</a:t>
            </a:r>
            <a:r>
              <a:rPr lang="ru-RU" sz="2000" spc="-5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ой</a:t>
            </a:r>
            <a:r>
              <a:rPr sz="20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2000" spc="-20" dirty="0" err="1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поддержк</a:t>
            </a:r>
            <a:r>
              <a:rPr lang="ru-RU" sz="2000" spc="-2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и</a:t>
            </a:r>
            <a:r>
              <a:rPr sz="2000" spc="15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000" spc="-25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повышения качества образовательной среды в ДОО</a:t>
            </a:r>
            <a:endParaRPr sz="20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35792" y="304800"/>
            <a:ext cx="11277158" cy="610423"/>
          </a:xfrm>
          <a:prstGeom prst="rect">
            <a:avLst/>
          </a:prstGeom>
          <a:ln w="12700">
            <a:noFill/>
          </a:ln>
        </p:spPr>
        <p:txBody>
          <a:bodyPr vert="horz" wrap="square" lIns="0" tIns="116839" rIns="0" bIns="0" rtlCol="0">
            <a:spAutoFit/>
          </a:bodyPr>
          <a:lstStyle/>
          <a:p>
            <a:pPr marR="173355" algn="ctr">
              <a:lnSpc>
                <a:spcPct val="100000"/>
              </a:lnSpc>
              <a:spcBef>
                <a:spcPts val="919"/>
              </a:spcBef>
            </a:pPr>
            <a:r>
              <a:rPr lang="ru-RU" sz="1600" b="1" spc="-1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Мероприятия </a:t>
            </a:r>
            <a:r>
              <a:rPr lang="ru-RU" sz="1600" b="1" spc="-1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кафедры дошкольного образования ГАУ ДПО ЯО ИРО из циклов учебных, научно-методических и учебно-методических мероприятий в 2022-2023 г.</a:t>
            </a:r>
            <a:endParaRPr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201574" y="2261108"/>
            <a:ext cx="14160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1</a:t>
            </a:r>
            <a:endParaRPr sz="1800" dirty="0">
              <a:latin typeface="Calibri"/>
              <a:cs typeface="Calibri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180847" y="4052696"/>
            <a:ext cx="14160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4</a:t>
            </a:r>
            <a:endParaRPr sz="1800">
              <a:latin typeface="Calibri"/>
              <a:cs typeface="Calibri"/>
            </a:endParaRPr>
          </a:p>
        </p:txBody>
      </p:sp>
      <p:graphicFrame>
        <p:nvGraphicFramePr>
          <p:cNvPr id="56" name="Таблица 5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0086638"/>
              </p:ext>
            </p:extLst>
          </p:nvPr>
        </p:nvGraphicFramePr>
        <p:xfrm>
          <a:off x="322451" y="969176"/>
          <a:ext cx="11640948" cy="58888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74230">
                  <a:extLst>
                    <a:ext uri="{9D8B030D-6E8A-4147-A177-3AD203B41FA5}">
                      <a16:colId xmlns:a16="http://schemas.microsoft.com/office/drawing/2014/main" val="339282915"/>
                    </a:ext>
                  </a:extLst>
                </a:gridCol>
                <a:gridCol w="2286293">
                  <a:extLst>
                    <a:ext uri="{9D8B030D-6E8A-4147-A177-3AD203B41FA5}">
                      <a16:colId xmlns:a16="http://schemas.microsoft.com/office/drawing/2014/main" val="356876839"/>
                    </a:ext>
                  </a:extLst>
                </a:gridCol>
                <a:gridCol w="2180425">
                  <a:extLst>
                    <a:ext uri="{9D8B030D-6E8A-4147-A177-3AD203B41FA5}">
                      <a16:colId xmlns:a16="http://schemas.microsoft.com/office/drawing/2014/main" val="1855123716"/>
                    </a:ext>
                  </a:extLst>
                </a:gridCol>
              </a:tblGrid>
              <a:tr h="228600"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Наименование и тематика мероприятий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2022 г.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План</a:t>
                      </a:r>
                      <a:r>
                        <a:rPr lang="ru-RU" sz="1600" b="1" baseline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2023 г.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47508562"/>
                  </a:ext>
                </a:extLst>
              </a:tr>
              <a:tr h="486702">
                <a:tc>
                  <a:txBody>
                    <a:bodyPr/>
                    <a:lstStyle/>
                    <a:p>
                      <a:pPr marL="0" marR="0" indent="0" algn="l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b="0" u="none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Подготовка адресных аналитических справок </a:t>
                      </a:r>
                      <a:r>
                        <a:rPr lang="ru-RU" sz="1500" b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с рекомендациями по результатам РСОКДО в 19 муниципальных районов</a:t>
                      </a:r>
                      <a:endParaRPr lang="ru-RU" sz="1500" b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19 аналитических</a:t>
                      </a:r>
                      <a:r>
                        <a:rPr lang="ru-RU" sz="1500" b="0" baseline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справок</a:t>
                      </a:r>
                      <a:endParaRPr lang="ru-RU" sz="1500" b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19 аналитических справок</a:t>
                      </a:r>
                      <a:endParaRPr lang="ru-RU" sz="1500" b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90188171"/>
                  </a:ext>
                </a:extLst>
              </a:tr>
              <a:tr h="425742">
                <a:tc>
                  <a:txBody>
                    <a:bodyPr/>
                    <a:lstStyle/>
                    <a:p>
                      <a:pPr marL="0" marR="0" indent="0" algn="l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b="0" u="none" spc="-5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Реализация ППК по выявленной проблематике</a:t>
                      </a:r>
                      <a:r>
                        <a:rPr lang="ru-RU" sz="1500" b="0" u="none" spc="-5" baseline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РСОКДО</a:t>
                      </a:r>
                      <a:endParaRPr lang="ru-RU" sz="1500" b="0" u="none" spc="-5" dirty="0" smtClean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0" marR="0" indent="0" algn="l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b="0" spc="-5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- «Оценка и развитие качества дошкольного образования» </a:t>
                      </a:r>
                      <a:endParaRPr lang="ru-RU" sz="1500" b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 группы</a:t>
                      </a:r>
                      <a:endParaRPr lang="ru-RU" sz="1500" b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4 групп</a:t>
                      </a:r>
                      <a:endParaRPr lang="ru-RU" sz="1500" b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24619755"/>
                  </a:ext>
                </a:extLst>
              </a:tr>
              <a:tr h="428266">
                <a:tc>
                  <a:txBody>
                    <a:bodyPr/>
                    <a:lstStyle/>
                    <a:p>
                      <a:pPr algn="l"/>
                      <a:r>
                        <a:rPr lang="ru-RU" sz="1500" b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-</a:t>
                      </a:r>
                      <a:r>
                        <a:rPr lang="ru-RU" sz="1500" b="0" baseline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«Организация предметно-развивающей среды реализации ФГОС ДО»</a:t>
                      </a:r>
                      <a:endParaRPr lang="ru-RU" sz="1500" b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 группы</a:t>
                      </a:r>
                      <a:endParaRPr lang="ru-RU" sz="1500" b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 группы</a:t>
                      </a:r>
                      <a:endParaRPr lang="ru-RU" sz="1500" b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41543977"/>
                  </a:ext>
                </a:extLst>
              </a:tr>
              <a:tr h="241316">
                <a:tc>
                  <a:txBody>
                    <a:bodyPr/>
                    <a:lstStyle/>
                    <a:p>
                      <a:pPr algn="l"/>
                      <a:r>
                        <a:rPr lang="ru-RU" sz="1500" b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- «Создание условий</a:t>
                      </a:r>
                      <a:r>
                        <a:rPr lang="ru-RU" sz="1500" b="0" baseline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для индивидуализации и персонализации дошкольного образования в соответствии с требованиями ФГОС ДО»</a:t>
                      </a:r>
                      <a:endParaRPr lang="ru-RU" sz="1500" b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 группа</a:t>
                      </a:r>
                      <a:endParaRPr lang="ru-RU" sz="1500" b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 группа</a:t>
                      </a:r>
                      <a:endParaRPr lang="ru-RU" sz="1500" b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74877459"/>
                  </a:ext>
                </a:extLst>
              </a:tr>
              <a:tr h="428266">
                <a:tc>
                  <a:txBody>
                    <a:bodyPr/>
                    <a:lstStyle/>
                    <a:p>
                      <a:pPr algn="l"/>
                      <a:r>
                        <a:rPr lang="ru-RU" sz="1500" b="0" u="none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Циклы </a:t>
                      </a:r>
                      <a:r>
                        <a:rPr lang="ru-RU" sz="1500" b="0" u="none" dirty="0" err="1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вебинаров</a:t>
                      </a:r>
                      <a:r>
                        <a:rPr lang="ru-RU" sz="1500" b="0" u="none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:</a:t>
                      </a:r>
                    </a:p>
                    <a:p>
                      <a:pPr algn="l"/>
                      <a:r>
                        <a:rPr lang="ru-RU" sz="1500" b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- «Работаем по ФГОС ДО. Эффективные практики базовых площадок»</a:t>
                      </a:r>
                      <a:endParaRPr lang="ru-RU" sz="1500" b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4 </a:t>
                      </a:r>
                      <a:r>
                        <a:rPr lang="ru-RU" sz="1500" b="0" dirty="0" err="1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вебинара</a:t>
                      </a:r>
                      <a:endParaRPr lang="ru-RU" sz="1500" b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4 </a:t>
                      </a:r>
                      <a:r>
                        <a:rPr lang="ru-RU" sz="1500" b="0" dirty="0" err="1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вебинара</a:t>
                      </a:r>
                      <a:r>
                        <a:rPr lang="ru-RU" sz="1500" b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(семинара)</a:t>
                      </a:r>
                      <a:endParaRPr lang="ru-RU" sz="1500" b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01612204"/>
                  </a:ext>
                </a:extLst>
              </a:tr>
              <a:tr h="428266">
                <a:tc>
                  <a:txBody>
                    <a:bodyPr/>
                    <a:lstStyle/>
                    <a:p>
                      <a:pPr algn="l"/>
                      <a:r>
                        <a:rPr lang="ru-RU" sz="1500" b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- «Оценка качества дошкольного образования» для </a:t>
                      </a:r>
                      <a:r>
                        <a:rPr lang="ru-RU" sz="1500" b="0" dirty="0" err="1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тьюторов</a:t>
                      </a:r>
                      <a:r>
                        <a:rPr lang="ru-RU" sz="1500" b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дошкольного образования</a:t>
                      </a:r>
                      <a:endParaRPr lang="ru-RU" sz="1500" b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 </a:t>
                      </a:r>
                      <a:r>
                        <a:rPr lang="ru-RU" sz="1500" b="0" dirty="0" err="1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вебинара</a:t>
                      </a:r>
                      <a:endParaRPr lang="ru-RU" sz="1500" b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b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4 </a:t>
                      </a:r>
                      <a:r>
                        <a:rPr lang="ru-RU" sz="1500" b="0" dirty="0" err="1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вебинара</a:t>
                      </a:r>
                      <a:endParaRPr lang="ru-RU" sz="1500" b="0" dirty="0" smtClean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9901186"/>
                  </a:ext>
                </a:extLst>
              </a:tr>
              <a:tr h="428266">
                <a:tc>
                  <a:txBody>
                    <a:bodyPr/>
                    <a:lstStyle/>
                    <a:p>
                      <a:pPr algn="l"/>
                      <a:r>
                        <a:rPr lang="ru-RU" sz="1500" b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- «Педагог инклюзивной группы. Специфика взаимодействия с детьми и родителями»</a:t>
                      </a:r>
                      <a:endParaRPr lang="ru-RU" sz="1500" b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 </a:t>
                      </a:r>
                      <a:r>
                        <a:rPr lang="ru-RU" sz="1500" b="0" dirty="0" err="1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вебинара</a:t>
                      </a:r>
                      <a:endParaRPr lang="ru-RU" sz="1500" b="0" dirty="0" smtClean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 </a:t>
                      </a:r>
                      <a:r>
                        <a:rPr lang="ru-RU" sz="1500" b="0" dirty="0" err="1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вебинара</a:t>
                      </a:r>
                      <a:endParaRPr lang="ru-RU" sz="1500" b="0" dirty="0" smtClean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43968805"/>
                  </a:ext>
                </a:extLst>
              </a:tr>
              <a:tr h="428266">
                <a:tc>
                  <a:txBody>
                    <a:bodyPr/>
                    <a:lstStyle/>
                    <a:p>
                      <a:pPr algn="l"/>
                      <a:r>
                        <a:rPr lang="ru-RU" sz="1500" b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- «Специфика организации работы разновозрастных групп в условиях реализации ФГОС ДО»</a:t>
                      </a:r>
                      <a:endParaRPr lang="ru-RU" sz="1500" b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 </a:t>
                      </a:r>
                      <a:r>
                        <a:rPr lang="ru-RU" sz="1500" b="0" dirty="0" err="1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вебинар</a:t>
                      </a:r>
                      <a:endParaRPr lang="ru-RU" sz="1500" b="0" dirty="0" smtClean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-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84182819"/>
                  </a:ext>
                </a:extLst>
              </a:tr>
              <a:tr h="428266">
                <a:tc>
                  <a:txBody>
                    <a:bodyPr/>
                    <a:lstStyle/>
                    <a:p>
                      <a:pPr algn="l"/>
                      <a:r>
                        <a:rPr lang="ru-RU" sz="1500" b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- «Эффективное управление в современном детском саду»</a:t>
                      </a:r>
                      <a:endParaRPr lang="ru-RU" sz="1500" b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-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4 </a:t>
                      </a:r>
                      <a:r>
                        <a:rPr lang="ru-RU" sz="1500" b="0" dirty="0" err="1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вебинара</a:t>
                      </a:r>
                      <a:endParaRPr lang="ru-RU" sz="1500" b="0" dirty="0" smtClean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66772368"/>
                  </a:ext>
                </a:extLst>
              </a:tr>
              <a:tr h="428266">
                <a:tc>
                  <a:txBody>
                    <a:bodyPr/>
                    <a:lstStyle/>
                    <a:p>
                      <a:pPr algn="l"/>
                      <a:r>
                        <a:rPr lang="ru-RU" sz="1500" b="0" baseline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- «Школа наставничества: старший воспитатель в детском саду»</a:t>
                      </a:r>
                      <a:endParaRPr lang="ru-RU" sz="1500" b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-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4 </a:t>
                      </a:r>
                      <a:r>
                        <a:rPr lang="ru-RU" sz="1500" b="0" dirty="0" err="1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вебинара</a:t>
                      </a:r>
                      <a:endParaRPr lang="ru-RU" sz="1500" b="0" dirty="0" smtClean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8823020"/>
                  </a:ext>
                </a:extLst>
              </a:tr>
              <a:tr h="428266">
                <a:tc>
                  <a:txBody>
                    <a:bodyPr/>
                    <a:lstStyle/>
                    <a:p>
                      <a:pPr algn="l"/>
                      <a:r>
                        <a:rPr lang="ru-RU" sz="1500" b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- «Развитие детской </a:t>
                      </a:r>
                      <a:r>
                        <a:rPr lang="ru-RU" sz="1500" b="0" dirty="0" err="1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субъектности</a:t>
                      </a:r>
                      <a:r>
                        <a:rPr lang="ru-RU" sz="1500" b="0" baseline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в условиях дошкольного образования»</a:t>
                      </a:r>
                      <a:r>
                        <a:rPr lang="ru-RU" sz="1500" b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endParaRPr lang="ru-RU" sz="1500" b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-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4 </a:t>
                      </a:r>
                      <a:r>
                        <a:rPr lang="ru-RU" sz="1500" b="0" dirty="0" err="1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вебинара</a:t>
                      </a:r>
                      <a:endParaRPr lang="ru-RU" sz="1500" b="0" dirty="0" smtClean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55185732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object 31"/>
          <p:cNvSpPr txBox="1"/>
          <p:nvPr/>
        </p:nvSpPr>
        <p:spPr>
          <a:xfrm>
            <a:off x="201574" y="2261108"/>
            <a:ext cx="14160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1</a:t>
            </a:r>
            <a:endParaRPr sz="1800" dirty="0">
              <a:latin typeface="Calibri"/>
              <a:cs typeface="Calibri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180847" y="4052696"/>
            <a:ext cx="14160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4</a:t>
            </a:r>
            <a:endParaRPr sz="1800">
              <a:latin typeface="Calibri"/>
              <a:cs typeface="Calibri"/>
            </a:endParaRPr>
          </a:p>
        </p:txBody>
      </p:sp>
      <p:graphicFrame>
        <p:nvGraphicFramePr>
          <p:cNvPr id="56" name="Таблица 5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0187096"/>
              </p:ext>
            </p:extLst>
          </p:nvPr>
        </p:nvGraphicFramePr>
        <p:xfrm>
          <a:off x="343178" y="907899"/>
          <a:ext cx="11544021" cy="56453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14494">
                  <a:extLst>
                    <a:ext uri="{9D8B030D-6E8A-4147-A177-3AD203B41FA5}">
                      <a16:colId xmlns:a16="http://schemas.microsoft.com/office/drawing/2014/main" val="339282915"/>
                    </a:ext>
                  </a:extLst>
                </a:gridCol>
                <a:gridCol w="2267257">
                  <a:extLst>
                    <a:ext uri="{9D8B030D-6E8A-4147-A177-3AD203B41FA5}">
                      <a16:colId xmlns:a16="http://schemas.microsoft.com/office/drawing/2014/main" val="356876839"/>
                    </a:ext>
                  </a:extLst>
                </a:gridCol>
                <a:gridCol w="2162270">
                  <a:extLst>
                    <a:ext uri="{9D8B030D-6E8A-4147-A177-3AD203B41FA5}">
                      <a16:colId xmlns:a16="http://schemas.microsoft.com/office/drawing/2014/main" val="1855123716"/>
                    </a:ext>
                  </a:extLst>
                </a:gridCol>
              </a:tblGrid>
              <a:tr h="152400"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Наименование и тематика мероприятий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2022 г.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План</a:t>
                      </a:r>
                      <a:r>
                        <a:rPr lang="ru-RU" sz="1600" b="1" baseline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2023 г.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47508562"/>
                  </a:ext>
                </a:extLst>
              </a:tr>
              <a:tr h="598399">
                <a:tc>
                  <a:txBody>
                    <a:bodyPr/>
                    <a:lstStyle/>
                    <a:p>
                      <a:pPr marL="0" marR="0" indent="0" algn="l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u="none" spc="-5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Создание профессиональных</a:t>
                      </a:r>
                      <a:r>
                        <a:rPr lang="ru-RU" sz="1600" b="0" u="none" spc="-5" baseline="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ru-RU" sz="1600" b="0" u="none" spc="-5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интернет-сообществ для поддержки повышения качества образовательной среды в ДОО региона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 сообщества</a:t>
                      </a:r>
                      <a:endParaRPr lang="ru-RU" sz="1600" b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 сообщества</a:t>
                      </a:r>
                      <a:endParaRPr lang="ru-RU" sz="1600" b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34686059"/>
                  </a:ext>
                </a:extLst>
              </a:tr>
              <a:tr h="598399">
                <a:tc>
                  <a:txBody>
                    <a:bodyPr/>
                    <a:lstStyle/>
                    <a:p>
                      <a:pPr marL="0" marR="0" indent="0" algn="l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u="none" spc="-5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Выездная экспертиза качества РППС</a:t>
                      </a:r>
                      <a:r>
                        <a:rPr lang="ru-RU" sz="1600" b="0" u="none" spc="-5" baseline="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в ДОО г. Ярославля</a:t>
                      </a:r>
                      <a:endParaRPr lang="ru-RU" sz="1600" b="0" u="none" spc="-5" dirty="0" smtClean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10 экспертных сессий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6 экспертных сессий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97103429"/>
                  </a:ext>
                </a:extLst>
              </a:tr>
              <a:tr h="598399">
                <a:tc>
                  <a:txBody>
                    <a:bodyPr/>
                    <a:lstStyle/>
                    <a:p>
                      <a:pPr marL="0" marR="0" indent="0" algn="l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u="none" spc="-5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Организация региональных фестивалей педагогических команд «Современные технологии дошкольного образования»</a:t>
                      </a:r>
                      <a:endParaRPr lang="ru-RU" sz="1600" b="0" u="none" spc="-5" dirty="0" smtClean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 фестиваль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 фестиваль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24619755"/>
                  </a:ext>
                </a:extLst>
              </a:tr>
              <a:tr h="598399">
                <a:tc>
                  <a:txBody>
                    <a:bodyPr/>
                    <a:lstStyle/>
                    <a:p>
                      <a:pPr marL="0" marR="0" indent="0" algn="l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u="none" spc="-5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Организация методических автопробегов «Современная образовательная среда в ДОО</a:t>
                      </a:r>
                      <a:r>
                        <a:rPr lang="ru-RU" sz="1600" b="0" u="none" spc="-5" baseline="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»</a:t>
                      </a:r>
                      <a:endParaRPr lang="ru-RU" sz="1600" b="0" u="none" spc="-5" dirty="0" smtClean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 автопробега</a:t>
                      </a:r>
                      <a:endParaRPr lang="ru-RU" sz="1600" b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4 автопробега</a:t>
                      </a:r>
                      <a:endParaRPr lang="ru-RU" sz="1600" b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45052479"/>
                  </a:ext>
                </a:extLst>
              </a:tr>
              <a:tr h="598399">
                <a:tc>
                  <a:txBody>
                    <a:bodyPr/>
                    <a:lstStyle/>
                    <a:p>
                      <a:pPr marL="0" marR="0" indent="0" algn="l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u="none" spc="-5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Организация слетов управленческих команд</a:t>
                      </a:r>
                      <a:r>
                        <a:rPr lang="ru-RU" sz="1600" b="0" u="none" spc="-5" baseline="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«Точка развития»</a:t>
                      </a:r>
                      <a:endParaRPr lang="ru-RU" sz="1600" b="0" u="none" spc="-5" dirty="0" smtClean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 слет</a:t>
                      </a:r>
                      <a:endParaRPr lang="ru-RU" sz="1600" b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 слет</a:t>
                      </a:r>
                      <a:endParaRPr lang="ru-RU" sz="1600" b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11055026"/>
                  </a:ext>
                </a:extLst>
              </a:tr>
              <a:tr h="428266">
                <a:tc>
                  <a:txBody>
                    <a:bodyPr/>
                    <a:lstStyle/>
                    <a:p>
                      <a:pPr algn="l"/>
                      <a:r>
                        <a:rPr lang="ru-RU" sz="1600" b="0" u="none" dirty="0" err="1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Фасилитационные</a:t>
                      </a:r>
                      <a:r>
                        <a:rPr lang="ru-RU" sz="1600" b="0" u="none" baseline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сессии для управленческих команд </a:t>
                      </a:r>
                    </a:p>
                    <a:p>
                      <a:pPr algn="l"/>
                      <a:r>
                        <a:rPr lang="ru-RU" sz="1600" b="0" u="none" baseline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«Проектирование изменений в образовательной среде ДОО» (по результатам оценки качества ДОО)</a:t>
                      </a:r>
                      <a:endParaRPr lang="ru-RU" sz="1600" b="0" u="none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 сессии</a:t>
                      </a:r>
                      <a:endParaRPr lang="ru-RU" sz="1600" b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 сессии</a:t>
                      </a:r>
                      <a:endParaRPr lang="ru-RU" sz="1600" b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01612204"/>
                  </a:ext>
                </a:extLst>
              </a:tr>
              <a:tr h="428266">
                <a:tc>
                  <a:txBody>
                    <a:bodyPr/>
                    <a:lstStyle/>
                    <a:p>
                      <a:pPr algn="l"/>
                      <a:r>
                        <a:rPr lang="ru-RU" sz="1600" b="0" u="none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Педсовет.76</a:t>
                      </a:r>
                      <a:endParaRPr lang="ru-RU" sz="1600" b="0" u="none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 мероприятия</a:t>
                      </a:r>
                      <a:endParaRPr lang="ru-RU" sz="1600" b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 мероприятия</a:t>
                      </a:r>
                      <a:endParaRPr lang="ru-RU" sz="1600" b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30545899"/>
                  </a:ext>
                </a:extLst>
              </a:tr>
              <a:tr h="428266">
                <a:tc>
                  <a:txBody>
                    <a:bodyPr/>
                    <a:lstStyle/>
                    <a:p>
                      <a:pPr algn="l"/>
                      <a:r>
                        <a:rPr lang="ru-RU" sz="1600" b="0" u="none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Ежегодная межрегиональная конференция «Современное образование на пути от теории к практике: векторы развития» (малая конференция по дошкольному образованию «Современный детский сад: пространство детской реализации и взрослой самореализации»)</a:t>
                      </a:r>
                      <a:endParaRPr lang="ru-RU" sz="1600" b="0" u="none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</a:t>
                      </a:r>
                      <a:endParaRPr lang="ru-RU" sz="1600" b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</a:t>
                      </a:r>
                      <a:endParaRPr lang="ru-RU" sz="1600" b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25941951"/>
                  </a:ext>
                </a:extLst>
              </a:tr>
            </a:tbl>
          </a:graphicData>
        </a:graphic>
      </p:graphicFrame>
      <p:sp>
        <p:nvSpPr>
          <p:cNvPr id="8" name="object 9"/>
          <p:cNvSpPr txBox="1"/>
          <p:nvPr/>
        </p:nvSpPr>
        <p:spPr>
          <a:xfrm>
            <a:off x="580075" y="76200"/>
            <a:ext cx="11277158" cy="610423"/>
          </a:xfrm>
          <a:prstGeom prst="rect">
            <a:avLst/>
          </a:prstGeom>
          <a:ln w="12700">
            <a:noFill/>
          </a:ln>
        </p:spPr>
        <p:txBody>
          <a:bodyPr vert="horz" wrap="square" lIns="0" tIns="116839" rIns="0" bIns="0" rtlCol="0">
            <a:spAutoFit/>
          </a:bodyPr>
          <a:lstStyle/>
          <a:p>
            <a:pPr marR="173355" algn="ctr">
              <a:lnSpc>
                <a:spcPct val="100000"/>
              </a:lnSpc>
              <a:spcBef>
                <a:spcPts val="919"/>
              </a:spcBef>
            </a:pPr>
            <a:r>
              <a:rPr lang="ru-RU" sz="1600" b="1" spc="-1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Мероприятия </a:t>
            </a:r>
            <a:r>
              <a:rPr lang="ru-RU" sz="1600" b="1" spc="-1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кафедры дошкольного образования ГАУ ДПО ЯО ИРО из циклов учебных, научно-методических и учебно-методических мероприятий в 2022-2023г.</a:t>
            </a:r>
            <a:endParaRPr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7731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914400" y="2514600"/>
            <a:ext cx="10515600" cy="5539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00" b="1" i="0">
                <a:solidFill>
                  <a:srgbClr val="2E5496"/>
                </a:solidFill>
                <a:latin typeface="Times New Roman"/>
                <a:ea typeface="+mj-ea"/>
                <a:cs typeface="Times New Roman"/>
              </a:defRPr>
            </a:lvl1pPr>
          </a:lstStyle>
          <a:p>
            <a:pPr algn="ctr"/>
            <a:r>
              <a:rPr lang="ru-RU" kern="0" dirty="0" smtClean="0">
                <a:solidFill>
                  <a:schemeClr val="accent2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Благодарим за внимание</a:t>
            </a:r>
            <a:endParaRPr lang="ru-RU" kern="0" dirty="0">
              <a:solidFill>
                <a:schemeClr val="accent2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086600" y="4648200"/>
            <a:ext cx="4820239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chemeClr val="accent2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Контактная информация:</a:t>
            </a:r>
          </a:p>
          <a:p>
            <a:r>
              <a:rPr lang="ru-RU" sz="2000" b="1" dirty="0" smtClean="0">
                <a:solidFill>
                  <a:schemeClr val="accent2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Россия г. Ярославль, ул. Богдановича, 16 </a:t>
            </a:r>
          </a:p>
          <a:p>
            <a:r>
              <a:rPr lang="ru-RU" sz="2000" b="1" dirty="0" smtClean="0">
                <a:solidFill>
                  <a:schemeClr val="accent2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Сайт: </a:t>
            </a:r>
            <a:r>
              <a:rPr lang="en-US" sz="2000" b="1" dirty="0" smtClean="0">
                <a:solidFill>
                  <a:schemeClr val="accent2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hlinkClick r:id="rId2"/>
              </a:rPr>
              <a:t>www.iro.yar.ru</a:t>
            </a:r>
            <a:endParaRPr lang="en-US" sz="2000" b="1" dirty="0" smtClean="0">
              <a:solidFill>
                <a:schemeClr val="accent2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US" sz="2000" b="1" dirty="0" smtClean="0">
                <a:solidFill>
                  <a:schemeClr val="accent2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E-mail</a:t>
            </a:r>
            <a:r>
              <a:rPr lang="ru-RU" sz="2000" b="1" dirty="0" smtClean="0">
                <a:solidFill>
                  <a:schemeClr val="accent2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</a:t>
            </a:r>
            <a:r>
              <a:rPr lang="en-US" sz="2000" b="1" dirty="0" smtClean="0">
                <a:solidFill>
                  <a:schemeClr val="accent2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hlinkClick r:id="rId3"/>
              </a:rPr>
              <a:t>kd0.k@yandex.ru</a:t>
            </a:r>
            <a:endParaRPr lang="ru-RU" sz="2000" b="1" dirty="0" smtClean="0">
              <a:solidFill>
                <a:schemeClr val="accent2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ru-RU" sz="2000" b="1" dirty="0">
              <a:solidFill>
                <a:schemeClr val="accent2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00750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Рисунок 1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28800" y="762000"/>
            <a:ext cx="8539807" cy="5257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Группа 6"/>
          <p:cNvGrpSpPr/>
          <p:nvPr/>
        </p:nvGrpSpPr>
        <p:grpSpPr>
          <a:xfrm>
            <a:off x="1981200" y="76200"/>
            <a:ext cx="8382000" cy="6781800"/>
            <a:chOff x="1676400" y="228600"/>
            <a:chExt cx="8763000" cy="7016558"/>
          </a:xfrm>
        </p:grpSpPr>
        <p:pic>
          <p:nvPicPr>
            <p:cNvPr id="6" name="Рисунок 5"/>
            <p:cNvPicPr>
              <a:picLocks noChangeAspect="1"/>
            </p:cNvPicPr>
            <p:nvPr/>
          </p:nvPicPr>
          <p:blipFill rotWithShape="1">
            <a:blip r:embed="rId2"/>
            <a:srcRect l="30833" t="20741" r="27917" b="28889"/>
            <a:stretch/>
          </p:blipFill>
          <p:spPr>
            <a:xfrm>
              <a:off x="1676400" y="228600"/>
              <a:ext cx="8763000" cy="6019030"/>
            </a:xfrm>
            <a:prstGeom prst="rect">
              <a:avLst/>
            </a:prstGeom>
          </p:spPr>
        </p:pic>
        <p:pic>
          <p:nvPicPr>
            <p:cNvPr id="5" name="Рисунок 4"/>
            <p:cNvPicPr>
              <a:picLocks noChangeAspect="1"/>
            </p:cNvPicPr>
            <p:nvPr/>
          </p:nvPicPr>
          <p:blipFill rotWithShape="1">
            <a:blip r:embed="rId3"/>
            <a:srcRect l="30833" t="30371" r="27917" b="60000"/>
            <a:stretch/>
          </p:blipFill>
          <p:spPr>
            <a:xfrm>
              <a:off x="1676400" y="6096000"/>
              <a:ext cx="8751277" cy="1149158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156999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77443" y="190139"/>
            <a:ext cx="10637113" cy="818173"/>
          </a:xfrm>
          <a:prstGeom prst="rect">
            <a:avLst/>
          </a:prstGeom>
          <a:ln w="12700">
            <a:noFill/>
          </a:ln>
        </p:spPr>
        <p:txBody>
          <a:bodyPr vert="horz" wrap="square" lIns="0" tIns="139700" rIns="0" bIns="0" rtlCol="0">
            <a:spAutoFit/>
          </a:bodyPr>
          <a:lstStyle/>
          <a:p>
            <a:pPr algn="ctr"/>
            <a:r>
              <a:rPr lang="ru-RU" sz="22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Общая </a:t>
            </a:r>
            <a:r>
              <a:rPr lang="ru-RU" sz="22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информация о мониторинге качества дошкольного образования в Ярославской области 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895600" y="1512608"/>
            <a:ext cx="8979535" cy="849592"/>
          </a:xfrm>
          <a:prstGeom prst="rect">
            <a:avLst/>
          </a:prstGeom>
        </p:spPr>
        <p:txBody>
          <a:bodyPr vert="horz" wrap="square" lIns="0" tIns="109855" rIns="0" bIns="0" rtlCol="0">
            <a:spAutoFit/>
          </a:bodyPr>
          <a:lstStyle/>
          <a:p>
            <a:pPr marL="1270635">
              <a:lnSpc>
                <a:spcPct val="100000"/>
              </a:lnSpc>
              <a:spcBef>
                <a:spcPts val="865"/>
              </a:spcBef>
              <a:tabLst>
                <a:tab pos="1499870" algn="l"/>
                <a:tab pos="1500505" algn="l"/>
              </a:tabLst>
            </a:pPr>
            <a:r>
              <a:rPr lang="ru-RU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</a:t>
            </a:r>
            <a:r>
              <a:rPr lang="ru-RU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екабрь </a:t>
            </a:r>
            <a:r>
              <a:rPr lang="ru-RU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2022 </a:t>
            </a:r>
            <a:r>
              <a:rPr lang="ru-RU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года, </a:t>
            </a:r>
            <a:r>
              <a:rPr lang="ru-RU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 соответствии с государственным заданием ДО Ярославской области, приказом ГАУ ДПО ЯО «Институт развития образования» от 22.12.2022  № 01-03/197 </a:t>
            </a:r>
            <a:endParaRPr sz="1600" dirty="0">
              <a:latin typeface="Times New Roman"/>
              <a:cs typeface="Times New Roman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2736146" y="1746712"/>
            <a:ext cx="998855" cy="541655"/>
            <a:chOff x="10915522" y="1812798"/>
            <a:chExt cx="998855" cy="541655"/>
          </a:xfrm>
        </p:grpSpPr>
        <p:sp>
          <p:nvSpPr>
            <p:cNvPr id="5" name="object 5"/>
            <p:cNvSpPr/>
            <p:nvPr/>
          </p:nvSpPr>
          <p:spPr>
            <a:xfrm>
              <a:off x="10921872" y="1819148"/>
              <a:ext cx="986155" cy="528955"/>
            </a:xfrm>
            <a:custGeom>
              <a:avLst/>
              <a:gdLst/>
              <a:ahLst/>
              <a:cxnLst/>
              <a:rect l="l" t="t" r="r" b="b"/>
              <a:pathLst>
                <a:path w="986154" h="528955">
                  <a:moveTo>
                    <a:pt x="721486" y="0"/>
                  </a:moveTo>
                  <a:lnTo>
                    <a:pt x="721486" y="132206"/>
                  </a:lnTo>
                  <a:lnTo>
                    <a:pt x="0" y="132206"/>
                  </a:lnTo>
                  <a:lnTo>
                    <a:pt x="0" y="396493"/>
                  </a:lnTo>
                  <a:lnTo>
                    <a:pt x="721486" y="396493"/>
                  </a:lnTo>
                  <a:lnTo>
                    <a:pt x="721486" y="528701"/>
                  </a:lnTo>
                  <a:lnTo>
                    <a:pt x="985774" y="264413"/>
                  </a:lnTo>
                  <a:lnTo>
                    <a:pt x="721486" y="0"/>
                  </a:lnTo>
                  <a:close/>
                </a:path>
              </a:pathLst>
            </a:custGeom>
            <a:solidFill>
              <a:srgbClr val="5B9BD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10921872" y="1819148"/>
              <a:ext cx="986155" cy="528955"/>
            </a:xfrm>
            <a:custGeom>
              <a:avLst/>
              <a:gdLst/>
              <a:ahLst/>
              <a:cxnLst/>
              <a:rect l="l" t="t" r="r" b="b"/>
              <a:pathLst>
                <a:path w="986154" h="528955">
                  <a:moveTo>
                    <a:pt x="0" y="132206"/>
                  </a:moveTo>
                  <a:lnTo>
                    <a:pt x="721486" y="132206"/>
                  </a:lnTo>
                  <a:lnTo>
                    <a:pt x="721486" y="0"/>
                  </a:lnTo>
                  <a:lnTo>
                    <a:pt x="985774" y="264413"/>
                  </a:lnTo>
                  <a:lnTo>
                    <a:pt x="721486" y="528701"/>
                  </a:lnTo>
                  <a:lnTo>
                    <a:pt x="721486" y="396493"/>
                  </a:lnTo>
                  <a:lnTo>
                    <a:pt x="0" y="396493"/>
                  </a:lnTo>
                  <a:lnTo>
                    <a:pt x="0" y="132206"/>
                  </a:lnTo>
                  <a:close/>
                </a:path>
              </a:pathLst>
            </a:custGeom>
            <a:ln w="12700">
              <a:solidFill>
                <a:srgbClr val="41709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7" name="object 7"/>
          <p:cNvGrpSpPr/>
          <p:nvPr/>
        </p:nvGrpSpPr>
        <p:grpSpPr>
          <a:xfrm>
            <a:off x="4566270" y="5327520"/>
            <a:ext cx="1193163" cy="541655"/>
            <a:chOff x="415861" y="4606416"/>
            <a:chExt cx="998855" cy="541655"/>
          </a:xfrm>
        </p:grpSpPr>
        <p:sp>
          <p:nvSpPr>
            <p:cNvPr id="8" name="object 8"/>
            <p:cNvSpPr/>
            <p:nvPr/>
          </p:nvSpPr>
          <p:spPr>
            <a:xfrm>
              <a:off x="422211" y="4612766"/>
              <a:ext cx="986155" cy="528955"/>
            </a:xfrm>
            <a:custGeom>
              <a:avLst/>
              <a:gdLst/>
              <a:ahLst/>
              <a:cxnLst/>
              <a:rect l="l" t="t" r="r" b="b"/>
              <a:pathLst>
                <a:path w="986155" h="528954">
                  <a:moveTo>
                    <a:pt x="721525" y="0"/>
                  </a:moveTo>
                  <a:lnTo>
                    <a:pt x="721525" y="132206"/>
                  </a:lnTo>
                  <a:lnTo>
                    <a:pt x="0" y="132206"/>
                  </a:lnTo>
                  <a:lnTo>
                    <a:pt x="0" y="396493"/>
                  </a:lnTo>
                  <a:lnTo>
                    <a:pt x="721525" y="396493"/>
                  </a:lnTo>
                  <a:lnTo>
                    <a:pt x="721525" y="528700"/>
                  </a:lnTo>
                  <a:lnTo>
                    <a:pt x="985837" y="264413"/>
                  </a:lnTo>
                  <a:lnTo>
                    <a:pt x="721525" y="0"/>
                  </a:lnTo>
                  <a:close/>
                </a:path>
              </a:pathLst>
            </a:custGeom>
            <a:solidFill>
              <a:srgbClr val="5B9BD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422211" y="4612766"/>
              <a:ext cx="986155" cy="528955"/>
            </a:xfrm>
            <a:custGeom>
              <a:avLst/>
              <a:gdLst/>
              <a:ahLst/>
              <a:cxnLst/>
              <a:rect l="l" t="t" r="r" b="b"/>
              <a:pathLst>
                <a:path w="986155" h="528954">
                  <a:moveTo>
                    <a:pt x="0" y="132206"/>
                  </a:moveTo>
                  <a:lnTo>
                    <a:pt x="721525" y="132206"/>
                  </a:lnTo>
                  <a:lnTo>
                    <a:pt x="721525" y="0"/>
                  </a:lnTo>
                  <a:lnTo>
                    <a:pt x="985837" y="264413"/>
                  </a:lnTo>
                  <a:lnTo>
                    <a:pt x="721525" y="528700"/>
                  </a:lnTo>
                  <a:lnTo>
                    <a:pt x="721525" y="396493"/>
                  </a:lnTo>
                  <a:lnTo>
                    <a:pt x="0" y="396493"/>
                  </a:lnTo>
                  <a:lnTo>
                    <a:pt x="0" y="132206"/>
                  </a:lnTo>
                  <a:close/>
                </a:path>
              </a:pathLst>
            </a:custGeom>
            <a:ln w="12700">
              <a:solidFill>
                <a:srgbClr val="41709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" name="Прямоугольник 10"/>
          <p:cNvSpPr/>
          <p:nvPr/>
        </p:nvSpPr>
        <p:spPr>
          <a:xfrm>
            <a:off x="422211" y="1501249"/>
            <a:ext cx="21336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Время и обоснование проведения</a:t>
            </a:r>
            <a:endParaRPr lang="ru-RU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7924800" y="3048000"/>
            <a:ext cx="3755195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b="1" dirty="0" smtClean="0"/>
              <a:t>Участники  мониторинга – 2022:</a:t>
            </a:r>
          </a:p>
          <a:p>
            <a:r>
              <a:rPr lang="ru-RU" sz="2000" b="1" dirty="0" smtClean="0"/>
              <a:t>481 ДОО – РСОКДО</a:t>
            </a:r>
          </a:p>
          <a:p>
            <a:r>
              <a:rPr lang="ru-RU" sz="2000" b="1" dirty="0" smtClean="0"/>
              <a:t> 42 ДОО </a:t>
            </a:r>
            <a:r>
              <a:rPr lang="ru-RU" sz="2000" b="1" dirty="0"/>
              <a:t>– </a:t>
            </a:r>
            <a:r>
              <a:rPr lang="ru-RU" sz="2000" b="1" dirty="0" smtClean="0"/>
              <a:t>МКДО</a:t>
            </a:r>
            <a:endParaRPr lang="ru-RU" b="1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5977217" y="3244334"/>
            <a:ext cx="2375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5759433" y="4525054"/>
            <a:ext cx="6115701" cy="23329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130000"/>
              </a:lnSpc>
              <a:spcAft>
                <a:spcPts val="0"/>
              </a:spcAft>
              <a:buFont typeface="Wingdings" panose="05000000000000000000" pitchFamily="2" charset="2"/>
              <a:buChar char="ü"/>
              <a:tabLst>
                <a:tab pos="635635" algn="l"/>
                <a:tab pos="636270" algn="l"/>
              </a:tabLst>
            </a:pPr>
            <a:r>
              <a:rPr lang="ru-RU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</a:t>
            </a:r>
            <a:r>
              <a:rPr lang="ru-RU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корректированы показатели мониторинга</a:t>
            </a:r>
            <a:endParaRPr lang="ru-RU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5750" indent="-285750" algn="just">
              <a:lnSpc>
                <a:spcPct val="130000"/>
              </a:lnSpc>
              <a:spcAft>
                <a:spcPts val="0"/>
              </a:spcAft>
              <a:buFont typeface="Wingdings" panose="05000000000000000000" pitchFamily="2" charset="2"/>
              <a:buChar char="ü"/>
              <a:tabLst>
                <a:tab pos="635635" algn="l"/>
                <a:tab pos="636270" algn="l"/>
              </a:tabLst>
            </a:pPr>
            <a:r>
              <a:rPr lang="ru-RU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подготовлена </a:t>
            </a:r>
            <a:r>
              <a:rPr lang="ru-RU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форма </a:t>
            </a:r>
            <a:r>
              <a:rPr lang="ru-RU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опросника</a:t>
            </a:r>
            <a:endParaRPr lang="ru-RU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5750" indent="-285750" algn="just">
              <a:lnSpc>
                <a:spcPct val="130000"/>
              </a:lnSpc>
              <a:spcAft>
                <a:spcPts val="0"/>
              </a:spcAft>
              <a:buFont typeface="Wingdings" panose="05000000000000000000" pitchFamily="2" charset="2"/>
              <a:buChar char="ü"/>
              <a:tabLst>
                <a:tab pos="635635" algn="l"/>
                <a:tab pos="636270" algn="l"/>
              </a:tabLst>
            </a:pPr>
            <a:r>
              <a:rPr lang="ru-RU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проведена </a:t>
            </a:r>
            <a:r>
              <a:rPr lang="ru-RU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статистическая обработка первичных данных </a:t>
            </a:r>
            <a:r>
              <a:rPr lang="ru-RU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опросника</a:t>
            </a:r>
            <a:r>
              <a:rPr lang="en-US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c </a:t>
            </a:r>
            <a:r>
              <a:rPr lang="ru-RU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частичной верификацией </a:t>
            </a:r>
            <a:r>
              <a:rPr lang="ru-RU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данных, полученных от </a:t>
            </a:r>
            <a:r>
              <a:rPr lang="ru-RU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ДОО</a:t>
            </a:r>
            <a:endParaRPr lang="ru-RU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5750" indent="-285750" algn="just">
              <a:lnSpc>
                <a:spcPct val="130000"/>
              </a:lnSpc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ru-RU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проведен </a:t>
            </a:r>
            <a:r>
              <a:rPr lang="ru-RU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анализ результатов мониторинга и </a:t>
            </a:r>
            <a:r>
              <a:rPr lang="ru-RU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подготовлена аналитическая справка</a:t>
            </a:r>
            <a:endParaRPr lang="ru-RU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422211" y="5218038"/>
            <a:ext cx="4551304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ru-RU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Региональный </a:t>
            </a:r>
            <a:r>
              <a:rPr lang="ru-RU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координатор:</a:t>
            </a:r>
            <a:endParaRPr lang="ru-RU" sz="2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spcAft>
                <a:spcPts val="0"/>
              </a:spcAft>
            </a:pPr>
            <a:r>
              <a:rPr lang="ru-RU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кафедра </a:t>
            </a:r>
            <a:r>
              <a:rPr lang="ru-RU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дошкольного образования  ГАУ </a:t>
            </a:r>
            <a:r>
              <a:rPr lang="ru-RU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ДПО ЯО ИРО</a:t>
            </a:r>
          </a:p>
        </p:txBody>
      </p:sp>
      <p:grpSp>
        <p:nvGrpSpPr>
          <p:cNvPr id="19" name="object 7"/>
          <p:cNvGrpSpPr/>
          <p:nvPr/>
        </p:nvGrpSpPr>
        <p:grpSpPr>
          <a:xfrm rot="10800000">
            <a:off x="5666545" y="3358038"/>
            <a:ext cx="1933129" cy="541655"/>
            <a:chOff x="415861" y="4606416"/>
            <a:chExt cx="998855" cy="541655"/>
          </a:xfrm>
        </p:grpSpPr>
        <p:sp>
          <p:nvSpPr>
            <p:cNvPr id="20" name="object 8"/>
            <p:cNvSpPr/>
            <p:nvPr/>
          </p:nvSpPr>
          <p:spPr>
            <a:xfrm>
              <a:off x="422211" y="4612766"/>
              <a:ext cx="986155" cy="528955"/>
            </a:xfrm>
            <a:custGeom>
              <a:avLst/>
              <a:gdLst/>
              <a:ahLst/>
              <a:cxnLst/>
              <a:rect l="l" t="t" r="r" b="b"/>
              <a:pathLst>
                <a:path w="986155" h="528954">
                  <a:moveTo>
                    <a:pt x="721525" y="0"/>
                  </a:moveTo>
                  <a:lnTo>
                    <a:pt x="721525" y="132206"/>
                  </a:lnTo>
                  <a:lnTo>
                    <a:pt x="0" y="132206"/>
                  </a:lnTo>
                  <a:lnTo>
                    <a:pt x="0" y="396493"/>
                  </a:lnTo>
                  <a:lnTo>
                    <a:pt x="721525" y="396493"/>
                  </a:lnTo>
                  <a:lnTo>
                    <a:pt x="721525" y="528700"/>
                  </a:lnTo>
                  <a:lnTo>
                    <a:pt x="985837" y="264413"/>
                  </a:lnTo>
                  <a:lnTo>
                    <a:pt x="721525" y="0"/>
                  </a:lnTo>
                  <a:close/>
                </a:path>
              </a:pathLst>
            </a:custGeom>
            <a:solidFill>
              <a:srgbClr val="5B9BD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9"/>
            <p:cNvSpPr/>
            <p:nvPr/>
          </p:nvSpPr>
          <p:spPr>
            <a:xfrm>
              <a:off x="422211" y="4612766"/>
              <a:ext cx="986155" cy="528955"/>
            </a:xfrm>
            <a:custGeom>
              <a:avLst/>
              <a:gdLst/>
              <a:ahLst/>
              <a:cxnLst/>
              <a:rect l="l" t="t" r="r" b="b"/>
              <a:pathLst>
                <a:path w="986155" h="528954">
                  <a:moveTo>
                    <a:pt x="0" y="132206"/>
                  </a:moveTo>
                  <a:lnTo>
                    <a:pt x="721525" y="132206"/>
                  </a:lnTo>
                  <a:lnTo>
                    <a:pt x="721525" y="0"/>
                  </a:lnTo>
                  <a:lnTo>
                    <a:pt x="985837" y="264413"/>
                  </a:lnTo>
                  <a:lnTo>
                    <a:pt x="721525" y="528700"/>
                  </a:lnTo>
                  <a:lnTo>
                    <a:pt x="721525" y="396493"/>
                  </a:lnTo>
                  <a:lnTo>
                    <a:pt x="0" y="396493"/>
                  </a:lnTo>
                  <a:lnTo>
                    <a:pt x="0" y="132206"/>
                  </a:lnTo>
                  <a:close/>
                </a:path>
              </a:pathLst>
            </a:custGeom>
            <a:ln w="12700">
              <a:solidFill>
                <a:srgbClr val="41709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aphicFrame>
        <p:nvGraphicFramePr>
          <p:cNvPr id="22" name="Диаграмма 21"/>
          <p:cNvGraphicFramePr/>
          <p:nvPr>
            <p:extLst>
              <p:ext uri="{D42A27DB-BD31-4B8C-83A1-F6EECF244321}">
                <p14:modId xmlns:p14="http://schemas.microsoft.com/office/powerpoint/2010/main" val="1963417641"/>
              </p:ext>
            </p:extLst>
          </p:nvPr>
        </p:nvGraphicFramePr>
        <p:xfrm>
          <a:off x="1517354" y="2577829"/>
          <a:ext cx="4567802" cy="264020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77787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225623"/>
            <a:ext cx="11125200" cy="307777"/>
          </a:xfrm>
        </p:spPr>
        <p:txBody>
          <a:bodyPr/>
          <a:lstStyle/>
          <a:p>
            <a:pPr algn="ctr"/>
            <a:r>
              <a:rPr lang="ru-RU" sz="20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Сведения об участниках РСОКДО - 2022</a:t>
            </a:r>
            <a:endParaRPr lang="ru-RU" sz="20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77075" y="990600"/>
            <a:ext cx="4505325" cy="2362200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19900" y="3352800"/>
            <a:ext cx="5067300" cy="2790825"/>
          </a:xfrm>
          <a:prstGeom prst="rect">
            <a:avLst/>
          </a:prstGeom>
        </p:spPr>
      </p:pic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6669893"/>
              </p:ext>
            </p:extLst>
          </p:nvPr>
        </p:nvGraphicFramePr>
        <p:xfrm>
          <a:off x="568502" y="990599"/>
          <a:ext cx="5679897" cy="579120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323196">
                  <a:extLst>
                    <a:ext uri="{9D8B030D-6E8A-4147-A177-3AD203B41FA5}">
                      <a16:colId xmlns:a16="http://schemas.microsoft.com/office/drawing/2014/main" val="40670956"/>
                    </a:ext>
                  </a:extLst>
                </a:gridCol>
                <a:gridCol w="1085973">
                  <a:extLst>
                    <a:ext uri="{9D8B030D-6E8A-4147-A177-3AD203B41FA5}">
                      <a16:colId xmlns:a16="http://schemas.microsoft.com/office/drawing/2014/main" val="3245906596"/>
                    </a:ext>
                  </a:extLst>
                </a:gridCol>
                <a:gridCol w="1051529">
                  <a:extLst>
                    <a:ext uri="{9D8B030D-6E8A-4147-A177-3AD203B41FA5}">
                      <a16:colId xmlns:a16="http://schemas.microsoft.com/office/drawing/2014/main" val="2969625024"/>
                    </a:ext>
                  </a:extLst>
                </a:gridCol>
                <a:gridCol w="1219199">
                  <a:extLst>
                    <a:ext uri="{9D8B030D-6E8A-4147-A177-3AD203B41FA5}">
                      <a16:colId xmlns:a16="http://schemas.microsoft.com/office/drawing/2014/main" val="950842947"/>
                    </a:ext>
                  </a:extLst>
                </a:gridCol>
              </a:tblGrid>
              <a:tr h="435976"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МР</a:t>
                      </a:r>
                    </a:p>
                  </a:txBody>
                  <a:tcPr marL="25103" marR="2510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Участвовали в мониторинге</a:t>
                      </a:r>
                    </a:p>
                  </a:txBody>
                  <a:tcPr marL="25103" marR="2510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18324369"/>
                  </a:ext>
                </a:extLst>
              </a:tr>
              <a:tr h="43597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город</a:t>
                      </a:r>
                    </a:p>
                  </a:txBody>
                  <a:tcPr marL="25103" marR="2510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село</a:t>
                      </a:r>
                    </a:p>
                  </a:txBody>
                  <a:tcPr marL="25103" marR="2510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всего</a:t>
                      </a:r>
                    </a:p>
                  </a:txBody>
                  <a:tcPr marL="25103" marR="2510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85741138"/>
                  </a:ext>
                </a:extLst>
              </a:tr>
              <a:tr h="229518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0" spc="-10" dirty="0" err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Большесельский</a:t>
                      </a:r>
                      <a:r>
                        <a:rPr lang="ru-RU" sz="1200" b="0" spc="-1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МР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25103" marR="2510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16954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spc="-1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0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25103" marR="2510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16954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200" spc="-1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8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25103" marR="2510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16954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200" spc="-1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8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25103" marR="2510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98882625"/>
                  </a:ext>
                </a:extLst>
              </a:tr>
              <a:tr h="220294">
                <a:tc>
                  <a:txBody>
                    <a:bodyPr/>
                    <a:lstStyle/>
                    <a:p>
                      <a:pPr marR="16954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0" spc="-1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Борисоглебский МР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25103" marR="2510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16954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spc="-1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25103" marR="2510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16954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spc="-1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7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25103" marR="2510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16954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spc="-1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9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25103" marR="2510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77818206"/>
                  </a:ext>
                </a:extLst>
              </a:tr>
              <a:tr h="202098">
                <a:tc>
                  <a:txBody>
                    <a:bodyPr/>
                    <a:lstStyle/>
                    <a:p>
                      <a:pPr marR="16954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0" spc="-1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Брейтовский МР</a:t>
                      </a:r>
                      <a:endParaRPr lang="ru-RU" sz="1200" b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25103" marR="2510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16954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spc="-1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0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25103" marR="2510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16954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spc="-1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4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25103" marR="2510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16954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spc="-1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4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25103" marR="2510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58121191"/>
                  </a:ext>
                </a:extLst>
              </a:tr>
              <a:tr h="238490">
                <a:tc>
                  <a:txBody>
                    <a:bodyPr/>
                    <a:lstStyle/>
                    <a:p>
                      <a:pPr marR="16954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0" spc="-1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Гаврилов-</a:t>
                      </a:r>
                      <a:r>
                        <a:rPr lang="ru-RU" sz="1200" b="0" spc="-10" dirty="0" err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Ямский</a:t>
                      </a:r>
                      <a:r>
                        <a:rPr lang="ru-RU" sz="1200" b="0" spc="-1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МР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25103" marR="2510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16954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spc="-1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8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25103" marR="2510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16954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spc="-1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12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25103" marR="2510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16954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spc="-1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20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25103" marR="2510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36112300"/>
                  </a:ext>
                </a:extLst>
              </a:tr>
              <a:tr h="238490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0" spc="-1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г. Рыбинск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25103" marR="2510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16954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spc="-1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58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25103" marR="2510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16954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spc="-1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0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25103" marR="2510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16954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spc="-1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58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25103" marR="2510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50315859"/>
                  </a:ext>
                </a:extLst>
              </a:tr>
              <a:tr h="238490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0" spc="-1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г. Ярославль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25103" marR="2510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16954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spc="-1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147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25103" marR="2510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16954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spc="-1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0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25103" marR="2510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16954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spc="-1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147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25103" marR="2510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09492816"/>
                  </a:ext>
                </a:extLst>
              </a:tr>
              <a:tr h="238490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0" spc="-1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ГО г. </a:t>
                      </a:r>
                      <a:r>
                        <a:rPr lang="ru-RU" sz="1200" b="0" spc="-1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Переславль-Залеский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25103" marR="2510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16954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spc="-1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13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25103" marR="2510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16954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spc="-1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17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25103" marR="2510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16954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spc="-1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30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25103" marR="2510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22686959"/>
                  </a:ext>
                </a:extLst>
              </a:tr>
              <a:tr h="209117">
                <a:tc>
                  <a:txBody>
                    <a:bodyPr/>
                    <a:lstStyle/>
                    <a:p>
                      <a:pPr marR="16954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0" spc="-10" dirty="0" err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Даниловский</a:t>
                      </a:r>
                      <a:r>
                        <a:rPr lang="ru-RU" sz="1200" b="0" spc="-1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МР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25103" marR="2510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16954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spc="-1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11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25103" marR="2510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16954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spc="-1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5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25103" marR="2510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16954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spc="-1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16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25103" marR="2510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25443311"/>
                  </a:ext>
                </a:extLst>
              </a:tr>
              <a:tr h="220294">
                <a:tc>
                  <a:txBody>
                    <a:bodyPr/>
                    <a:lstStyle/>
                    <a:p>
                      <a:pPr marR="16954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0" spc="-10" dirty="0" err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Любимский</a:t>
                      </a:r>
                      <a:r>
                        <a:rPr lang="ru-RU" sz="1200" b="0" spc="-1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МР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25103" marR="2510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16954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spc="-1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5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25103" marR="2510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16954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spc="-1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5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25103" marR="2510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16954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spc="-1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10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25103" marR="2510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26743436"/>
                  </a:ext>
                </a:extLst>
              </a:tr>
              <a:tr h="202098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0" spc="-10" dirty="0" err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Мышкинский</a:t>
                      </a:r>
                      <a:r>
                        <a:rPr lang="ru-RU" sz="1200" b="0" spc="-1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МР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25103" marR="2510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16954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spc="-1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4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25103" marR="2510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16954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spc="-1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4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25103" marR="2510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16954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spc="-1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8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25103" marR="2510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17960421"/>
                  </a:ext>
                </a:extLst>
              </a:tr>
              <a:tr h="249666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0" spc="-10" dirty="0" err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Некоузский</a:t>
                      </a:r>
                      <a:r>
                        <a:rPr lang="ru-RU" sz="1200" b="0" spc="-1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МР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25103" marR="2510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16954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spc="-1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0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25103" marR="2510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16954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spc="-1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11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25103" marR="2510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16954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spc="-1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11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25103" marR="2510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3149107"/>
                  </a:ext>
                </a:extLst>
              </a:tr>
              <a:tr h="202098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0" spc="-1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Некрасовский МР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25103" marR="2510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16954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spc="-1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25103" marR="2510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16954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spc="-1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5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25103" marR="2510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16954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spc="-1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7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25103" marR="2510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33524800"/>
                  </a:ext>
                </a:extLst>
              </a:tr>
              <a:tr h="238490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0" spc="-1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Первомайский МР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25103" marR="2510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16954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spc="-1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0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25103" marR="2510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16954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spc="-1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7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25103" marR="2510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16954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spc="-1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7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25103" marR="2510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02244204"/>
                  </a:ext>
                </a:extLst>
              </a:tr>
              <a:tr h="220294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0" spc="-1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Пошехонский МР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25103" marR="2510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16954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spc="-1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25103" marR="2510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16954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spc="-1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8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25103" marR="2510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16954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spc="-1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10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25103" marR="2510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73124232"/>
                  </a:ext>
                </a:extLst>
              </a:tr>
              <a:tr h="220294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0" spc="-1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Ростовский МР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25103" marR="2510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16954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spc="-1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13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25103" marR="2510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16954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spc="-1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23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25103" marR="2510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16954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spc="-1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36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25103" marR="2510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7813368"/>
                  </a:ext>
                </a:extLst>
              </a:tr>
              <a:tr h="220294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0" spc="-1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Рыбинский МР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25103" marR="2510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16954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spc="-1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0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25103" marR="2510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16954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spc="-1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19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25103" marR="2510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16954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spc="-1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19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25103" marR="2510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96713455"/>
                  </a:ext>
                </a:extLst>
              </a:tr>
              <a:tr h="220294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0" spc="-10" dirty="0" err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Тутаевский</a:t>
                      </a:r>
                      <a:r>
                        <a:rPr lang="ru-RU" sz="1200" b="0" spc="-1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МР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25103" marR="2510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16954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spc="-1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12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25103" marR="2510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16954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spc="-1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16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25103" marR="2510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16954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spc="-1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28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25103" marR="2510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17786186"/>
                  </a:ext>
                </a:extLst>
              </a:tr>
              <a:tr h="220294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0" spc="-10" dirty="0" err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Угличский</a:t>
                      </a:r>
                      <a:r>
                        <a:rPr lang="ru-RU" sz="1200" b="0" spc="-1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МР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25103" marR="2510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16954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spc="-1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8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25103" marR="2510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16954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spc="-1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15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25103" marR="2510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16954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spc="-1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23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25103" marR="2510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40756258"/>
                  </a:ext>
                </a:extLst>
              </a:tr>
              <a:tr h="220294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0" spc="-1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Ярославский МР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25103" marR="2510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16954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spc="-1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0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25103" marR="2510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16954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spc="-1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30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25103" marR="2510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16954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spc="-1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30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25103" marR="2510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52734384"/>
                  </a:ext>
                </a:extLst>
              </a:tr>
              <a:tr h="669852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 spc="-1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Всего: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25103" marR="2510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16954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spc="-1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285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25103" marR="2510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16954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spc="-1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196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25103" marR="2510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16954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 spc="-1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481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25103" marR="2510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03165025"/>
                  </a:ext>
                </a:extLst>
              </a:tr>
            </a:tbl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1505592" y="592722"/>
            <a:ext cx="918081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ОО</a:t>
            </a:r>
            <a:r>
              <a:rPr lang="ru-RU" sz="1600" b="1" spc="-15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Ярославской</a:t>
            </a:r>
            <a:r>
              <a:rPr lang="ru-RU" sz="1600" b="1" spc="-3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области,</a:t>
            </a:r>
            <a:r>
              <a:rPr lang="ru-RU" sz="1600" b="1" spc="-1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реализующие программы дошкольного образования</a:t>
            </a:r>
          </a:p>
        </p:txBody>
      </p:sp>
      <p:sp>
        <p:nvSpPr>
          <p:cNvPr id="8" name="object 3"/>
          <p:cNvSpPr txBox="1"/>
          <p:nvPr/>
        </p:nvSpPr>
        <p:spPr>
          <a:xfrm>
            <a:off x="7302182" y="6116874"/>
            <a:ext cx="3975418" cy="664926"/>
          </a:xfrm>
          <a:prstGeom prst="rect">
            <a:avLst/>
          </a:prstGeom>
        </p:spPr>
        <p:txBody>
          <a:bodyPr vert="horz" wrap="square" lIns="0" tIns="109855" rIns="0" bIns="0" rtlCol="0">
            <a:spAutoFit/>
          </a:bodyPr>
          <a:lstStyle/>
          <a:p>
            <a:pPr>
              <a:lnSpc>
                <a:spcPct val="100000"/>
              </a:lnSpc>
              <a:tabLst>
                <a:tab pos="1499870" algn="l"/>
                <a:tab pos="1500505" algn="l"/>
              </a:tabLst>
            </a:pPr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Кол-во разновозрастных групп: 221, в том числе:</a:t>
            </a:r>
          </a:p>
          <a:p>
            <a:pPr>
              <a:lnSpc>
                <a:spcPct val="100000"/>
              </a:lnSpc>
              <a:tabLst>
                <a:tab pos="1499870" algn="l"/>
                <a:tab pos="1500505" algn="l"/>
              </a:tabLst>
            </a:pPr>
            <a:r>
              <a:rPr lang="ru-RU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                            город: 79</a:t>
            </a:r>
          </a:p>
          <a:p>
            <a:pPr>
              <a:lnSpc>
                <a:spcPct val="100000"/>
              </a:lnSpc>
              <a:tabLst>
                <a:tab pos="1499870" algn="l"/>
                <a:tab pos="1500505" algn="l"/>
              </a:tabLst>
            </a:pPr>
            <a:r>
              <a:rPr lang="ru-RU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                              село: 142</a:t>
            </a:r>
            <a:endParaRPr sz="12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835160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14041"/>
            <a:ext cx="11490606" cy="338554"/>
          </a:xfrm>
          <a:ln>
            <a:noFill/>
          </a:ln>
        </p:spPr>
        <p:txBody>
          <a:bodyPr/>
          <a:lstStyle/>
          <a:p>
            <a:pPr algn="ctr"/>
            <a:r>
              <a:rPr lang="ru-RU" sz="22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Повышение </a:t>
            </a:r>
            <a:r>
              <a:rPr lang="ru-RU" sz="22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качества образовательных программ дошкольного образования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5799" y="1244155"/>
            <a:ext cx="3200400" cy="5613845"/>
          </a:xfrm>
        </p:spPr>
        <p:txBody>
          <a:bodyPr/>
          <a:lstStyle/>
          <a:p>
            <a:pPr algn="ctr"/>
            <a:r>
              <a:rPr lang="ru-RU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12 позиций </a:t>
            </a:r>
            <a:r>
              <a:rPr lang="ru-RU" sz="1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оценивания, </a:t>
            </a:r>
          </a:p>
          <a:p>
            <a:pPr algn="ctr"/>
            <a:r>
              <a:rPr lang="ru-RU" sz="1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 </a:t>
            </a:r>
            <a:r>
              <a:rPr lang="ru-RU" sz="1600" b="1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т.ч</a:t>
            </a:r>
            <a:r>
              <a:rPr lang="ru-RU" sz="1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.:</a:t>
            </a:r>
            <a:endParaRPr lang="ru-RU" sz="16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5750" indent="-285750">
              <a:lnSpc>
                <a:spcPct val="130000"/>
              </a:lnSpc>
              <a:buFontTx/>
              <a:buChar char="-"/>
            </a:pPr>
            <a:r>
              <a:rPr lang="ru-RU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оценка </a:t>
            </a:r>
            <a:r>
              <a:rPr lang="ru-RU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структуры, содержания и объема ООП </a:t>
            </a:r>
            <a:r>
              <a:rPr lang="ru-RU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ДО</a:t>
            </a:r>
          </a:p>
          <a:p>
            <a:pPr marL="285750" indent="-285750">
              <a:lnSpc>
                <a:spcPct val="130000"/>
              </a:lnSpc>
              <a:buFontTx/>
              <a:buChar char="-"/>
            </a:pPr>
            <a:r>
              <a:rPr lang="ru-RU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наличие </a:t>
            </a:r>
            <a:r>
              <a:rPr lang="ru-RU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обязательной части и части, формируемой участниками образовательных </a:t>
            </a:r>
            <a:r>
              <a:rPr lang="ru-RU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отношений</a:t>
            </a:r>
          </a:p>
          <a:p>
            <a:pPr marL="285750" indent="-285750">
              <a:lnSpc>
                <a:spcPct val="130000"/>
              </a:lnSpc>
              <a:buFontTx/>
              <a:buChar char="-"/>
            </a:pPr>
            <a:r>
              <a:rPr lang="ru-RU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год </a:t>
            </a:r>
            <a:r>
              <a:rPr lang="ru-RU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утверждения ООП </a:t>
            </a:r>
            <a:r>
              <a:rPr lang="ru-RU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ДО </a:t>
            </a:r>
          </a:p>
          <a:p>
            <a:pPr marL="285750" indent="-285750">
              <a:lnSpc>
                <a:spcPct val="130000"/>
              </a:lnSpc>
              <a:buFontTx/>
              <a:buChar char="-"/>
            </a:pPr>
            <a:r>
              <a:rPr lang="ru-RU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соответствие </a:t>
            </a:r>
            <a:r>
              <a:rPr lang="ru-RU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разделов ООП ДО ориентирам, заданным в ПООП </a:t>
            </a:r>
            <a:r>
              <a:rPr lang="ru-RU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ДО </a:t>
            </a:r>
          </a:p>
          <a:p>
            <a:pPr marL="285750" indent="-285750">
              <a:lnSpc>
                <a:spcPct val="130000"/>
              </a:lnSpc>
              <a:buFontTx/>
              <a:buChar char="-"/>
            </a:pPr>
            <a:r>
              <a:rPr lang="ru-RU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размещение </a:t>
            </a:r>
            <a:r>
              <a:rPr lang="ru-RU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полного текста ООП, краткой презентации ООП ДО и Рабочей программы воспитания на сайте </a:t>
            </a:r>
            <a:r>
              <a:rPr lang="ru-RU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ДОО</a:t>
            </a:r>
            <a:endParaRPr lang="ru-RU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6956108"/>
              </p:ext>
            </p:extLst>
          </p:nvPr>
        </p:nvGraphicFramePr>
        <p:xfrm>
          <a:off x="4396299" y="2209800"/>
          <a:ext cx="7475307" cy="373380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15840">
                  <a:extLst>
                    <a:ext uri="{9D8B030D-6E8A-4147-A177-3AD203B41FA5}">
                      <a16:colId xmlns:a16="http://schemas.microsoft.com/office/drawing/2014/main" val="54369125"/>
                    </a:ext>
                  </a:extLst>
                </a:gridCol>
                <a:gridCol w="1009331">
                  <a:extLst>
                    <a:ext uri="{9D8B030D-6E8A-4147-A177-3AD203B41FA5}">
                      <a16:colId xmlns:a16="http://schemas.microsoft.com/office/drawing/2014/main" val="2094405318"/>
                    </a:ext>
                  </a:extLst>
                </a:gridCol>
                <a:gridCol w="1167886">
                  <a:extLst>
                    <a:ext uri="{9D8B030D-6E8A-4147-A177-3AD203B41FA5}">
                      <a16:colId xmlns:a16="http://schemas.microsoft.com/office/drawing/2014/main" val="2041630397"/>
                    </a:ext>
                  </a:extLst>
                </a:gridCol>
                <a:gridCol w="1167886">
                  <a:extLst>
                    <a:ext uri="{9D8B030D-6E8A-4147-A177-3AD203B41FA5}">
                      <a16:colId xmlns:a16="http://schemas.microsoft.com/office/drawing/2014/main" val="2479506063"/>
                    </a:ext>
                  </a:extLst>
                </a:gridCol>
                <a:gridCol w="1167886">
                  <a:extLst>
                    <a:ext uri="{9D8B030D-6E8A-4147-A177-3AD203B41FA5}">
                      <a16:colId xmlns:a16="http://schemas.microsoft.com/office/drawing/2014/main" val="1953385155"/>
                    </a:ext>
                  </a:extLst>
                </a:gridCol>
                <a:gridCol w="1070562">
                  <a:extLst>
                    <a:ext uri="{9D8B030D-6E8A-4147-A177-3AD203B41FA5}">
                      <a16:colId xmlns:a16="http://schemas.microsoft.com/office/drawing/2014/main" val="1262194426"/>
                    </a:ext>
                  </a:extLst>
                </a:gridCol>
                <a:gridCol w="875916">
                  <a:extLst>
                    <a:ext uri="{9D8B030D-6E8A-4147-A177-3AD203B41FA5}">
                      <a16:colId xmlns:a16="http://schemas.microsoft.com/office/drawing/2014/main" val="2406189671"/>
                    </a:ext>
                  </a:extLst>
                </a:gridCol>
              </a:tblGrid>
              <a:tr h="1122596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ООП ДО принята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в 2018-2022 гг.</a:t>
                      </a:r>
                    </a:p>
                  </a:txBody>
                  <a:tcPr marL="45577" marR="4557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Меры по обновлению ООП ДО в 2022 гг.</a:t>
                      </a:r>
                    </a:p>
                  </a:txBody>
                  <a:tcPr marL="45577" marR="4557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ООП ДО НЕ обновлялась более 5 лет,  разработана в 2010-2017 гг.</a:t>
                      </a:r>
                    </a:p>
                  </a:txBody>
                  <a:tcPr marL="45577" marR="4557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06533515"/>
                  </a:ext>
                </a:extLst>
              </a:tr>
              <a:tr h="156672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 dirty="0" err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Абс</a:t>
                      </a: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.</a:t>
                      </a:r>
                    </a:p>
                  </a:txBody>
                  <a:tcPr marL="45577" marR="4557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%</a:t>
                      </a:r>
                    </a:p>
                  </a:txBody>
                  <a:tcPr marL="45577" marR="4557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Принята новая ООП ДО </a:t>
                      </a:r>
                      <a:endParaRPr lang="ru-RU" sz="1400" dirty="0" smtClean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(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абс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. показатель)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45577" marR="4557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Внесены изменения в действующую  ООП ДО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(</a:t>
                      </a:r>
                      <a:r>
                        <a:rPr lang="ru-RU" sz="1400" dirty="0" err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абс</a:t>
                      </a: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. 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показатель)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45577" marR="4557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Общая доля ДОО, принявших меры по обновлению ООП ДО в 2022 г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., %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45577" marR="4557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Абс</a:t>
                      </a: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.</a:t>
                      </a:r>
                    </a:p>
                  </a:txBody>
                  <a:tcPr marL="45577" marR="4557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%</a:t>
                      </a:r>
                    </a:p>
                  </a:txBody>
                  <a:tcPr marL="45577" marR="4557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84089625"/>
                  </a:ext>
                </a:extLst>
              </a:tr>
              <a:tr h="104448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429</a:t>
                      </a:r>
                    </a:p>
                  </a:txBody>
                  <a:tcPr marL="45577" marR="4557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89,4</a:t>
                      </a:r>
                    </a:p>
                  </a:txBody>
                  <a:tcPr marL="45577" marR="4557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177</a:t>
                      </a:r>
                    </a:p>
                  </a:txBody>
                  <a:tcPr marL="45577" marR="4557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22</a:t>
                      </a:r>
                    </a:p>
                  </a:txBody>
                  <a:tcPr marL="45577" marR="4557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41,4</a:t>
                      </a:r>
                    </a:p>
                  </a:txBody>
                  <a:tcPr marL="45577" marR="4557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52</a:t>
                      </a:r>
                    </a:p>
                  </a:txBody>
                  <a:tcPr marL="45577" marR="4557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10,6</a:t>
                      </a:r>
                    </a:p>
                  </a:txBody>
                  <a:tcPr marL="45577" marR="4557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95816656"/>
                  </a:ext>
                </a:extLst>
              </a:tr>
            </a:tbl>
          </a:graphicData>
        </a:graphic>
      </p:graphicFrame>
      <p:sp>
        <p:nvSpPr>
          <p:cNvPr id="11" name="Rectangle 1"/>
          <p:cNvSpPr>
            <a:spLocks noChangeArrowheads="1"/>
          </p:cNvSpPr>
          <p:nvPr/>
        </p:nvSpPr>
        <p:spPr bwMode="auto">
          <a:xfrm>
            <a:off x="5257800" y="1295400"/>
            <a:ext cx="60198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Динамика повышения качества образовательных программ </a:t>
            </a:r>
            <a:r>
              <a:rPr lang="ru-RU" altLang="ru-RU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ДО: о</a:t>
            </a:r>
            <a:r>
              <a:rPr kumimoji="0" lang="ru-RU" alt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бновление ООП ДО</a:t>
            </a:r>
          </a:p>
        </p:txBody>
      </p:sp>
      <p:sp>
        <p:nvSpPr>
          <p:cNvPr id="12" name="Овал 11"/>
          <p:cNvSpPr/>
          <p:nvPr/>
        </p:nvSpPr>
        <p:spPr>
          <a:xfrm>
            <a:off x="6705600" y="5257800"/>
            <a:ext cx="685800" cy="304800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Овал 12"/>
          <p:cNvSpPr/>
          <p:nvPr/>
        </p:nvSpPr>
        <p:spPr>
          <a:xfrm>
            <a:off x="8991600" y="5257800"/>
            <a:ext cx="685800" cy="304800"/>
          </a:xfrm>
          <a:prstGeom prst="ellipse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Овал 13"/>
          <p:cNvSpPr/>
          <p:nvPr/>
        </p:nvSpPr>
        <p:spPr>
          <a:xfrm>
            <a:off x="11125200" y="5257800"/>
            <a:ext cx="685800" cy="3048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104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14400" y="2286000"/>
            <a:ext cx="4800600" cy="2954655"/>
          </a:xfrm>
        </p:spPr>
        <p:txBody>
          <a:bodyPr/>
          <a:lstStyle/>
          <a:p>
            <a:pPr algn="l">
              <a:lnSpc>
                <a:spcPct val="150000"/>
              </a:lnSpc>
            </a:pPr>
            <a:r>
              <a:rPr lang="ru-RU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</a:t>
            </a:r>
            <a:r>
              <a:rPr lang="ru-RU" sz="1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озитивная тенденция </a:t>
            </a:r>
            <a:r>
              <a:rPr lang="ru-RU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 направлении </a:t>
            </a:r>
            <a:r>
              <a:rPr lang="ru-RU" sz="1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обновления ООП </a:t>
            </a:r>
            <a:r>
              <a:rPr lang="ru-RU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ДО: </a:t>
            </a:r>
            <a:endParaRPr lang="ru-RU" sz="1600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2021 г.: </a:t>
            </a:r>
            <a:r>
              <a:rPr lang="ru-RU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 189 ДОО (</a:t>
            </a:r>
            <a:r>
              <a:rPr lang="ru-RU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35,9%) ООП </a:t>
            </a:r>
            <a:r>
              <a:rPr lang="ru-RU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ДОО </a:t>
            </a:r>
            <a:endParaRPr lang="ru-RU" sz="16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ru-RU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не </a:t>
            </a:r>
            <a:r>
              <a:rPr lang="ru-RU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обновлялись более 5 лет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2022 г.: в 52 ДОО (10,6%) ООП ДО </a:t>
            </a:r>
          </a:p>
          <a:p>
            <a:pPr algn="just">
              <a:lnSpc>
                <a:spcPct val="150000"/>
              </a:lnSpc>
            </a:pPr>
            <a:r>
              <a:rPr lang="ru-RU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не обновлялись более 5 лет</a:t>
            </a:r>
          </a:p>
          <a:p>
            <a:pPr algn="l">
              <a:lnSpc>
                <a:spcPct val="150000"/>
              </a:lnSpc>
            </a:pPr>
            <a:r>
              <a:rPr lang="ru-RU" sz="1600" b="1" dirty="0" smtClean="0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Позитивная динамика – более 25%</a:t>
            </a:r>
            <a:endParaRPr lang="ru-RU" sz="1600" b="1" dirty="0">
              <a:solidFill>
                <a:srgbClr val="00B05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150000"/>
              </a:lnSpc>
            </a:pPr>
            <a:endParaRPr lang="ru-RU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11" name="Таблица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4882848"/>
              </p:ext>
            </p:extLst>
          </p:nvPr>
        </p:nvGraphicFramePr>
        <p:xfrm>
          <a:off x="6248400" y="1378344"/>
          <a:ext cx="5410200" cy="506576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705100">
                  <a:extLst>
                    <a:ext uri="{9D8B030D-6E8A-4147-A177-3AD203B41FA5}">
                      <a16:colId xmlns:a16="http://schemas.microsoft.com/office/drawing/2014/main" val="3875663762"/>
                    </a:ext>
                  </a:extLst>
                </a:gridCol>
                <a:gridCol w="2705100">
                  <a:extLst>
                    <a:ext uri="{9D8B030D-6E8A-4147-A177-3AD203B41FA5}">
                      <a16:colId xmlns:a16="http://schemas.microsoft.com/office/drawing/2014/main" val="1614106316"/>
                    </a:ext>
                  </a:extLst>
                </a:gridCol>
              </a:tblGrid>
              <a:tr h="839722">
                <a:tc>
                  <a:txBody>
                    <a:bodyPr/>
                    <a:lstStyle/>
                    <a:p>
                      <a:pPr marL="179070" indent="448945" algn="just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38300" marR="3830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Позитивные изменения: разница уровня дефицитов </a:t>
                      </a:r>
                    </a:p>
                    <a:p>
                      <a:pPr marL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2021-2022гг.</a:t>
                      </a:r>
                      <a:r>
                        <a:rPr lang="ru-RU" sz="1600" baseline="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(</a:t>
                      </a: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%)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38300" marR="3830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03505811"/>
                  </a:ext>
                </a:extLst>
              </a:tr>
              <a:tr h="419861">
                <a:tc>
                  <a:txBody>
                    <a:bodyPr/>
                    <a:lstStyle/>
                    <a:p>
                      <a:pPr marL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rgbClr val="00B05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Пошехонский МР</a:t>
                      </a:r>
                    </a:p>
                  </a:txBody>
                  <a:tcPr marL="38300" marR="3830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907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46,7</a:t>
                      </a:r>
                    </a:p>
                  </a:txBody>
                  <a:tcPr marL="38300" marR="3830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82317330"/>
                  </a:ext>
                </a:extLst>
              </a:tr>
              <a:tr h="419861">
                <a:tc>
                  <a:txBody>
                    <a:bodyPr/>
                    <a:lstStyle/>
                    <a:p>
                      <a:pPr marL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b="0" dirty="0" err="1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Даниловский</a:t>
                      </a:r>
                      <a:r>
                        <a:rPr lang="ru-RU" sz="1600" b="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МР</a:t>
                      </a:r>
                      <a:endParaRPr lang="ru-RU" sz="1600" b="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38300" marR="3830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907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44,9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38300" marR="3830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81709730"/>
                  </a:ext>
                </a:extLst>
              </a:tr>
              <a:tr h="419861">
                <a:tc>
                  <a:txBody>
                    <a:bodyPr/>
                    <a:lstStyle/>
                    <a:p>
                      <a:pPr marL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b="0" dirty="0" err="1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Любимский</a:t>
                      </a:r>
                      <a:r>
                        <a:rPr lang="ru-RU" sz="1600" b="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МР</a:t>
                      </a:r>
                      <a:endParaRPr lang="ru-RU" sz="1600" b="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38300" marR="3830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907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44,5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38300" marR="3830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66707685"/>
                  </a:ext>
                </a:extLst>
              </a:tr>
              <a:tr h="419861">
                <a:tc>
                  <a:txBody>
                    <a:bodyPr/>
                    <a:lstStyle/>
                    <a:p>
                      <a:pPr marL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ГО г. Переславль-Залесский</a:t>
                      </a:r>
                    </a:p>
                    <a:p>
                      <a:pPr marL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600" b="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38300" marR="3830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907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42,2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38300" marR="3830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43845493"/>
                  </a:ext>
                </a:extLst>
              </a:tr>
              <a:tr h="419861">
                <a:tc>
                  <a:txBody>
                    <a:bodyPr/>
                    <a:lstStyle/>
                    <a:p>
                      <a:pPr marL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rgbClr val="00B05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Ростовский МР</a:t>
                      </a:r>
                    </a:p>
                  </a:txBody>
                  <a:tcPr marL="38300" marR="3830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907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31,6</a:t>
                      </a:r>
                    </a:p>
                  </a:txBody>
                  <a:tcPr marL="38300" marR="3830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37620065"/>
                  </a:ext>
                </a:extLst>
              </a:tr>
              <a:tr h="419861">
                <a:tc>
                  <a:txBody>
                    <a:bodyPr/>
                    <a:lstStyle/>
                    <a:p>
                      <a:pPr marL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Г. Рыбинск</a:t>
                      </a:r>
                      <a:endParaRPr lang="ru-RU" sz="1600" b="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38300" marR="3830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907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30,8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38300" marR="3830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95863666"/>
                  </a:ext>
                </a:extLst>
              </a:tr>
              <a:tr h="419861">
                <a:tc>
                  <a:txBody>
                    <a:bodyPr/>
                    <a:lstStyle/>
                    <a:p>
                      <a:pPr marL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Г. Ярославль</a:t>
                      </a:r>
                      <a:endParaRPr lang="ru-RU" sz="1600" b="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38300" marR="3830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907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25,5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38300" marR="3830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1400222"/>
                  </a:ext>
                </a:extLst>
              </a:tr>
              <a:tr h="419861">
                <a:tc>
                  <a:txBody>
                    <a:bodyPr/>
                    <a:lstStyle/>
                    <a:p>
                      <a:pPr marL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b="0" dirty="0" err="1">
                          <a:solidFill>
                            <a:srgbClr val="00B05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Мышкинский</a:t>
                      </a:r>
                      <a:r>
                        <a:rPr lang="ru-RU" sz="1600" b="0" dirty="0">
                          <a:solidFill>
                            <a:srgbClr val="00B05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МР</a:t>
                      </a:r>
                    </a:p>
                  </a:txBody>
                  <a:tcPr marL="38300" marR="3830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907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25,0</a:t>
                      </a:r>
                    </a:p>
                  </a:txBody>
                  <a:tcPr marL="38300" marR="3830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64605502"/>
                  </a:ext>
                </a:extLst>
              </a:tr>
              <a:tr h="419861">
                <a:tc>
                  <a:txBody>
                    <a:bodyPr/>
                    <a:lstStyle/>
                    <a:p>
                      <a:pPr marL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b="0" dirty="0" err="1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Тутаевский</a:t>
                      </a:r>
                      <a:r>
                        <a:rPr lang="ru-RU" sz="1600" b="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МР</a:t>
                      </a:r>
                      <a:endParaRPr lang="ru-RU" sz="1600" b="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38300" marR="3830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907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17,8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38300" marR="3830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09824477"/>
                  </a:ext>
                </a:extLst>
              </a:tr>
            </a:tbl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6471519" y="533400"/>
            <a:ext cx="504016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Муниципальные районы </a:t>
            </a:r>
          </a:p>
          <a:p>
            <a:pPr algn="ctr"/>
            <a:r>
              <a:rPr lang="ru-RU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 максимальной позитивной динамикой</a:t>
            </a:r>
            <a:endParaRPr lang="ru-RU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5937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3400" y="1215458"/>
            <a:ext cx="3276600" cy="3545586"/>
          </a:xfrm>
        </p:spPr>
        <p:txBody>
          <a:bodyPr/>
          <a:lstStyle/>
          <a:p>
            <a:pPr algn="just">
              <a:lnSpc>
                <a:spcPct val="120000"/>
              </a:lnSpc>
            </a:pPr>
            <a:r>
              <a:rPr lang="ru-RU" sz="1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 фокусе внимания</a:t>
            </a:r>
            <a:r>
              <a:rPr lang="ru-RU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</a:t>
            </a:r>
          </a:p>
          <a:p>
            <a:pPr algn="just">
              <a:lnSpc>
                <a:spcPct val="120000"/>
              </a:lnSpc>
            </a:pPr>
            <a:r>
              <a:rPr lang="ru-RU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наличие/отсутствие:</a:t>
            </a:r>
          </a:p>
          <a:p>
            <a:pPr marL="285750" indent="-285750" algn="just">
              <a:lnSpc>
                <a:spcPct val="120000"/>
              </a:lnSpc>
              <a:buFontTx/>
              <a:buChar char="-"/>
            </a:pPr>
            <a:r>
              <a:rPr lang="ru-RU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пункта ООП ДО «Развивающее </a:t>
            </a:r>
            <a:r>
              <a:rPr lang="ru-RU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оценивание качества образовательной деятельности по Программе»</a:t>
            </a:r>
          </a:p>
          <a:p>
            <a:pPr marL="285750" indent="-285750" algn="just">
              <a:lnSpc>
                <a:spcPct val="120000"/>
              </a:lnSpc>
              <a:buFontTx/>
              <a:buChar char="-"/>
            </a:pPr>
            <a:r>
              <a:rPr lang="ru-RU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описания </a:t>
            </a:r>
            <a:r>
              <a:rPr lang="ru-RU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инструментария для ВСОКО </a:t>
            </a:r>
            <a:endParaRPr lang="ru-RU" sz="16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5750" indent="-285750" algn="just">
              <a:lnSpc>
                <a:spcPct val="120000"/>
              </a:lnSpc>
              <a:buFontTx/>
              <a:buChar char="-"/>
            </a:pPr>
            <a:r>
              <a:rPr lang="ru-RU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пункта ООП ДО «Перспективы </a:t>
            </a:r>
            <a:r>
              <a:rPr lang="ru-RU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работы по совершенствованию и развитию содержания </a:t>
            </a:r>
            <a:r>
              <a:rPr lang="ru-RU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Программы»</a:t>
            </a:r>
            <a:endParaRPr lang="ru-RU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228600" y="228600"/>
            <a:ext cx="11734800" cy="61555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00" b="1" i="0">
                <a:solidFill>
                  <a:srgbClr val="2E5496"/>
                </a:solidFill>
                <a:latin typeface="Times New Roman"/>
                <a:ea typeface="+mj-ea"/>
                <a:cs typeface="Times New Roman"/>
              </a:defRPr>
            </a:lvl1pPr>
          </a:lstStyle>
          <a:p>
            <a:pPr algn="ctr"/>
            <a:r>
              <a:rPr lang="ru-RU" sz="2000" kern="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Динамика повышения качества образовательных программ ДО: </a:t>
            </a:r>
            <a:endParaRPr lang="ru-RU" sz="2000" kern="0" dirty="0" smtClean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ru-RU" sz="2000" kern="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механизм </a:t>
            </a:r>
            <a:r>
              <a:rPr lang="ru-RU" sz="2000" kern="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управления качеством образовательной программы </a:t>
            </a: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1157545"/>
              </p:ext>
            </p:extLst>
          </p:nvPr>
        </p:nvGraphicFramePr>
        <p:xfrm>
          <a:off x="4191000" y="1215458"/>
          <a:ext cx="7467600" cy="338832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58936">
                  <a:extLst>
                    <a:ext uri="{9D8B030D-6E8A-4147-A177-3AD203B41FA5}">
                      <a16:colId xmlns:a16="http://schemas.microsoft.com/office/drawing/2014/main" val="3262470900"/>
                    </a:ext>
                  </a:extLst>
                </a:gridCol>
                <a:gridCol w="1308064">
                  <a:extLst>
                    <a:ext uri="{9D8B030D-6E8A-4147-A177-3AD203B41FA5}">
                      <a16:colId xmlns:a16="http://schemas.microsoft.com/office/drawing/2014/main" val="3311510753"/>
                    </a:ext>
                  </a:extLst>
                </a:gridCol>
                <a:gridCol w="1297650">
                  <a:extLst>
                    <a:ext uri="{9D8B030D-6E8A-4147-A177-3AD203B41FA5}">
                      <a16:colId xmlns:a16="http://schemas.microsoft.com/office/drawing/2014/main" val="1256236825"/>
                    </a:ext>
                  </a:extLst>
                </a:gridCol>
                <a:gridCol w="1186965">
                  <a:extLst>
                    <a:ext uri="{9D8B030D-6E8A-4147-A177-3AD203B41FA5}">
                      <a16:colId xmlns:a16="http://schemas.microsoft.com/office/drawing/2014/main" val="1241319291"/>
                    </a:ext>
                  </a:extLst>
                </a:gridCol>
                <a:gridCol w="1250520">
                  <a:extLst>
                    <a:ext uri="{9D8B030D-6E8A-4147-A177-3AD203B41FA5}">
                      <a16:colId xmlns:a16="http://schemas.microsoft.com/office/drawing/2014/main" val="231996279"/>
                    </a:ext>
                  </a:extLst>
                </a:gridCol>
                <a:gridCol w="1065465">
                  <a:extLst>
                    <a:ext uri="{9D8B030D-6E8A-4147-A177-3AD203B41FA5}">
                      <a16:colId xmlns:a16="http://schemas.microsoft.com/office/drawing/2014/main" val="476666738"/>
                    </a:ext>
                  </a:extLst>
                </a:gridCol>
              </a:tblGrid>
              <a:tr h="460942">
                <a:tc gridSpan="6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Дефициты качества ООП ДО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2413166"/>
                  </a:ext>
                </a:extLst>
              </a:tr>
              <a:tr h="1752600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Целевой раздел ООП ДОО НЕ включает пункт «Развивающее оценивание качества образовательной деятельности по Программе», %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Целевой раздел ООП ДОО НЕ раскрывает инструментарий для ВСОКО (внутренней системы оценки качества образования)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НЕ представлен пункт «Перспективы работы по совершенствованию и развитию содержания Программы»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59783464"/>
                  </a:ext>
                </a:extLst>
              </a:tr>
              <a:tr h="6096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2021 </a:t>
                      </a: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г.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2022 </a:t>
                      </a: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г.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2021 </a:t>
                      </a: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г.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2022 </a:t>
                      </a: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г.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2021 </a:t>
                      </a: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г.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2022 </a:t>
                      </a: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г.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92347465"/>
                  </a:ext>
                </a:extLst>
              </a:tr>
              <a:tr h="56518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49,4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11,2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66,0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17,0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57,7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20,2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76686703"/>
                  </a:ext>
                </a:extLst>
              </a:tr>
            </a:tbl>
          </a:graphicData>
        </a:graphic>
      </p:graphicFrame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2049463" y="3052763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9" name="Овал 18"/>
          <p:cNvSpPr/>
          <p:nvPr/>
        </p:nvSpPr>
        <p:spPr>
          <a:xfrm>
            <a:off x="5867400" y="4175647"/>
            <a:ext cx="685800" cy="304800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Овал 19"/>
          <p:cNvSpPr/>
          <p:nvPr/>
        </p:nvSpPr>
        <p:spPr>
          <a:xfrm>
            <a:off x="8420100" y="4175647"/>
            <a:ext cx="685800" cy="304800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Овал 20"/>
          <p:cNvSpPr/>
          <p:nvPr/>
        </p:nvSpPr>
        <p:spPr>
          <a:xfrm>
            <a:off x="10820400" y="4175647"/>
            <a:ext cx="685800" cy="304800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533401" y="5012829"/>
            <a:ext cx="11125200" cy="16927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30000"/>
              </a:lnSpc>
            </a:pPr>
            <a:r>
              <a:rPr lang="ru-RU" sz="1600" b="1" dirty="0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Положительная </a:t>
            </a:r>
            <a:r>
              <a:rPr lang="ru-RU" sz="1600" b="1" dirty="0" smtClean="0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динамика по региону – более 35% </a:t>
            </a:r>
            <a:endParaRPr lang="ru-RU" sz="16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>
              <a:lnSpc>
                <a:spcPct val="130000"/>
              </a:lnSpc>
            </a:pPr>
            <a:r>
              <a:rPr lang="ru-RU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Наиболее эффективно управленческие меры по включению элементов механизма управления качеством ООП ДО реализованы в образовательных организациях </a:t>
            </a:r>
            <a:r>
              <a:rPr lang="ru-RU" sz="1600" dirty="0" err="1" smtClean="0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Большесельского</a:t>
            </a:r>
            <a:r>
              <a:rPr lang="ru-RU" sz="1600" dirty="0" smtClean="0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ru-RU" sz="16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Брейтовского</a:t>
            </a:r>
            <a:r>
              <a:rPr lang="ru-RU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Даниловского, </a:t>
            </a:r>
            <a:r>
              <a:rPr lang="ru-RU" sz="16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Любимского</a:t>
            </a:r>
            <a:r>
              <a:rPr lang="ru-RU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ru-RU" sz="16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Мышкинского</a:t>
            </a:r>
            <a:r>
              <a:rPr lang="ru-RU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ru-RU" sz="16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Некоузского</a:t>
            </a:r>
            <a:r>
              <a:rPr lang="ru-RU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Первомайского, </a:t>
            </a:r>
            <a:r>
              <a:rPr lang="ru-RU" sz="1600" dirty="0" smtClean="0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Пошехонского, </a:t>
            </a:r>
            <a:r>
              <a:rPr lang="ru-RU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Ростовского, </a:t>
            </a:r>
            <a:r>
              <a:rPr lang="ru-RU" sz="1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</a:t>
            </a:r>
            <a:r>
              <a:rPr lang="ru-RU" sz="16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утаевского</a:t>
            </a:r>
            <a:r>
              <a:rPr lang="ru-RU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 </a:t>
            </a:r>
            <a:r>
              <a:rPr lang="ru-RU" sz="1600" dirty="0" smtClean="0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Ярославского МР, </a:t>
            </a:r>
            <a:r>
              <a:rPr lang="ru-RU" sz="1600" dirty="0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г. Ярославля, г. </a:t>
            </a:r>
            <a:r>
              <a:rPr lang="ru-RU" sz="1600" dirty="0" smtClean="0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Рыбинска </a:t>
            </a:r>
            <a:r>
              <a:rPr lang="ru-RU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и ГО г. </a:t>
            </a:r>
            <a:r>
              <a:rPr lang="ru-RU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Переславль-Залесский</a:t>
            </a:r>
            <a:endParaRPr lang="ru-RU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065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1310</TotalTime>
  <Words>2982</Words>
  <Application>Microsoft Office PowerPoint</Application>
  <PresentationFormat>Широкоэкранный</PresentationFormat>
  <Paragraphs>649</Paragraphs>
  <Slides>24</Slides>
  <Notes>3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30" baseType="lpstr">
      <vt:lpstr>Arial</vt:lpstr>
      <vt:lpstr>Calibri</vt:lpstr>
      <vt:lpstr>Tahoma</vt:lpstr>
      <vt:lpstr>Times New Roman</vt:lpstr>
      <vt:lpstr>Wingdings</vt:lpstr>
      <vt:lpstr>Office Theme</vt:lpstr>
      <vt:lpstr>Совещание руководителей образовательных организаций,  реализующих программы дошкольного образования </vt:lpstr>
      <vt:lpstr>Механизмы управления качеством образования</vt:lpstr>
      <vt:lpstr>Презентация PowerPoint</vt:lpstr>
      <vt:lpstr>Презентация PowerPoint</vt:lpstr>
      <vt:lpstr>Общая информация о мониторинге качества дошкольного образования в Ярославской области </vt:lpstr>
      <vt:lpstr>Сведения об участниках РСОКДО - 2022</vt:lpstr>
      <vt:lpstr>Повышение качества образовательных программ дошкольного образования</vt:lpstr>
      <vt:lpstr>Презентация PowerPoint</vt:lpstr>
      <vt:lpstr>Презентация PowerPoint</vt:lpstr>
      <vt:lpstr>Презентация PowerPoint</vt:lpstr>
      <vt:lpstr>Презентация PowerPoint</vt:lpstr>
      <vt:lpstr>Профессиональное развитие педагогических работников  дошкольного образования</vt:lpstr>
      <vt:lpstr>Презентация PowerPoint</vt:lpstr>
      <vt:lpstr>Повышение качества образовательных условий в ДОО</vt:lpstr>
      <vt:lpstr>Презентация PowerPoint</vt:lpstr>
      <vt:lpstr>Презентация PowerPoint</vt:lpstr>
      <vt:lpstr>Презентация PowerPoint</vt:lpstr>
      <vt:lpstr>Презентация PowerPoint</vt:lpstr>
      <vt:lpstr>Повышение качества дошкольного образования для детей с ОВЗ</vt:lpstr>
      <vt:lpstr>Развитие механизмов управления качеством дошкольного образования</vt:lpstr>
      <vt:lpstr>Презентация PowerPoint</vt:lpstr>
      <vt:lpstr>Меры адресной поддержки повышения качества образовательной среды в ДОО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1.2 Система работы со школами с низкими результатами обучения и/или школами, функционирующими в неблагоприятных социальных условиях: эффективность принятых мер и траектория развития в 2023 году</dc:title>
  <dc:creator>КДО ГАУ ДПО ЯО ИРО</dc:creator>
  <cp:lastModifiedBy>student</cp:lastModifiedBy>
  <cp:revision>112</cp:revision>
  <dcterms:created xsi:type="dcterms:W3CDTF">2023-04-05T03:20:07Z</dcterms:created>
  <dcterms:modified xsi:type="dcterms:W3CDTF">2023-04-25T08:34:34Z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2023-03-24T00:00:00Z</vt:filetime>
  </property>
  <property fmtid="{D5CDD505-2E9C-101B-9397-08002B2CF9AE}" pid="3" name="Creator">
    <vt:lpwstr>Microsoft® PowerPoint® 2010</vt:lpwstr>
  </property>
  <property fmtid="{D5CDD505-2E9C-101B-9397-08002B2CF9AE}" pid="4" name="LastSaved">
    <vt:filetime>2023-04-05T00:00:00Z</vt:filetime>
  </property>
</Properties>
</file>