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3" r:id="rId2"/>
    <p:sldId id="274" r:id="rId3"/>
    <p:sldId id="276" r:id="rId4"/>
    <p:sldId id="320" r:id="rId5"/>
    <p:sldId id="283" r:id="rId6"/>
    <p:sldId id="284" r:id="rId7"/>
    <p:sldId id="267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304" r:id="rId21"/>
    <p:sldId id="310" r:id="rId22"/>
    <p:sldId id="311" r:id="rId23"/>
    <p:sldId id="312" r:id="rId24"/>
    <p:sldId id="313" r:id="rId25"/>
    <p:sldId id="281" r:id="rId2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109" d="100"/>
          <a:sy n="109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8FF61-0F76-40D1-995C-D07419EE978B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C3A02-39AB-4E23-934D-C8A407857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398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914DD-C939-4DB2-AC12-254882277C32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CB09C-11D3-4625-9D14-175AE3DFF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626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13"/>
          </p:nvPr>
        </p:nvSpPr>
        <p:spPr>
          <a:xfrm>
            <a:off x="-1" y="700716"/>
            <a:ext cx="9144001" cy="5456571"/>
          </a:xfrm>
          <a:prstGeom prst="rect">
            <a:avLst/>
          </a:prstGeom>
        </p:spPr>
        <p:txBody>
          <a:bodyPr lIns="80165" tIns="40082" rIns="80165" bIns="4008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7512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9512" y="3122694"/>
            <a:ext cx="8712968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«Образовательное со-бытие как условие формирования  </a:t>
            </a:r>
            <a:r>
              <a:rPr lang="ru-RU" sz="2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дошкольника»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34" y="0"/>
            <a:ext cx="9060170" cy="11247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68382" y="1219243"/>
            <a:ext cx="522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семинар </a:t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цикла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2852" y="1844824"/>
            <a:ext cx="7991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детской </a:t>
            </a:r>
            <a:r>
              <a:rPr lang="ru-RU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условиях дошкольного образования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b="1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619672" y="4771403"/>
            <a:ext cx="6181415" cy="13613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ГАУ ДПО ЯО ИРО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Кафедра дошкольного образования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М.А.</a:t>
            </a: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 г.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8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936035"/>
              </p:ext>
            </p:extLst>
          </p:nvPr>
        </p:nvGraphicFramePr>
        <p:xfrm>
          <a:off x="0" y="0"/>
          <a:ext cx="9108504" cy="681228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0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21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 ------ Х1 ------ Х2 ------ Х3 ------ 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 - Ситуации инициативы, личной активности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74" marR="3857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0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Включение ребенка в общие события, игры, мероприятия в качестве участника.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Выполнение правил группы.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Выполнение правил, связанных с безопасностью (правила выхода за границу группы, выхода на прогулку, перемещения по группе и т.д.).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Х1 </a:t>
                      </a:r>
                      <a:r>
                        <a:rPr lang="ru-RU" sz="1400" b="0" dirty="0">
                          <a:effectLst/>
                        </a:rPr>
                        <a:t>– частичная самостоятельность ребенка внутри заданных рамок</a:t>
                      </a:r>
                      <a:r>
                        <a:rPr lang="ru-RU" sz="1400" b="0" dirty="0" smtClean="0">
                          <a:effectLst/>
                        </a:rPr>
                        <a:t>. Примеры</a:t>
                      </a:r>
                      <a:r>
                        <a:rPr lang="ru-RU" sz="1400" b="0" dirty="0">
                          <a:effectLst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- Ребенок активно включается с игру, организованную воспитателем, однако внутри игры может проявить большое разнообразие действий. Для этого игра должна носить не жесткий, не полностью определенный </a:t>
                      </a:r>
                      <a:r>
                        <a:rPr lang="ru-RU" sz="1400" b="0" dirty="0" smtClean="0">
                          <a:effectLst/>
                        </a:rPr>
                        <a:t>(сценарный)  </a:t>
                      </a:r>
                      <a:r>
                        <a:rPr lang="ru-RU" sz="1400" b="0" dirty="0">
                          <a:effectLst/>
                        </a:rPr>
                        <a:t>характер.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- Общее </a:t>
                      </a:r>
                      <a:r>
                        <a:rPr lang="ru-RU" sz="1400" b="0" dirty="0">
                          <a:effectLst/>
                        </a:rPr>
                        <a:t>событие, праздник, задающий вариативность моделей детских поведений и действий (не сценарный характер события</a:t>
                      </a:r>
                      <a:r>
                        <a:rPr lang="ru-RU" sz="1400" b="0" dirty="0" smtClean="0">
                          <a:effectLst/>
                        </a:rPr>
                        <a:t>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7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</a:rPr>
                        <a:t>Х2 </a:t>
                      </a:r>
                      <a:r>
                        <a:rPr lang="ru-RU" sz="1400" b="0" dirty="0">
                          <a:effectLst/>
                        </a:rPr>
                        <a:t>– ребенок выбирает среди заданных, определенных извне вариантов</a:t>
                      </a:r>
                      <a:r>
                        <a:rPr lang="ru-RU" sz="1400" b="0" dirty="0" smtClean="0">
                          <a:effectLst/>
                        </a:rPr>
                        <a:t>. Примеры</a:t>
                      </a:r>
                      <a:r>
                        <a:rPr lang="ru-RU" sz="1400" b="0" dirty="0">
                          <a:effectLst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- Выбор занятия среди нескольких возможных в группе (рисование, лепка, создание новогодних игрушек и т.д.).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- Во время тематической совместной деятельности ребенок выбирает материал для создания собственной работы, сюжет, способ работы, время работы и т.д.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</a:rPr>
                        <a:t>- Ребенок </a:t>
                      </a:r>
                      <a:r>
                        <a:rPr lang="ru-RU" sz="1400" b="0" dirty="0">
                          <a:effectLst/>
                        </a:rPr>
                        <a:t>выбирает между дополнительными занятиями (рисование, английский, карате и т.д</a:t>
                      </a:r>
                      <a:r>
                        <a:rPr lang="ru-RU" sz="1400" b="0" dirty="0" smtClean="0">
                          <a:effectLst/>
                        </a:rPr>
                        <a:t>.).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600" b="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 </a:t>
                      </a:r>
                      <a:r>
                        <a:rPr lang="ru-RU" sz="1400" b="0" dirty="0" smtClean="0">
                          <a:effectLst/>
                        </a:rPr>
                        <a:t>Х3 </a:t>
                      </a:r>
                      <a:r>
                        <a:rPr lang="ru-RU" sz="1400" b="0" dirty="0">
                          <a:effectLst/>
                        </a:rPr>
                        <a:t>– ребенок действует по собственной инициативе, однако согласовывает свои действия с партнерами по игре, по деятельности</a:t>
                      </a:r>
                      <a:r>
                        <a:rPr lang="ru-RU" sz="1400" b="0" dirty="0" smtClean="0">
                          <a:effectLst/>
                        </a:rPr>
                        <a:t>. Примеры</a:t>
                      </a:r>
                      <a:r>
                        <a:rPr lang="ru-RU" sz="1400" b="0" dirty="0">
                          <a:effectLst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- Ребенок придумывает игру и приглашает играть в нее товарищей, воспитателя.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- Ребенок принимает решение что-либо сделать (детский проект) и обращается за помощью к старшему товарищу, воспитателю или родителю, обсуждает возможные варианты, советуется.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74" marR="385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Разворачивается в режиме длительной свободной деятельности.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Поддерживается посредством обеспечения различных вариантов предъявления продуктов детской деятельности.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Ситуация детской инициативы всегда характеризуется большой вариативностью созданных детьми продуктов, темпа и времени работы, места работы, тематики и т.д.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574" marR="3857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0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Карта для проектирования работы ДС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871004"/>
              </p:ext>
            </p:extLst>
          </p:nvPr>
        </p:nvGraphicFramePr>
        <p:xfrm>
          <a:off x="30500" y="1124744"/>
          <a:ext cx="9108506" cy="5660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4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4573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20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И - Ситуации инициативы, личной активности</a:t>
                      </a:r>
                      <a:endParaRPr lang="ru-RU" sz="2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Рисование / физическая культура / </a:t>
                      </a:r>
                      <a:r>
                        <a:rPr lang="ru-RU" sz="2000" dirty="0" err="1" smtClean="0"/>
                        <a:t>позн-ая</a:t>
                      </a:r>
                      <a:r>
                        <a:rPr lang="ru-RU" sz="2000" dirty="0" smtClean="0"/>
                        <a:t> деятельность…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Занятие / мастер-классы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Событие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Свободная деятельность в специально подготовленной среде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Проект / Событие / праздник / …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- Игра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</a:t>
                      </a:r>
                      <a:r>
                        <a:rPr lang="ru-RU" sz="2000" baseline="0" dirty="0" smtClean="0"/>
                        <a:t> Работа с родителями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…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49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dirty="0"/>
              <a:t>Карта </a:t>
            </a:r>
            <a:r>
              <a:rPr lang="ru-RU" sz="3200" dirty="0" smtClean="0"/>
              <a:t>2 для </a:t>
            </a:r>
            <a:r>
              <a:rPr lang="ru-RU" sz="3200" dirty="0"/>
              <a:t>проектирования работы ДС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759274"/>
              </p:ext>
            </p:extLst>
          </p:nvPr>
        </p:nvGraphicFramePr>
        <p:xfrm>
          <a:off x="179512" y="1412776"/>
          <a:ext cx="8784976" cy="524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30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 - Ситуации инициативы, личной активности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ИГРА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Выбор  / предложение игры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Распределение ролей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Определение правил игры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 Отслеживание выполнения правил игры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Разрешение конфликтов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Завершение игры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 – пространство инициативы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>
            <a:noAutofit/>
          </a:bodyPr>
          <a:lstStyle/>
          <a:p>
            <a:pPr lvl="0"/>
            <a:r>
              <a:rPr lang="ru-RU" sz="1400" dirty="0" smtClean="0"/>
              <a:t>В </a:t>
            </a:r>
            <a:r>
              <a:rPr lang="ru-RU" sz="1400" dirty="0"/>
              <a:t>режиме дня «свободная деятельность» занимает длительное время (от 1 до 3 часов, в зависимости от возраста детей). Причем это время не может быть занято организованными видами деятельности (игры, проводимые воспитателем, подготовка к празднику и т.д.).</a:t>
            </a:r>
          </a:p>
          <a:p>
            <a:pPr lvl="0"/>
            <a:r>
              <a:rPr lang="ru-RU" sz="1400" dirty="0"/>
              <a:t>Мобильная трансформируемая среда, значительная часть которой может быть изменена самим ребенком (легкие ширмы, столы и стульчики, коврики, мягкие модули и т.д.).</a:t>
            </a:r>
          </a:p>
          <a:p>
            <a:pPr lvl="0"/>
            <a:r>
              <a:rPr lang="ru-RU" sz="1400" dirty="0"/>
              <a:t>Предметно-пространственная среда содержит интересные предметы, развивающие дидактические материалы, однако не отвлекает ребенка, не рассеивает его внимание. Не рекомендуется использовать слишком яркие цвета, пестрые ковровые покрытия и поверхности. Предпочтительнее пастельные цвета покрытий, </a:t>
            </a:r>
            <a:r>
              <a:rPr lang="ru-RU" sz="1400" dirty="0" smtClean="0"/>
              <a:t>мебель естественных </a:t>
            </a:r>
            <a:r>
              <a:rPr lang="ru-RU" sz="1400" dirty="0"/>
              <a:t>древесных </a:t>
            </a:r>
            <a:r>
              <a:rPr lang="ru-RU" sz="1400" dirty="0" smtClean="0"/>
              <a:t>оттенков.</a:t>
            </a:r>
            <a:endParaRPr lang="ru-RU" sz="1400" dirty="0"/>
          </a:p>
          <a:p>
            <a:pPr lvl="0"/>
            <a:r>
              <a:rPr lang="ru-RU" sz="1400" dirty="0"/>
              <a:t>Доступность среды позволяет ребенку самостоятельно выбрать материал и заниматься своим делом, не прибегая к помощи взрослого. Доступность обеспечивается расположением материалов на низкой высоте, открытыми полками и шкафчиками, подписанными контейнерами и т.д. Главный критерий – возможность ребенка длительное время заниматься чем-то интересным без обращения к взрослому. Среда изменяется и дополняется воспитателем, исходя из его наблюдений за интересами детей группы и из детских изменений среды.</a:t>
            </a:r>
          </a:p>
          <a:p>
            <a:pPr lvl="0"/>
            <a:r>
              <a:rPr lang="ru-RU" sz="1400" dirty="0"/>
              <a:t>Предметы среды позволяют многофункциональное использование и могут быть включены в любую детскую деятельность, игру, проект. Развивающие игры и иные дидактические материалы предполагают разнообразие действий ребенка, возможность открывания нового (младший ребенок – ощупывает и обнюхивает, старший – играет по правилам или даже придумывает собственный способ действия с дидактическим материалом). Развивающие материалы предполагают множество уровней сложности в работе с ними.</a:t>
            </a:r>
          </a:p>
          <a:p>
            <a:pPr lvl="0"/>
            <a:r>
              <a:rPr lang="ru-RU" sz="1400" dirty="0"/>
              <a:t>В среде создаются места для индивидуальной работы каждого ребенка. Это могут быть индивидуальные подписанные стол и стул, подобранные под его рост и возраст, либо общие коврики, мобильные столы и стулья, которые могут быть заняты ребенком на время работы, и тогда любой другой ребенок должен попросить разрешения, договориться присоединяться к игре или работе товарища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802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>И – пространство инициативы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76064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/>
              <a:t>В пространстве группы и детского сада задаются разные пространства предъявления детских продуктов:</a:t>
            </a:r>
          </a:p>
          <a:p>
            <a:pPr lvl="1"/>
            <a:r>
              <a:rPr lang="ru-RU" dirty="0"/>
              <a:t>Легко сменяемые стенды и демонстрационные столы / полки, на которых ребенок может разместить свою работу (младшим детям сначала помогает воспитатель).</a:t>
            </a:r>
          </a:p>
          <a:p>
            <a:pPr lvl="1"/>
            <a:r>
              <a:rPr lang="ru-RU" dirty="0"/>
              <a:t>«Круги» или иные собрания группы или ее части, на которых дети – по желанию – делают доклады или иным способом представляют собственные результаты деятельности. Важно, чтобы в эти моменты дети располагались в кругу и видели друг друга.</a:t>
            </a:r>
          </a:p>
          <a:p>
            <a:pPr lvl="1"/>
            <a:r>
              <a:rPr lang="ru-RU" dirty="0"/>
              <a:t>Праздники и иные события как демонстрация детских продуктов (они строятся не сценарным, а рамочным образом).</a:t>
            </a:r>
          </a:p>
          <a:p>
            <a:pPr lvl="1"/>
            <a:r>
              <a:rPr lang="ru-RU" dirty="0"/>
              <a:t>Детское портфолио, которое создает сам ребенок, принимая решения о том, какие работы будут включаться в портфолио. В младшем возрасте ребенку помогает воспитатель.</a:t>
            </a:r>
          </a:p>
          <a:p>
            <a:pPr lvl="0"/>
            <a:r>
              <a:rPr lang="ru-RU" dirty="0"/>
              <a:t>В жизни группы возникают события, основанные на проявленном детском интересе, как его продолжение и развитие. Эти события не стоят в календарном плане заранее, поскольку возникают прямо здесь и сейчас.</a:t>
            </a:r>
          </a:p>
          <a:p>
            <a:pPr lvl="0"/>
            <a:r>
              <a:rPr lang="ru-RU" dirty="0"/>
              <a:t>Форма индивидуальных детских проектов (скорее – «</a:t>
            </a:r>
            <a:r>
              <a:rPr lang="ru-RU" dirty="0" err="1"/>
              <a:t>квази</a:t>
            </a:r>
            <a:r>
              <a:rPr lang="ru-RU" dirty="0"/>
              <a:t>-проектов») позволяет ребенку заявить свои интерес и намерение, использовать ресурсы группы (книги, знания других ребят, воспитателей и родителей), довести дело до продукта и предъявить его товарищам по группе или даже всем желающим в детском саду. Важно следить за тем, чтобы детские проекты не подменялись поручениями воспитателя.</a:t>
            </a:r>
          </a:p>
          <a:p>
            <a:pPr lvl="0"/>
            <a:r>
              <a:rPr lang="ru-RU" dirty="0"/>
              <a:t>Поддержка детской инициативы – это особая работа воспитателя. В ее основе лежит </a:t>
            </a:r>
            <a:r>
              <a:rPr lang="ru-RU" dirty="0" err="1"/>
              <a:t>безоценочное</a:t>
            </a:r>
            <a:r>
              <a:rPr lang="ru-RU" dirty="0"/>
              <a:t> отношение к детским действиям. С одной стороны, воспитатель обращает внимание на доведение детского действия до продукта, на простоту или сложность выбранного ребенком способа действия, однако, он не может оценивать продукты и самого ребенка, сравнивать между собой. Воспитатель использует </a:t>
            </a:r>
            <a:r>
              <a:rPr lang="ru-RU" dirty="0" err="1"/>
              <a:t>безоценочные</a:t>
            </a:r>
            <a:r>
              <a:rPr lang="ru-RU" dirty="0"/>
              <a:t> «я-суждения» для обсуждения детских работ.</a:t>
            </a:r>
          </a:p>
          <a:p>
            <a:pPr lvl="0"/>
            <a:r>
              <a:rPr lang="ru-RU" dirty="0"/>
              <a:t>Воспитатель поддерживает соблюдение правил во время свободной деятельности, обеспечивая тем самым право детей на ответственное сосредоточенное самостоятельное действие. </a:t>
            </a:r>
          </a:p>
          <a:p>
            <a:pPr lvl="0"/>
            <a:r>
              <a:rPr lang="ru-RU" dirty="0" err="1"/>
              <a:t>Разновозрастность</a:t>
            </a:r>
            <a:r>
              <a:rPr lang="ru-RU" dirty="0"/>
              <a:t> группы позволяет детям видеть примеры детской инициативы, ценность доведения действия до продукта и возможные перспективы развития. Старшие дети осознают собственные умения именно во взаимодействии с младшими.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3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 --- А – промежуточные ситуации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5446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Предметно-пространственная среда должна быть не только насыщенной и яркой, но и ограниченной по ресурсам. Например, наличие материалов в единственном или ограниченном количестве приводит к необходимости договариваться друг с другом.</a:t>
            </a:r>
          </a:p>
          <a:p>
            <a:pPr lvl="0"/>
            <a:r>
              <a:rPr lang="ru-RU" dirty="0" err="1"/>
              <a:t>Разновозрастность</a:t>
            </a:r>
            <a:r>
              <a:rPr lang="ru-RU" dirty="0"/>
              <a:t> группы естественным образом приводит к разнообразию детских действий и возможностей, что способствует становлению детской активности, пробам себя.</a:t>
            </a:r>
          </a:p>
          <a:p>
            <a:pPr lvl="0"/>
            <a:r>
              <a:rPr lang="ru-RU" dirty="0"/>
              <a:t>Важно сочетать разные типы событий – общие, спланированные заранее и задаваемые извне воспитателем или графиком работы детского сада, и спонтанно возникающие по инициативе детей.</a:t>
            </a:r>
          </a:p>
          <a:p>
            <a:pPr lvl="0"/>
            <a:r>
              <a:rPr lang="ru-RU" dirty="0"/>
              <a:t>Игры и события, организованные воспитателем, должны предполагать значительную долю вариативности детского поведения. Праздник или событие ни в коем случае не </a:t>
            </a:r>
            <a:r>
              <a:rPr lang="ru-RU" dirty="0" err="1"/>
              <a:t>сценируются</a:t>
            </a:r>
            <a:r>
              <a:rPr lang="ru-RU" dirty="0"/>
              <a:t>. Взрослыми задается базовая тема или сюжет, внутри которого возможно множество ролей (часть из них может даже не предполагаться группой организаторов), детских выступлений, проектов и моделей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 – ситуации освоения норм и правил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Задать возможность большого разнообразия детского поведения внутри ситуаций, подчиняющихся правилам (от пассивного наблюдения за праздником до активного участия в нем). Это особенно важно в период адаптации ребенка.</a:t>
            </a:r>
          </a:p>
          <a:p>
            <a:pPr lvl="0"/>
            <a:r>
              <a:rPr lang="ru-RU" dirty="0"/>
              <a:t>Разъяснять детям смысл правил и норм, изменять правила и нормы по мере взросления детей и приобретения ими опыта.</a:t>
            </a:r>
          </a:p>
          <a:p>
            <a:pPr lvl="0"/>
            <a:r>
              <a:rPr lang="ru-RU" dirty="0"/>
              <a:t>Разновозрастные группы позволяют детям осваивать нормы не директивно, наблюдая за примером старших.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1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Обеспечение осознания ребенком своей </a:t>
            </a:r>
            <a:r>
              <a:rPr lang="ru-RU" sz="3600" dirty="0" err="1" smtClean="0"/>
              <a:t>субъектности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600" dirty="0" smtClean="0"/>
              <a:t>«</a:t>
            </a:r>
            <a:r>
              <a:rPr lang="ru-RU" sz="3600" dirty="0"/>
              <a:t>Круги» (беседы в кругу) или иные формы предъявления и обсуждения детьми своих достижений.</a:t>
            </a:r>
          </a:p>
          <a:p>
            <a:pPr lvl="0"/>
            <a:r>
              <a:rPr lang="ru-RU" sz="3600" dirty="0"/>
              <a:t>Разновозрастные группы так же позволяют ребенку осознавать собственные достижения.</a:t>
            </a:r>
          </a:p>
          <a:p>
            <a:pPr lvl="0"/>
            <a:r>
              <a:rPr lang="ru-RU" sz="3600" dirty="0"/>
              <a:t>Оценка взрослого должна смениться нахождением ребенка в открытой вариативной среде, в которой ребенок видит разное поведение детей и взрослых и разные реакции на эти поведения. Ребенок действует не на основе оценки взрослого (потому что его похвалили или, напротив, оценили низко), а на основе внутренней мотивации, которая поддерживается богатством предметно-пространственной среды, демонстрацией разных моделей поведения сверстников и взрослых, </a:t>
            </a:r>
            <a:r>
              <a:rPr lang="ru-RU" sz="3600" dirty="0" err="1"/>
              <a:t>безоценочному</a:t>
            </a:r>
            <a:r>
              <a:rPr lang="ru-RU" sz="3600" dirty="0"/>
              <a:t> отношению к своим и чужим действиям и возможностью выбирать формы, виды и способы деятельности.</a:t>
            </a:r>
          </a:p>
          <a:p>
            <a:pPr lvl="0"/>
            <a:r>
              <a:rPr lang="ru-RU" sz="3600" dirty="0"/>
              <a:t>Взрослый не делает за ребенка то, что последний может сделать сам. Введение нормы «попроси меня о помощи» позволяет ребенку оценивать собственные возможности и искать ресурсы, обращаясь к тому или иному взрослому или старшему товарищу. Это основа самооценки и – в будущем – проектной и учебной деятельности.</a:t>
            </a:r>
          </a:p>
          <a:p>
            <a:pPr lvl="0"/>
            <a:r>
              <a:rPr lang="ru-RU" sz="3600" dirty="0"/>
              <a:t>Множественность ситуаций выбора позволяют ребенку научиться принимать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67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Карта для разработки управленческих инструментов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121023"/>
              </p:ext>
            </p:extLst>
          </p:nvPr>
        </p:nvGraphicFramePr>
        <p:xfrm>
          <a:off x="-16714" y="1268760"/>
          <a:ext cx="9125218" cy="6148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71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 - Ситуации инициативы, личной активности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делает воспитатель, что держит в зоне внимания, за чем наблюдает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Инструменты воспитателя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Виды</a:t>
                      </a:r>
                      <a:r>
                        <a:rPr lang="ru-RU" baseline="0" dirty="0" smtClean="0"/>
                        <a:t> деятельности воспитателя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/ программа работы группы = работы воспитателя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Предметно-пространственная</a:t>
                      </a:r>
                      <a:r>
                        <a:rPr lang="ru-RU" baseline="0" dirty="0" smtClean="0"/>
                        <a:t> среда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качества, оценка работы педагога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84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проектировать со-</a:t>
            </a:r>
            <a:r>
              <a:rPr lang="ru-RU" dirty="0" err="1" smtClean="0"/>
              <a:t>бытийность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928992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Совместно с коллективом:</a:t>
            </a:r>
          </a:p>
          <a:p>
            <a:r>
              <a:rPr lang="ru-RU" b="1" dirty="0" smtClean="0"/>
              <a:t>Спроектировать модельный день в детском саду</a:t>
            </a:r>
          </a:p>
          <a:p>
            <a:pPr marL="0" indent="0">
              <a:buNone/>
            </a:pPr>
            <a:r>
              <a:rPr lang="ru-RU" dirty="0" smtClean="0"/>
              <a:t>или</a:t>
            </a:r>
            <a:endParaRPr lang="ru-RU" dirty="0"/>
          </a:p>
          <a:p>
            <a:r>
              <a:rPr lang="ru-RU" b="1" dirty="0" smtClean="0"/>
              <a:t>Спроектировать модельное действие в </a:t>
            </a:r>
            <a:r>
              <a:rPr lang="ru-RU" b="1" dirty="0"/>
              <a:t>детском саду</a:t>
            </a:r>
          </a:p>
          <a:p>
            <a:pPr marL="0" indent="0">
              <a:buNone/>
            </a:pPr>
            <a:r>
              <a:rPr lang="ru-RU" dirty="0" smtClean="0"/>
              <a:t>	- с участием родителей и без,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…</a:t>
            </a:r>
          </a:p>
          <a:p>
            <a:pPr marL="0" indent="0">
              <a:buNone/>
            </a:pPr>
            <a:r>
              <a:rPr lang="ru-RU" dirty="0" smtClean="0"/>
              <a:t>Прописать принципиально, схематично, и некоторые фрагменты - конкретно - вплоть до сценки! </a:t>
            </a:r>
            <a:r>
              <a:rPr lang="ru-RU" dirty="0" smtClean="0">
                <a:sym typeface="Wingdings" pitchFamily="2" charset="2"/>
              </a:rPr>
              <a:t>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Обосновать (доказать, что предложенный проект соответствует ФГОС и формирует заявленные целевые ориентиры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Описать </a:t>
            </a:r>
            <a:r>
              <a:rPr lang="ru-RU" b="1" dirty="0" smtClean="0"/>
              <a:t>нормы</a:t>
            </a:r>
            <a:r>
              <a:rPr lang="ru-RU" dirty="0" smtClean="0"/>
              <a:t>, задающие такую деятельность: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какие предметы для этого должны быть в ППС (</a:t>
            </a:r>
            <a:r>
              <a:rPr lang="ru-RU" b="1" dirty="0" smtClean="0"/>
              <a:t>требование и наполнение ППС</a:t>
            </a:r>
            <a:r>
              <a:rPr lang="ru-RU" dirty="0" smtClean="0"/>
              <a:t>),</a:t>
            </a:r>
          </a:p>
          <a:p>
            <a:pPr marL="0" indent="0">
              <a:buNone/>
            </a:pPr>
            <a:r>
              <a:rPr lang="ru-RU" dirty="0" smtClean="0"/>
              <a:t>- работу воспитателя (задать </a:t>
            </a:r>
            <a:r>
              <a:rPr lang="ru-RU" b="1" dirty="0" smtClean="0"/>
              <a:t>норму работы воспитателя</a:t>
            </a:r>
            <a:r>
              <a:rPr lang="ru-RU" dirty="0" smtClean="0"/>
              <a:t>),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b="1" dirty="0" smtClean="0"/>
              <a:t>программу / план работы группы / воспитателя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b="1" dirty="0" smtClean="0"/>
              <a:t>способ контроля </a:t>
            </a:r>
            <a:r>
              <a:rPr lang="ru-RU" dirty="0" smtClean="0"/>
              <a:t>качества, контроля работы педагога.</a:t>
            </a:r>
          </a:p>
        </p:txBody>
      </p:sp>
    </p:spTree>
    <p:extLst>
      <p:ext uri="{BB962C8B-B14F-4D97-AF65-F5344CB8AC3E}">
        <p14:creationId xmlns:p14="http://schemas.microsoft.com/office/powerpoint/2010/main" val="37185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323528" y="188640"/>
            <a:ext cx="8496944" cy="66028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Ведущие:</a:t>
            </a: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</a:p>
          <a:p>
            <a:pPr marL="82296" indent="0" algn="just">
              <a:buFont typeface="Arial" pitchFamily="34" charset="0"/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кафедрой дошкольного образования ГАУ ДПО ЯО «Институт развития образования», кандидат педагогических наук, доцент</a:t>
            </a:r>
          </a:p>
          <a:p>
            <a:pPr marL="82296" indent="0" algn="just">
              <a:buFont typeface="Arial" pitchFamily="34" charset="0"/>
              <a:buNone/>
            </a:pPr>
            <a:r>
              <a:rPr lang="ru-RU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Надежина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Марина </a:t>
            </a:r>
            <a:r>
              <a:rPr lang="ru-RU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Алексанровна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82296" indent="0" algn="just"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оцент кафедры дошкольного образования ГАУ ДПО ЯО «Институт развития образования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кандидат 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психологических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792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Карта проектирования и оценки с точки зрения целевых ориентиров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198142"/>
              </p:ext>
            </p:extLst>
          </p:nvPr>
        </p:nvGraphicFramePr>
        <p:xfrm>
          <a:off x="10344" y="1556792"/>
          <a:ext cx="909816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1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9541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Целевые ориентиры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ППС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работе педагога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1667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Любознательность,  склонность к наблюдению, экспериментированию. Попытки самостоятельно придумывать объяснения</a:t>
                      </a:r>
                      <a:r>
                        <a:rPr lang="ru-RU" baseline="0" dirty="0" smtClean="0"/>
                        <a:t> явлениям природы, искать закономерности и связи явлений.</a:t>
                      </a: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Наличие уголка для</a:t>
                      </a:r>
                      <a:r>
                        <a:rPr lang="ru-RU" baseline="0" dirty="0" smtClean="0"/>
                        <a:t> экспериментальной деятельности (лупа, песок, вода, пробирки и т.д.) </a:t>
                      </a:r>
                      <a:endParaRPr lang="ru-RU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Наличие интересных предметов природы  для исследований (цветы, камни, шишки, спилы деревьев и т.д.)</a:t>
                      </a:r>
                      <a:endParaRPr lang="ru-RU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Возможность</a:t>
                      </a:r>
                      <a:r>
                        <a:rPr lang="ru-RU" baseline="0" dirty="0" smtClean="0"/>
                        <a:t> действовать самостоятельно, без обращения к взрослому (полнота и укомплектованность)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Проектирование и реализация образовательных событий, связанных  с наблюдением и экспериментированием.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/>
                        <a:t>Поддержка</a:t>
                      </a:r>
                      <a:r>
                        <a:rPr lang="ru-RU" baseline="0" dirty="0" smtClean="0"/>
                        <a:t> детского интереса к исследованию.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Обеспечение места представления детских результатов исследований / наблюдений (круг).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Обеспечение появления загадок или загадочных объектов в среде группы, провоцирующих детский интерес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baseline="0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2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Образовательное пространство детского сада и карты оценки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95536" y="2060848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Адаптивная составляющая (освоение правил и норм)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652120" y="2060848"/>
            <a:ext cx="3024336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Инициатива, активность, «самость»</a:t>
            </a:r>
            <a:endParaRPr lang="ru-RU" sz="2400" dirty="0">
              <a:solidFill>
                <a:prstClr val="white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6"/>
            <a:endCxn id="5" idx="2"/>
          </p:cNvCxnSpPr>
          <p:nvPr/>
        </p:nvCxnSpPr>
        <p:spPr>
          <a:xfrm>
            <a:off x="3491880" y="3573016"/>
            <a:ext cx="216024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3582824" y="3345815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535996" y="333413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flipV="1">
            <a:off x="5652120" y="3334132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Карта для проектирования работы ДС --- карта для оценки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464653"/>
              </p:ext>
            </p:extLst>
          </p:nvPr>
        </p:nvGraphicFramePr>
        <p:xfrm>
          <a:off x="30500" y="1124744"/>
          <a:ext cx="9108506" cy="4746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4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4573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20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И - Ситуации инициативы, личной активности</a:t>
                      </a:r>
                      <a:endParaRPr lang="ru-RU" sz="2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 Занятие по рисованию / физической культуре / …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Занятие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Событие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Свободная деятельность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- Праздник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- Игра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</a:t>
                      </a:r>
                      <a:r>
                        <a:rPr lang="ru-RU" sz="2000" baseline="0" dirty="0" smtClean="0"/>
                        <a:t> Работа с родителями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…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2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Карта для проектирования программы и оценки качества: день в детском саду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672609"/>
              </p:ext>
            </p:extLst>
          </p:nvPr>
        </p:nvGraphicFramePr>
        <p:xfrm>
          <a:off x="-2" y="1412776"/>
          <a:ext cx="9108506" cy="5973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6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2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457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День</a:t>
                      </a:r>
                      <a:r>
                        <a:rPr lang="ru-RU" baseline="0" dirty="0" smtClean="0"/>
                        <a:t> в группе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 - Ситуации инициативы, личной активности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Встреча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Свободная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деят-ть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Творческая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 smtClean="0"/>
                        <a:t>Событие</a:t>
                      </a:r>
                      <a:r>
                        <a:rPr lang="ru-RU" baseline="0" dirty="0" smtClean="0"/>
                        <a:t> / </a:t>
                      </a:r>
                      <a:r>
                        <a:rPr lang="ru-RU" dirty="0" smtClean="0"/>
                        <a:t>Праздник / подготовка к празднику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Игра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Прогулка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Обед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14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dirty="0"/>
              <a:t>Карта для </a:t>
            </a:r>
            <a:r>
              <a:rPr lang="ru-RU" sz="3200" dirty="0" smtClean="0"/>
              <a:t>оценки качества со-</a:t>
            </a:r>
            <a:r>
              <a:rPr lang="ru-RU" sz="3200" dirty="0" err="1" smtClean="0"/>
              <a:t>бытийности</a:t>
            </a:r>
            <a:r>
              <a:rPr lang="ru-RU" sz="3200" dirty="0" smtClean="0"/>
              <a:t>: игра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585499"/>
              </p:ext>
            </p:extLst>
          </p:nvPr>
        </p:nvGraphicFramePr>
        <p:xfrm>
          <a:off x="179512" y="1412776"/>
          <a:ext cx="8784976" cy="524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30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 - Адаптивные ситуации (освоение и принятие норм и правил)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И - Ситуации инициативы, личной активности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ИГРА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Выбор  / предложение игры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Распределение ролей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Определение правил игры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 Отслеживание выполнения правил игры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Разрешение конфликтов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r>
                        <a:rPr lang="ru-RU" dirty="0" smtClean="0"/>
                        <a:t>- Завершение игры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7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852488" y="2695575"/>
            <a:ext cx="7886700" cy="1384300"/>
          </a:xfrm>
        </p:spPr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Давайте работать вместе.</a:t>
            </a:r>
            <a:b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У нас все получится! </a:t>
            </a:r>
          </a:p>
        </p:txBody>
      </p:sp>
      <p:pic>
        <p:nvPicPr>
          <p:cNvPr id="6041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57250"/>
            <a:ext cx="798513" cy="798513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1543050"/>
            <a:ext cx="9144000" cy="34925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82675" y="1114425"/>
            <a:ext cx="7770813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</a:p>
        </p:txBody>
      </p:sp>
      <p:sp>
        <p:nvSpPr>
          <p:cNvPr id="60422" name="TextBox 6"/>
          <p:cNvSpPr txBox="1">
            <a:spLocks noChangeArrowheads="1"/>
          </p:cNvSpPr>
          <p:nvPr/>
        </p:nvSpPr>
        <p:spPr bwMode="auto">
          <a:xfrm>
            <a:off x="5448300" y="4683125"/>
            <a:ext cx="3614738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Контактная информация: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solidFill>
                  <a:srgbClr val="A52C36"/>
                </a:solidFill>
              </a:rPr>
              <a:t>Сайт: </a:t>
            </a:r>
            <a:r>
              <a:rPr lang="en-US" altLang="ru-RU" sz="1500" b="1">
                <a:solidFill>
                  <a:srgbClr val="A32D35"/>
                </a:solidFill>
                <a:hlinkClick r:id="rId3"/>
              </a:rPr>
              <a:t>www.iro.yar.ru</a:t>
            </a:r>
            <a:endParaRPr lang="en-US" altLang="ru-RU" sz="1500" b="1">
              <a:solidFill>
                <a:srgbClr val="A32D3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500" b="1">
                <a:solidFill>
                  <a:srgbClr val="A52C36"/>
                </a:solidFill>
              </a:rPr>
              <a:t>E-mail</a:t>
            </a:r>
            <a:r>
              <a:rPr lang="ru-RU" altLang="ru-RU" sz="1500" b="1">
                <a:solidFill>
                  <a:srgbClr val="A52C36"/>
                </a:solidFill>
              </a:rPr>
              <a:t>: </a:t>
            </a:r>
            <a:r>
              <a:rPr lang="en-US" altLang="ru-RU" sz="1500" b="1">
                <a:solidFill>
                  <a:srgbClr val="A52C36"/>
                </a:solidFill>
                <a:hlinkClick r:id="rId4"/>
              </a:rPr>
              <a:t>kd0.k@yandex.ru</a:t>
            </a:r>
            <a:endParaRPr lang="ru-RU" altLang="ru-RU" sz="1500" b="1">
              <a:solidFill>
                <a:srgbClr val="A52C3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 b="1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5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323528" y="332656"/>
            <a:ext cx="8496944" cy="633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чем сегодня:</a:t>
            </a:r>
          </a:p>
          <a:p>
            <a:pPr marL="82296" indent="0" algn="just">
              <a:buFont typeface="Arial" pitchFamily="34" charset="0"/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9496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том,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такое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со-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бытийность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дошкольном образовании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сделать так, чтобы в  со-бытии была поддержана активность и инициативность ребенка;</a:t>
            </a:r>
          </a:p>
          <a:p>
            <a:pPr marL="539496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Разберем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ситуации потенциально «богатые» для проявления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условиях со-бытийной педагогики в детском саду; </a:t>
            </a:r>
          </a:p>
          <a:p>
            <a:pPr marL="539496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Обсудим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позицию педагога относительно возможностей развития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субъектности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39496" indent="-457200" algn="just">
              <a:buAutoNum type="arabicPeriod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5196" algn="just">
              <a:buFontTx/>
              <a:buChar char="-"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Font typeface="Arial" pitchFamily="34" charset="0"/>
              <a:buNone/>
            </a:pP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Font typeface="Arial" pitchFamily="34" charset="0"/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151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78399" y="3059668"/>
            <a:ext cx="445673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/>
              <a:t>Опыт измеряется не в годах, а в </a:t>
            </a:r>
            <a:r>
              <a:rPr lang="ru-RU" dirty="0" smtClean="0"/>
              <a:t>событиях…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1019975"/>
            <a:ext cx="45720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r>
              <a:rPr lang="ru-RU" dirty="0" smtClean="0"/>
              <a:t>Простые </a:t>
            </a:r>
            <a:r>
              <a:rPr lang="ru-RU" dirty="0"/>
              <a:t>события сильнее всего въедаются в </a:t>
            </a:r>
            <a:r>
              <a:rPr lang="ru-RU" dirty="0" smtClean="0"/>
              <a:t>память…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0344" y="4797152"/>
            <a:ext cx="45720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ru-RU" dirty="0"/>
              <a:t>Хорошие события случаются, когда пускаешь все на </a:t>
            </a:r>
            <a:r>
              <a:rPr lang="ru-RU" dirty="0" smtClean="0"/>
              <a:t>самотек…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9346" y="1772816"/>
            <a:ext cx="457200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ru-RU" dirty="0"/>
              <a:t>Каждый наш день полон прекрасных неожиданностей. Просто не мешайте им происходить и они начнут случатся одно за одним, 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err="1"/>
              <a:t>after</a:t>
            </a:r>
            <a:r>
              <a:rPr lang="ru-RU" dirty="0"/>
              <a:t> </a:t>
            </a:r>
            <a:r>
              <a:rPr lang="ru-RU" dirty="0" err="1" smtClean="0"/>
              <a:t>one</a:t>
            </a:r>
            <a:r>
              <a:rPr lang="ru-RU" dirty="0" smtClean="0"/>
              <a:t>….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39144" y="3663314"/>
            <a:ext cx="4572000" cy="92333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r>
              <a:rPr lang="ru-RU" dirty="0"/>
              <a:t>События не длятся долго и изменяют предшествующее положение вещей, этим они отличаются от </a:t>
            </a:r>
            <a:r>
              <a:rPr lang="ru-RU" dirty="0" smtClean="0"/>
              <a:t>процесса...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10344" y="200140"/>
            <a:ext cx="8229600" cy="8198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Мысли вслух: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20765" y="5733256"/>
            <a:ext cx="457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ru-RU" dirty="0"/>
              <a:t>Мы сами притягиваем в свою жизнь людей и события!</a:t>
            </a:r>
          </a:p>
        </p:txBody>
      </p:sp>
    </p:spTree>
    <p:extLst>
      <p:ext uri="{BB962C8B-B14F-4D97-AF65-F5344CB8AC3E}">
        <p14:creationId xmlns:p14="http://schemas.microsoft.com/office/powerpoint/2010/main" val="7188610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Образовательное событие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ru-RU" dirty="0"/>
              <a:t>специальные условия для детского </a:t>
            </a:r>
            <a:r>
              <a:rPr lang="ru-RU" dirty="0" smtClean="0"/>
              <a:t>действия; </a:t>
            </a:r>
          </a:p>
          <a:p>
            <a:pPr>
              <a:buFontTx/>
              <a:buChar char="-"/>
            </a:pPr>
            <a:r>
              <a:rPr lang="ru-RU" dirty="0"/>
              <a:t>в</a:t>
            </a:r>
            <a:r>
              <a:rPr lang="ru-RU" dirty="0" smtClean="0"/>
              <a:t>озможность получения опыта, который осмыслен и осознан в меру возрастных особенностей; </a:t>
            </a:r>
          </a:p>
          <a:p>
            <a:pPr>
              <a:buFontTx/>
              <a:buChar char="-"/>
            </a:pPr>
            <a:r>
              <a:rPr lang="ru-RU" dirty="0" smtClean="0"/>
              <a:t>средство </a:t>
            </a:r>
            <a:r>
              <a:rPr lang="ru-RU" dirty="0"/>
              <a:t>для достижения </a:t>
            </a:r>
            <a:r>
              <a:rPr lang="ru-RU" dirty="0" smtClean="0"/>
              <a:t>индивидуальных и общих значимых для всех целей;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с</a:t>
            </a:r>
            <a:r>
              <a:rPr lang="ru-RU" dirty="0" smtClean="0"/>
              <a:t>реда , в которой  любой </a:t>
            </a:r>
            <a:r>
              <a:rPr lang="ru-RU" dirty="0"/>
              <a:t>из участников образовательного события – это </a:t>
            </a:r>
            <a:r>
              <a:rPr lang="ru-RU" dirty="0" smtClean="0"/>
              <a:t>действительно участник</a:t>
            </a:r>
            <a:r>
              <a:rPr lang="ru-RU" dirty="0"/>
              <a:t>, а не зритель: у каждого – свои смыслы, своя деятельность, свои </a:t>
            </a:r>
            <a:r>
              <a:rPr lang="ru-RU" dirty="0" smtClean="0"/>
              <a:t>переживания; 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«поле выбора»,  где в </a:t>
            </a:r>
            <a:r>
              <a:rPr lang="ru-RU" dirty="0"/>
              <a:t>выборе ограниченных </a:t>
            </a:r>
            <a:r>
              <a:rPr lang="ru-RU" dirty="0" smtClean="0"/>
              <a:t>(содержанием </a:t>
            </a:r>
            <a:r>
              <a:rPr lang="ru-RU" dirty="0"/>
              <a:t>и временем) </a:t>
            </a:r>
            <a:r>
              <a:rPr lang="ru-RU" dirty="0" smtClean="0"/>
              <a:t>ресурсов, ребенок </a:t>
            </a:r>
            <a:r>
              <a:rPr lang="ru-RU" dirty="0"/>
              <a:t>должен иметь неограниченные </a:t>
            </a:r>
            <a:r>
              <a:rPr lang="ru-RU" dirty="0" smtClean="0"/>
              <a:t>возможности…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8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Рассуждения о со-</a:t>
            </a:r>
            <a:r>
              <a:rPr lang="ru-RU" dirty="0" err="1" smtClean="0"/>
              <a:t>бытийности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ru-RU" b="1" dirty="0"/>
              <a:t>Б. Д. </a:t>
            </a:r>
            <a:r>
              <a:rPr lang="ru-RU" b="1" dirty="0" err="1" smtClean="0"/>
              <a:t>Эльконин</a:t>
            </a:r>
            <a:r>
              <a:rPr lang="ru-RU" b="1" dirty="0" smtClean="0"/>
              <a:t>: </a:t>
            </a:r>
            <a:r>
              <a:rPr lang="ru-RU" dirty="0" smtClean="0"/>
              <a:t>«</a:t>
            </a:r>
            <a:r>
              <a:rPr lang="ru-RU" dirty="0"/>
              <a:t>событие не является следствием и </a:t>
            </a:r>
            <a:r>
              <a:rPr lang="ru-RU" dirty="0" smtClean="0"/>
              <a:t>продолжением естественного </a:t>
            </a:r>
            <a:r>
              <a:rPr lang="ru-RU" dirty="0"/>
              <a:t>течения жизни. </a:t>
            </a:r>
            <a:r>
              <a:rPr lang="ru-RU" dirty="0" smtClean="0"/>
              <a:t>Событие нельзя </a:t>
            </a:r>
            <a:r>
              <a:rPr lang="ru-RU" dirty="0"/>
              <a:t>понимать как случайность. Событие предполагает очень серьезную, </a:t>
            </a:r>
            <a:r>
              <a:rPr lang="ru-RU" dirty="0" smtClean="0"/>
              <a:t>напряженную </a:t>
            </a:r>
            <a:r>
              <a:rPr lang="ru-RU" dirty="0"/>
              <a:t>работу и переживание</a:t>
            </a:r>
            <a:r>
              <a:rPr lang="ru-RU" dirty="0" smtClean="0"/>
              <a:t>».</a:t>
            </a:r>
          </a:p>
          <a:p>
            <a:pPr>
              <a:buFontTx/>
              <a:buChar char="-"/>
            </a:pPr>
            <a:r>
              <a:rPr lang="ru-RU" b="1" dirty="0"/>
              <a:t>В.И </a:t>
            </a:r>
            <a:r>
              <a:rPr lang="ru-RU" b="1" dirty="0" err="1" smtClean="0"/>
              <a:t>Слободчиков</a:t>
            </a:r>
            <a:r>
              <a:rPr lang="ru-RU" b="1" dirty="0" smtClean="0"/>
              <a:t>:  </a:t>
            </a:r>
            <a:r>
              <a:rPr lang="ru-RU" dirty="0" smtClean="0"/>
              <a:t>ввел термин «со-бытие» </a:t>
            </a:r>
            <a:r>
              <a:rPr lang="ru-RU" dirty="0"/>
              <a:t>в психологию, </a:t>
            </a:r>
            <a:r>
              <a:rPr lang="ru-RU" dirty="0" smtClean="0"/>
              <a:t>рассматривал  его как форму </a:t>
            </a:r>
            <a:r>
              <a:rPr lang="ru-RU" dirty="0"/>
              <a:t>социальной </a:t>
            </a:r>
            <a:r>
              <a:rPr lang="ru-RU" dirty="0" smtClean="0"/>
              <a:t> организованности </a:t>
            </a:r>
            <a:r>
              <a:rPr lang="ru-RU" dirty="0"/>
              <a:t>людей, </a:t>
            </a:r>
            <a:r>
              <a:rPr lang="ru-RU" dirty="0" err="1" smtClean="0"/>
              <a:t>ориентированой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smtClean="0"/>
              <a:t>совместную деятельность</a:t>
            </a:r>
            <a:r>
              <a:rPr lang="ru-RU" dirty="0"/>
              <a:t>, которая становится «интегрирующим фактором». </a:t>
            </a: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	Со-</a:t>
            </a:r>
            <a:r>
              <a:rPr lang="ru-RU" dirty="0" err="1" smtClean="0"/>
              <a:t>бытийность</a:t>
            </a:r>
            <a:r>
              <a:rPr lang="ru-RU" dirty="0" smtClean="0"/>
              <a:t> </a:t>
            </a:r>
            <a:r>
              <a:rPr lang="ru-RU" dirty="0"/>
              <a:t>облекается в форму Встречи, т.е. Встречи с определенным </a:t>
            </a:r>
            <a:r>
              <a:rPr lang="ru-RU" dirty="0" smtClean="0"/>
              <a:t>кругом людей</a:t>
            </a:r>
            <a:r>
              <a:rPr lang="ru-RU" dirty="0"/>
              <a:t>. Такая встреча является формой, в рамках которой все участники </a:t>
            </a:r>
            <a:r>
              <a:rPr lang="ru-RU" dirty="0" smtClean="0"/>
              <a:t>личностно развиваются </a:t>
            </a:r>
            <a:r>
              <a:rPr lang="ru-RU" dirty="0"/>
              <a:t>и тем самым развивают саму </a:t>
            </a:r>
            <a:r>
              <a:rPr lang="ru-RU" dirty="0" smtClean="0"/>
              <a:t>со-</a:t>
            </a:r>
            <a:r>
              <a:rPr lang="ru-RU" dirty="0" err="1" smtClean="0"/>
              <a:t>бытийность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15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Основа </a:t>
            </a:r>
            <a:r>
              <a:rPr lang="ru-RU" sz="3600" dirty="0"/>
              <a:t>со-бытия – это СОВМЕСТНАЯ ДЕЯТЕЛЬНОСТЬ, </a:t>
            </a:r>
            <a:r>
              <a:rPr lang="ru-RU" sz="3600" dirty="0" smtClean="0"/>
              <a:t>предполагающая: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включенность педагога в деятельность наравне с детьми;</a:t>
            </a:r>
          </a:p>
          <a:p>
            <a:pPr marL="0" indent="0">
              <a:buNone/>
            </a:pPr>
            <a:r>
              <a:rPr lang="ru-RU" dirty="0"/>
              <a:t>- добровольное присоединение детей к деятельности (без принуждения);</a:t>
            </a:r>
          </a:p>
          <a:p>
            <a:pPr marL="0" indent="0">
              <a:buNone/>
            </a:pPr>
            <a:r>
              <a:rPr lang="ru-RU" dirty="0"/>
              <a:t>- свободное общение и перемещение детей во время деятельности (</a:t>
            </a:r>
            <a:r>
              <a:rPr lang="ru-RU" dirty="0" smtClean="0"/>
              <a:t>при соответствующей </a:t>
            </a:r>
            <a:r>
              <a:rPr lang="ru-RU" dirty="0"/>
              <a:t>организации образовательного пространства);</a:t>
            </a:r>
          </a:p>
          <a:p>
            <a:pPr marL="0" indent="0">
              <a:buNone/>
            </a:pPr>
            <a:r>
              <a:rPr lang="ru-RU" dirty="0"/>
              <a:t>- открытый временной конец (каждый работает в своем темпе</a:t>
            </a:r>
            <a:r>
              <a:rPr lang="ru-RU" dirty="0" smtClean="0"/>
              <a:t>)….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Современный ребенок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Инициатива, самостоятельность, активность, </a:t>
            </a:r>
            <a:r>
              <a:rPr lang="ru-RU" dirty="0" err="1" smtClean="0"/>
              <a:t>субъектность</a:t>
            </a:r>
            <a:r>
              <a:rPr lang="ru-RU" dirty="0" smtClean="0"/>
              <a:t>, волевое усилие, выполнение правил и норм…</a:t>
            </a:r>
          </a:p>
          <a:p>
            <a:pPr marL="0" indent="0">
              <a:buNone/>
            </a:pPr>
            <a:r>
              <a:rPr lang="ru-RU" dirty="0" smtClean="0"/>
              <a:t>И все это – в различных видах деятельности!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Ключевая проблема: </a:t>
            </a:r>
          </a:p>
          <a:p>
            <a:pPr>
              <a:buFontTx/>
              <a:buChar char="-"/>
            </a:pPr>
            <a:r>
              <a:rPr lang="ru-RU" dirty="0" smtClean="0"/>
              <a:t>сведение самостоятельности к бытовой,</a:t>
            </a:r>
          </a:p>
          <a:p>
            <a:pPr>
              <a:buFontTx/>
              <a:buChar char="-"/>
            </a:pPr>
            <a:r>
              <a:rPr lang="ru-RU" dirty="0"/>
              <a:t>и</a:t>
            </a:r>
            <a:r>
              <a:rPr lang="ru-RU" dirty="0" smtClean="0"/>
              <a:t>сполнительность вместо инициативы,</a:t>
            </a:r>
          </a:p>
          <a:p>
            <a:pPr>
              <a:buFontTx/>
              <a:buChar char="-"/>
            </a:pPr>
            <a:r>
              <a:rPr lang="ru-RU" dirty="0"/>
              <a:t>у</a:t>
            </a:r>
            <a:r>
              <a:rPr lang="ru-RU" dirty="0" smtClean="0"/>
              <a:t>держание норм, заданных воспитателем, детским садом, </a:t>
            </a:r>
            <a:r>
              <a:rPr lang="ru-RU" dirty="0" err="1" smtClean="0"/>
              <a:t>САНПИНом</a:t>
            </a:r>
            <a:r>
              <a:rPr lang="ru-RU" dirty="0" smtClean="0"/>
              <a:t> и т.д.</a:t>
            </a:r>
          </a:p>
          <a:p>
            <a:pPr marL="0" indent="0">
              <a:buNone/>
            </a:pPr>
            <a:r>
              <a:rPr lang="ru-RU" dirty="0" smtClean="0"/>
              <a:t>= «удобный ребенок».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25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Ребенок и Образовательная среда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95536" y="2060848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Адаптивная составляющая (освоение правил и норм)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80112" y="2060848"/>
            <a:ext cx="3096344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Инициатива, активность, «самость»</a:t>
            </a:r>
            <a:endParaRPr lang="ru-RU" sz="2400" dirty="0">
              <a:solidFill>
                <a:prstClr val="white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6"/>
            <a:endCxn id="5" idx="2"/>
          </p:cNvCxnSpPr>
          <p:nvPr/>
        </p:nvCxnSpPr>
        <p:spPr>
          <a:xfrm>
            <a:off x="3491880" y="3573016"/>
            <a:ext cx="20882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2262</Words>
  <Application>Microsoft Office PowerPoint</Application>
  <PresentationFormat>Экран (4:3)</PresentationFormat>
  <Paragraphs>240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Impact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Образовательное событие </vt:lpstr>
      <vt:lpstr>Рассуждения о со-бытийности</vt:lpstr>
      <vt:lpstr>Основа со-бытия – это СОВМЕСТНАЯ ДЕЯТЕЛЬНОСТЬ, предполагающая: </vt:lpstr>
      <vt:lpstr>Современный ребенок</vt:lpstr>
      <vt:lpstr>Ребенок и Образовательная среда</vt:lpstr>
      <vt:lpstr>Презентация PowerPoint</vt:lpstr>
      <vt:lpstr>Карта для проектирования работы ДС</vt:lpstr>
      <vt:lpstr>Карта 2 для проектирования работы ДС</vt:lpstr>
      <vt:lpstr>И – пространство инициативы</vt:lpstr>
      <vt:lpstr>И – пространство инициативы</vt:lpstr>
      <vt:lpstr>И --- А – промежуточные ситуации</vt:lpstr>
      <vt:lpstr>А – ситуации освоения норм и правил</vt:lpstr>
      <vt:lpstr>Обеспечение осознания ребенком своей субъектности</vt:lpstr>
      <vt:lpstr>Карта для разработки управленческих инструментов</vt:lpstr>
      <vt:lpstr>Как проектировать со-бытийность?</vt:lpstr>
      <vt:lpstr>Карта проектирования и оценки с точки зрения целевых ориентиров</vt:lpstr>
      <vt:lpstr>Образовательное пространство детского сада и карты оценки</vt:lpstr>
      <vt:lpstr>Карта для проектирования работы ДС --- карта для оценки</vt:lpstr>
      <vt:lpstr>Карта для проектирования программы и оценки качества: день в детском саду</vt:lpstr>
      <vt:lpstr>Карта для оценки качества со-бытийности: игра</vt:lpstr>
      <vt:lpstr>Давайте работать вместе. У нас все получится!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Татьяна Николаевна Захарова</cp:lastModifiedBy>
  <cp:revision>38</cp:revision>
  <cp:lastPrinted>2023-05-10T09:26:48Z</cp:lastPrinted>
  <dcterms:created xsi:type="dcterms:W3CDTF">2023-03-21T13:09:25Z</dcterms:created>
  <dcterms:modified xsi:type="dcterms:W3CDTF">2023-05-10T12:30:23Z</dcterms:modified>
</cp:coreProperties>
</file>