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6" r:id="rId4"/>
    <p:sldId id="277" r:id="rId5"/>
    <p:sldId id="257" r:id="rId6"/>
    <p:sldId id="269" r:id="rId7"/>
    <p:sldId id="266" r:id="rId8"/>
    <p:sldId id="260" r:id="rId9"/>
    <p:sldId id="261" r:id="rId10"/>
    <p:sldId id="270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3" autoAdjust="0"/>
    <p:restoredTop sz="94660"/>
  </p:normalViewPr>
  <p:slideViewPr>
    <p:cSldViewPr>
      <p:cViewPr varScale="1">
        <p:scale>
          <a:sx n="109" d="100"/>
          <a:sy n="109" d="100"/>
        </p:scale>
        <p:origin x="151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DCA5-FB93-4510-AFB6-4B7D0A68CDD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3605-0DD9-45DA-8514-A905E6C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6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FAB6B5-733B-4C2F-8F96-04FDF8A773F5}" type="slidenum">
              <a:rPr lang="ru-RU"/>
              <a:pPr/>
              <a:t>6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ADC1B0-4E09-462D-A358-35E7623EC748}" type="slidenum">
              <a:rPr lang="ru-RU"/>
              <a:pPr/>
              <a:t>10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52701E-B449-46C8-AC84-CEFCD6A411DC}" type="slidenum">
              <a:rPr lang="ru-RU"/>
              <a:pPr/>
              <a:t>11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F09621-5FDA-4389-98AA-F0E6027061C3}" type="slidenum">
              <a:rPr lang="ru-RU"/>
              <a:pPr/>
              <a:t>13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7692-9BA6-4A92-87FF-7DE20593ED0C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4021-7B82-4C3E-B0B1-9C4D4D6BF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81439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307183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entury Gothic" pitchFamily="34" charset="0"/>
              </a:rPr>
              <a:t>«… как театр начинается с вешалки, так и речь начинается с подготовки  ней»</a:t>
            </a:r>
            <a:br>
              <a:rPr lang="ru-RU" sz="2700" dirty="0" smtClean="0">
                <a:latin typeface="Century Gothic" pitchFamily="34" charset="0"/>
              </a:rPr>
            </a:br>
            <a:r>
              <a:rPr lang="ru-RU" sz="2700" dirty="0" smtClean="0">
                <a:latin typeface="Century Gothic" pitchFamily="34" charset="0"/>
              </a:rPr>
              <a:t>                                                                      Т.Г. </a:t>
            </a:r>
            <a:r>
              <a:rPr lang="ru-RU" sz="2700" dirty="0" err="1" smtClean="0">
                <a:latin typeface="Century Gothic" pitchFamily="34" charset="0"/>
              </a:rPr>
              <a:t>Визель</a:t>
            </a:r>
            <a:r>
              <a:rPr lang="ru-RU" sz="3600" dirty="0" smtClean="0">
                <a:latin typeface="Century Gothic" pitchFamily="34" charset="0"/>
              </a:rPr>
              <a:t/>
            </a:r>
            <a:br>
              <a:rPr lang="ru-RU" sz="3600" dirty="0" smtClean="0">
                <a:latin typeface="Century Gothic" pitchFamily="34" charset="0"/>
              </a:rPr>
            </a:br>
            <a:r>
              <a:rPr lang="ru-RU" sz="3600" dirty="0" smtClean="0">
                <a:latin typeface="Century Gothic" pitchFamily="34" charset="0"/>
              </a:rPr>
              <a:t/>
            </a:r>
            <a:br>
              <a:rPr lang="ru-RU" sz="3600" dirty="0" smtClean="0">
                <a:latin typeface="Century Gothic" pitchFamily="34" charset="0"/>
              </a:rPr>
            </a:br>
            <a:r>
              <a:rPr lang="ru-RU" sz="4000" dirty="0" err="1" smtClean="0">
                <a:latin typeface="Century Gothic" pitchFamily="34" charset="0"/>
              </a:rPr>
              <a:t>Игротерапия</a:t>
            </a:r>
            <a:r>
              <a:rPr lang="ru-RU" sz="4000" dirty="0" smtClean="0">
                <a:latin typeface="Century Gothic" pitchFamily="34" charset="0"/>
              </a:rPr>
              <a:t> в коррекции  речевых нарушений: нейропсихологический подход</a:t>
            </a:r>
            <a:endParaRPr lang="ru-RU" sz="4000" dirty="0"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886200"/>
            <a:ext cx="4429156" cy="1752600"/>
          </a:xfrm>
        </p:spPr>
        <p:txBody>
          <a:bodyPr>
            <a:noAutofit/>
          </a:bodyPr>
          <a:lstStyle/>
          <a:p>
            <a:pPr lvl="0" algn="r" eaLnBrk="0" fontAlgn="base" hangingPunct="0">
              <a:spcBef>
                <a:spcPts val="0"/>
              </a:spcBef>
              <a:defRPr/>
            </a:pPr>
            <a:r>
              <a:rPr lang="ru-RU" sz="1600" i="1" kern="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Автор  </a:t>
            </a:r>
            <a:r>
              <a:rPr lang="ru-RU" sz="1600" i="1" kern="0" dirty="0" err="1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медиапродукта</a:t>
            </a:r>
            <a:r>
              <a:rPr lang="ru-RU" sz="1600" i="1" kern="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:</a:t>
            </a:r>
          </a:p>
          <a:p>
            <a:pPr lvl="0" algn="r" eaLnBrk="0" fontAlgn="base" hangingPunct="0">
              <a:spcBef>
                <a:spcPts val="0"/>
              </a:spcBef>
              <a:defRPr/>
            </a:pPr>
            <a:r>
              <a:rPr lang="ru-RU" sz="1600" i="1" kern="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учитель-логопед</a:t>
            </a:r>
          </a:p>
          <a:p>
            <a:pPr lvl="0" algn="r" eaLnBrk="0" fontAlgn="base" hangingPunct="0">
              <a:spcBef>
                <a:spcPts val="0"/>
              </a:spcBef>
              <a:defRPr/>
            </a:pPr>
            <a:r>
              <a:rPr lang="ru-RU" sz="1600" i="1" kern="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МДОУ №6 «Ленок» </a:t>
            </a:r>
          </a:p>
          <a:p>
            <a:pPr lvl="0" algn="r" eaLnBrk="0" fontAlgn="base" hangingPunct="0">
              <a:spcBef>
                <a:spcPts val="0"/>
              </a:spcBef>
              <a:defRPr/>
            </a:pPr>
            <a:r>
              <a:rPr lang="ru-RU" sz="1600" i="1" kern="0" dirty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Р.И. </a:t>
            </a:r>
            <a:r>
              <a:rPr lang="ru-RU" sz="1600" i="1" kern="0" smtClean="0">
                <a:solidFill>
                  <a:schemeClr val="tx1"/>
                </a:solidFill>
                <a:latin typeface="Century Gothic" panose="020B0502020202020204" pitchFamily="34" charset="0"/>
                <a:ea typeface="Arial Unicode MS" pitchFamily="34" charset="-128"/>
                <a:cs typeface="Times New Roman" pitchFamily="18" charset="0"/>
              </a:rPr>
              <a:t>Богаткова</a:t>
            </a:r>
            <a:endParaRPr lang="ru-RU" sz="1600" i="1" kern="0" dirty="0">
              <a:solidFill>
                <a:schemeClr val="tx1"/>
              </a:solidFill>
              <a:latin typeface="Century Gothic" panose="020B050202020202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7" name="Picture 3" descr="C:\Users\Эльвира\Desktop\sYJcvTFPMx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215911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l="13653" r="16375"/>
          <a:stretch>
            <a:fillRect/>
          </a:stretch>
        </p:blipFill>
        <p:spPr bwMode="auto">
          <a:xfrm>
            <a:off x="971600" y="548680"/>
            <a:ext cx="7344816" cy="600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25782" t="16727" r="6249"/>
          <a:stretch>
            <a:fillRect/>
          </a:stretch>
        </p:blipFill>
        <p:spPr bwMode="auto">
          <a:xfrm>
            <a:off x="683568" y="0"/>
            <a:ext cx="8064896" cy="592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4" name="VID_20211130_102554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43240" y="1643050"/>
            <a:ext cx="238125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Эльвира\Desktop\95-MwsfnNPA.jpg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715008" y="214290"/>
            <a:ext cx="2890031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Эльвира\Desktop\c219ed37f85d030e3546a64239221b3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11560" y="-280512"/>
            <a:ext cx="2520000" cy="2520000"/>
          </a:xfrm>
          <a:prstGeom prst="rect">
            <a:avLst/>
          </a:prstGeom>
          <a:noFill/>
        </p:spPr>
      </p:pic>
      <p:pic>
        <p:nvPicPr>
          <p:cNvPr id="1029" name="Picture 5" descr="C:\Users\Эльвира\Desktop\Hd774548b945b425ca00293ecaee17879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861852" y="2890124"/>
            <a:ext cx="2808000" cy="2808000"/>
          </a:xfrm>
          <a:prstGeom prst="rect">
            <a:avLst/>
          </a:prstGeom>
          <a:noFill/>
        </p:spPr>
      </p:pic>
      <p:pic>
        <p:nvPicPr>
          <p:cNvPr id="1032" name="Picture 8" descr="C:\Users\Эльвира\Desktop\detsad-304243-1449507755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AAA8AB"/>
              </a:clrFrom>
              <a:clrTo>
                <a:srgbClr val="AAA8AB">
                  <a:alpha val="0"/>
                </a:srgbClr>
              </a:clrTo>
            </a:clrChange>
            <a:lum/>
          </a:blip>
          <a:srcRect l="11995" r="6429"/>
          <a:stretch>
            <a:fillRect/>
          </a:stretch>
        </p:blipFill>
        <p:spPr bwMode="auto">
          <a:xfrm>
            <a:off x="380623" y="3286124"/>
            <a:ext cx="2624772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26456" y="332656"/>
            <a:ext cx="8691088" cy="510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</p:spPr>
      </p:pic>
      <p:pic>
        <p:nvPicPr>
          <p:cNvPr id="4" name="Picture 2" descr="C:\Users\Эльвира\Desktop\Womens-Discussion-Group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928794" y="1285860"/>
            <a:ext cx="594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32"/>
            <a:ext cx="9144000" cy="8143932"/>
          </a:xfrm>
          <a:prstGeom prst="rect">
            <a:avLst/>
          </a:prstGeom>
          <a:noFill/>
        </p:spPr>
      </p:pic>
      <p:pic>
        <p:nvPicPr>
          <p:cNvPr id="4" name="Picture 2" descr="C:\Users\Эльвира\Desktop\baby-talk-communicating-with-your-bab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20853979">
            <a:off x="229494" y="381595"/>
            <a:ext cx="3822192" cy="2548128"/>
          </a:xfrm>
          <a:prstGeom prst="rect">
            <a:avLst/>
          </a:prstGeom>
          <a:noFill/>
        </p:spPr>
      </p:pic>
      <p:pic>
        <p:nvPicPr>
          <p:cNvPr id="5" name="Picture 2" descr="C:\Users\Эльвира\Desktop\0039678350de90c155ed30bb34e48ca1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b="8898"/>
          <a:stretch>
            <a:fillRect/>
          </a:stretch>
        </p:blipFill>
        <p:spPr bwMode="auto">
          <a:xfrm rot="677476">
            <a:off x="4928747" y="343040"/>
            <a:ext cx="3756703" cy="255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286256"/>
            <a:ext cx="6368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Появление и становление речи:</a:t>
            </a:r>
          </a:p>
          <a:p>
            <a:r>
              <a:rPr lang="ru-RU" sz="2800" dirty="0" smtClean="0">
                <a:latin typeface="Century Gothic" pitchFamily="34" charset="0"/>
              </a:rPr>
              <a:t>ранний и дошкольный возраст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32"/>
            <a:ext cx="9144000" cy="8143932"/>
          </a:xfrm>
          <a:prstGeom prst="rect">
            <a:avLst/>
          </a:prstGeom>
          <a:noFill/>
        </p:spPr>
      </p:pic>
      <p:pic>
        <p:nvPicPr>
          <p:cNvPr id="1026" name="Picture 2" descr="C:\Users\Эльвира\Desktop\618c561f520472b09883022f4bab089d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7040" t="24243" r="4958"/>
          <a:stretch>
            <a:fillRect/>
          </a:stretch>
        </p:blipFill>
        <p:spPr bwMode="auto">
          <a:xfrm>
            <a:off x="0" y="260648"/>
            <a:ext cx="9144000" cy="566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entury Gothic" pitchFamily="34" charset="0"/>
              </a:rPr>
              <a:t/>
            </a:r>
            <a:br>
              <a:rPr lang="ru-RU" sz="3200" dirty="0" smtClean="0">
                <a:latin typeface="Century Gothic" pitchFamily="34" charset="0"/>
              </a:rPr>
            </a:br>
            <a:r>
              <a:rPr lang="ru-RU" sz="3200" dirty="0" smtClean="0">
                <a:latin typeface="Century Gothic" pitchFamily="34" charset="0"/>
              </a:rPr>
              <a:t>Нейропсихология -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Gothic" pitchFamily="34" charset="0"/>
              </a:rPr>
              <a:t>   наука о взаимосвязи психических процессов (памяти, внимания, </a:t>
            </a:r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речи, </a:t>
            </a:r>
            <a:r>
              <a:rPr lang="ru-RU" sz="2800" dirty="0" smtClean="0">
                <a:latin typeface="Century Gothic" pitchFamily="34" charset="0"/>
              </a:rPr>
              <a:t>мышления и т.д. ) с работой головного мозга, его отделов, левого и правого полушария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2050" name="Picture 2" descr="C:\Users\Эльвира\Desktop\slide-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071799" y="3109459"/>
            <a:ext cx="5142981" cy="38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28596" y="500042"/>
            <a:ext cx="8344185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80996" y="652442"/>
            <a:ext cx="8344185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14282" y="642918"/>
            <a:ext cx="8344185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429552"/>
          </a:xfrm>
          <a:prstGeom prst="rect">
            <a:avLst/>
          </a:prstGeom>
          <a:noFill/>
        </p:spPr>
      </p:pic>
      <p:pic>
        <p:nvPicPr>
          <p:cNvPr id="1026" name="Picture 2" descr="C:\Users\Эльвира\Desktop\image-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39553" y="428603"/>
            <a:ext cx="8156346" cy="611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00892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 хочу»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07181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Я могу»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4000504"/>
            <a:ext cx="135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«Я должен»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Century Gothic" pitchFamily="34" charset="0"/>
              </a:rPr>
              <a:t>Задачи </a:t>
            </a:r>
            <a:r>
              <a:rPr lang="ru-RU" sz="3600" dirty="0" err="1" smtClean="0">
                <a:latin typeface="Century Gothic" pitchFamily="34" charset="0"/>
              </a:rPr>
              <a:t>нейростимуляции</a:t>
            </a:r>
            <a:endParaRPr lang="ru-RU" sz="3600" dirty="0" smtClean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>
                <a:latin typeface="Century Gothic" pitchFamily="34" charset="0"/>
              </a:rPr>
              <a:t>    </a:t>
            </a:r>
            <a:r>
              <a:rPr lang="ru-RU" sz="4400" dirty="0" smtClean="0">
                <a:latin typeface="Century Gothic" pitchFamily="34" charset="0"/>
              </a:rPr>
              <a:t>Обеспечение энергетического тонуса, на котором развиваются все психические функции.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>
              <a:latin typeface="Century Gothic" pitchFamily="34" charset="0"/>
            </a:endParaRPr>
          </a:p>
          <a:p>
            <a:pPr lvl="0">
              <a:buNone/>
            </a:pPr>
            <a:r>
              <a:rPr lang="ru-RU" sz="3600" dirty="0" smtClean="0">
                <a:latin typeface="Century Gothic" pitchFamily="34" charset="0"/>
              </a:rPr>
              <a:t>    Активация функций подкорковых образований мозга.</a:t>
            </a:r>
          </a:p>
          <a:p>
            <a:pPr lvl="0">
              <a:buNone/>
            </a:pPr>
            <a:r>
              <a:rPr lang="ru-RU" sz="3600" dirty="0" smtClean="0">
                <a:latin typeface="Century Gothic" pitchFamily="34" charset="0"/>
              </a:rPr>
              <a:t>    Стабилизация межполушарного взаимодействия –</a:t>
            </a:r>
          </a:p>
          <a:p>
            <a:pPr lvl="0">
              <a:buNone/>
            </a:pPr>
            <a:r>
              <a:rPr lang="ru-RU" sz="3600" b="1" dirty="0" smtClean="0">
                <a:latin typeface="Century Gothic" pitchFamily="34" charset="0"/>
              </a:rPr>
              <a:t>     1-ый блок.</a:t>
            </a:r>
            <a:endParaRPr lang="ru-RU" sz="3600" dirty="0" smtClean="0">
              <a:latin typeface="Century Gothic" pitchFamily="34" charset="0"/>
            </a:endParaRPr>
          </a:p>
          <a:p>
            <a:pPr lvl="0">
              <a:buNone/>
            </a:pPr>
            <a:r>
              <a:rPr lang="ru-RU" sz="3600" dirty="0" smtClean="0">
                <a:latin typeface="Century Gothic" pitchFamily="34" charset="0"/>
              </a:rPr>
              <a:t/>
            </a:r>
            <a:br>
              <a:rPr lang="ru-RU" sz="3600" dirty="0" smtClean="0">
                <a:latin typeface="Century Gothic" pitchFamily="34" charset="0"/>
              </a:rPr>
            </a:br>
            <a:r>
              <a:rPr lang="ru-RU" sz="3600" dirty="0" smtClean="0">
                <a:latin typeface="Century Gothic" pitchFamily="34" charset="0"/>
              </a:rPr>
              <a:t>Обеспечение приемов и тонкого анализа модально-специфической </a:t>
            </a:r>
            <a:r>
              <a:rPr lang="ru-RU" sz="3600" dirty="0" err="1" smtClean="0">
                <a:latin typeface="Century Gothic" pitchFamily="34" charset="0"/>
              </a:rPr>
              <a:t>полисенсорной</a:t>
            </a:r>
            <a:r>
              <a:rPr lang="ru-RU" sz="3600" dirty="0" smtClean="0">
                <a:latin typeface="Century Gothic" pitchFamily="34" charset="0"/>
              </a:rPr>
              <a:t> информации (тактильной,  двигательной, кинестетической, динамической), зрительной, слуховой, развитие высших психических функций – </a:t>
            </a:r>
            <a:r>
              <a:rPr lang="ru-RU" sz="3600" b="1" dirty="0" smtClean="0">
                <a:latin typeface="Century Gothic" pitchFamily="34" charset="0"/>
              </a:rPr>
              <a:t>2-ой блок</a:t>
            </a:r>
            <a:r>
              <a:rPr lang="ru-RU" sz="3600" dirty="0" smtClean="0">
                <a:latin typeface="Century Gothic" pitchFamily="34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endParaRPr lang="ru-RU" sz="3600" dirty="0" smtClean="0">
              <a:latin typeface="Century Gothic" pitchFamily="34" charset="0"/>
            </a:endParaRPr>
          </a:p>
          <a:p>
            <a:pPr lvl="0">
              <a:buNone/>
            </a:pPr>
            <a:r>
              <a:rPr lang="ru-RU" sz="3600" dirty="0" smtClean="0">
                <a:latin typeface="Century Gothic" pitchFamily="34" charset="0"/>
              </a:rPr>
              <a:t>     Обеспечение регуляции программирования и контроля         психической деятельности– </a:t>
            </a:r>
            <a:r>
              <a:rPr lang="ru-RU" sz="3600" b="1" dirty="0" smtClean="0">
                <a:latin typeface="Century Gothic" pitchFamily="34" charset="0"/>
              </a:rPr>
              <a:t>3-й блок.</a:t>
            </a:r>
            <a:endParaRPr lang="ru-RU" sz="3600" dirty="0" smtClean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C:\Users\Эльвира\Desktop\full_size_1599808409-3f7352eb7aa7d912b322b816df496fb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1184545">
            <a:off x="6704135" y="540745"/>
            <a:ext cx="2133328" cy="11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львира\Desktop\free-powerpoint-backgrounds-and-templates-regarding-microsoft-office-powerpoint-background-templates-1536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М</a:t>
            </a:r>
            <a:r>
              <a:rPr lang="ru-RU" sz="3200" dirty="0" smtClean="0">
                <a:latin typeface="Century Gothic" pitchFamily="34" charset="0"/>
              </a:rPr>
              <a:t>етод 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з</a:t>
            </a:r>
            <a:r>
              <a:rPr lang="ru-RU" sz="3200" dirty="0" smtClean="0">
                <a:latin typeface="Century Gothic" pitchFamily="34" charset="0"/>
              </a:rPr>
              <a:t>амещающего </a:t>
            </a:r>
            <a:r>
              <a:rPr lang="ru-RU" sz="3200" dirty="0" smtClean="0">
                <a:solidFill>
                  <a:srgbClr val="FF0000"/>
                </a:solidFill>
                <a:latin typeface="Century Gothic" pitchFamily="34" charset="0"/>
              </a:rPr>
              <a:t>о</a:t>
            </a:r>
            <a:r>
              <a:rPr lang="ru-RU" sz="3200" dirty="0" smtClean="0">
                <a:latin typeface="Century Gothic" pitchFamily="34" charset="0"/>
              </a:rPr>
              <a:t>нтогенеза (МЗО)  в коррекции ФФНР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   </a:t>
            </a:r>
            <a:r>
              <a:rPr lang="ru-RU" sz="2000" dirty="0" smtClean="0">
                <a:latin typeface="Century Gothic" pitchFamily="34" charset="0"/>
              </a:rPr>
              <a:t>базовая нейропсихологическая технология коррекции, профилактики и </a:t>
            </a:r>
            <a:r>
              <a:rPr lang="ru-RU" sz="2000" dirty="0" err="1" smtClean="0">
                <a:latin typeface="Century Gothic" pitchFamily="34" charset="0"/>
              </a:rPr>
              <a:t>абилитации</a:t>
            </a:r>
            <a:r>
              <a:rPr lang="ru-RU" sz="2000" dirty="0" smtClean="0">
                <a:latin typeface="Century Gothic" pitchFamily="34" charset="0"/>
              </a:rPr>
              <a:t> (развития потенциальных возможностей) детей с разными вариантами развития.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Первый этап </a:t>
            </a:r>
            <a:r>
              <a:rPr lang="ru-RU" sz="2000" dirty="0" smtClean="0">
                <a:latin typeface="Century Gothic" pitchFamily="34" charset="0"/>
              </a:rPr>
              <a:t>– развитие артикуляционной моторики, совершенствование слухового восприятия (неречевые звуки и шумы), развитие чувства ритма.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Второй этап </a:t>
            </a:r>
            <a:r>
              <a:rPr lang="ru-RU" sz="2000" dirty="0" smtClean="0">
                <a:latin typeface="Century Gothic" pitchFamily="34" charset="0"/>
              </a:rPr>
              <a:t>– развитие фонематического слуха (речевое </a:t>
            </a:r>
            <a:r>
              <a:rPr lang="ru-RU" sz="2000" dirty="0" err="1" smtClean="0">
                <a:latin typeface="Century Gothic" pitchFamily="34" charset="0"/>
              </a:rPr>
              <a:t>звукоразличение</a:t>
            </a:r>
            <a:r>
              <a:rPr lang="ru-RU" sz="2000" dirty="0" smtClean="0">
                <a:latin typeface="Century Gothic" pitchFamily="34" charset="0"/>
              </a:rPr>
              <a:t>), фонематического восприятия и формирование четких фонематических представлений (дифференциация фонем и установление звуковой структуры слова).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Третий этап </a:t>
            </a:r>
            <a:r>
              <a:rPr lang="ru-RU" sz="2000" dirty="0" smtClean="0">
                <a:latin typeface="Century Gothic" pitchFamily="34" charset="0"/>
              </a:rPr>
              <a:t>– формирование навыков фонематического анализа и синтеза звуковой структуры слова, развитие слухоречевой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205</Words>
  <Application>Microsoft Office PowerPoint</Application>
  <PresentationFormat>Экран (4:3)</PresentationFormat>
  <Paragraphs>30</Paragraphs>
  <Slides>13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Century Gothic</vt:lpstr>
      <vt:lpstr>Times New Roman</vt:lpstr>
      <vt:lpstr>Wingdings</vt:lpstr>
      <vt:lpstr>Тема Office</vt:lpstr>
      <vt:lpstr>«… как театр начинается с вешалки, так и речь начинается с подготовки  ней»                                                                       Т.Г. Визель  Игротерапия в коррекции  речевых нарушений: нейропсихологический подход</vt:lpstr>
      <vt:lpstr>Презентация PowerPoint</vt:lpstr>
      <vt:lpstr>Презентация PowerPoint</vt:lpstr>
      <vt:lpstr>Презентация PowerPoint</vt:lpstr>
      <vt:lpstr> Нейропсихология -</vt:lpstr>
      <vt:lpstr>Презентация PowerPoint</vt:lpstr>
      <vt:lpstr>Презентация PowerPoint</vt:lpstr>
      <vt:lpstr>Задачи нейростимуляции</vt:lpstr>
      <vt:lpstr>Метод замещающего онтогенеза (МЗО)  в коррекции ФФНР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Игротерапия в коррекции ФФНР: нейропсихологический подход</dc:title>
  <dc:creator>Эльвира</dc:creator>
  <cp:lastModifiedBy>Татьяна Николаевна Захарова</cp:lastModifiedBy>
  <cp:revision>24</cp:revision>
  <dcterms:created xsi:type="dcterms:W3CDTF">2023-01-26T08:39:50Z</dcterms:created>
  <dcterms:modified xsi:type="dcterms:W3CDTF">2023-06-27T06:38:30Z</dcterms:modified>
</cp:coreProperties>
</file>