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7" r:id="rId2"/>
    <p:sldId id="268" r:id="rId3"/>
    <p:sldId id="269" r:id="rId4"/>
    <p:sldId id="273" r:id="rId5"/>
    <p:sldId id="257" r:id="rId6"/>
    <p:sldId id="270" r:id="rId7"/>
    <p:sldId id="271" r:id="rId8"/>
    <p:sldId id="274" r:id="rId9"/>
    <p:sldId id="258" r:id="rId10"/>
    <p:sldId id="272" r:id="rId11"/>
    <p:sldId id="259" r:id="rId12"/>
    <p:sldId id="260" r:id="rId13"/>
    <p:sldId id="261" r:id="rId14"/>
    <p:sldId id="262" r:id="rId15"/>
    <p:sldId id="263" r:id="rId16"/>
    <p:sldId id="264" r:id="rId17"/>
    <p:sldId id="265" r:id="rId18"/>
    <p:sldId id="266" r:id="rId19"/>
    <p:sldId id="275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Full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hape 34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  <p:sp>
        <p:nvSpPr>
          <p:cNvPr id="35" name="Shape 35"/>
          <p:cNvSpPr>
            <a:spLocks noGrp="1"/>
          </p:cNvSpPr>
          <p:nvPr>
            <p:ph type="pic" idx="13"/>
          </p:nvPr>
        </p:nvSpPr>
        <p:spPr>
          <a:xfrm>
            <a:off x="-1" y="700716"/>
            <a:ext cx="9144001" cy="5456571"/>
          </a:xfrm>
          <a:prstGeom prst="rect">
            <a:avLst/>
          </a:prstGeom>
        </p:spPr>
        <p:txBody>
          <a:bodyPr lIns="80165" tIns="40082" rIns="80165" bIns="40082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447919370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27.09.2023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27.09.2023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27.09.2023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27.09.2023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27.09.2023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27.09.2023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27.09.2023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google.com/search?sca_esv=568166414&amp;rlz=1C1GCEU_ruRU822RU822&amp;q=%D1%81%D1%8E%D0%B6%D0%B5%D1%82%D0%BD%D0%BE-%D1%80%D0%BE%D0%BB%D0%B5%D0%B2%D0%B0%D1%8F+%D0%B8%D0%B3%D1%80%D0%B0+%D1%81%D1%82%D0%B0%D1%80%D1%88%D0%B0%D1%8F+%D0%B3%D1%80%D1%83%D0%BF%D0%BF%D0%B0&amp;tbm=vid&amp;source=lnms&amp;sa=X&amp;ved=2ahUKEwjh2Myk1MWBAxUtExAIHZQ4CzMQ0pQJegQICxAB&amp;biw=1920&amp;bih=963&amp;dpr=1#fpstate=ive&amp;vld=cid:5871ee2d,vid:VgpJsdCSLQY,st:0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ro.yar.ru/" TargetMode="External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kd0.k@yandex.ru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mymap-life.ru/wp-content/uploads/2013/09/%D0%99%D0%BE%D1%85%D0%B0%D0%BD-%D0%A5%D1%91%D0%B9%D0%B7%D0%B8%D0%BD%D0%B3%D0%B0-%E2%80%93-%D0%A7%D0%B5%D0%BB%D0%BE%D0%B2%D0%B5%D0%BA-%D0%B8%D0%B3%D1%80%D0%B0%D1%8E%D1%89%D0%B8%D0%B9.pdf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/>
          <p:nvPr/>
        </p:nvSpPr>
        <p:spPr>
          <a:xfrm>
            <a:off x="179512" y="3122694"/>
            <a:ext cx="8712968" cy="101566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algn="ctr"/>
            <a:r>
              <a:rPr lang="ru-RU" sz="2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Тема</a:t>
            </a:r>
            <a:r>
              <a:rPr lang="ru-RU" sz="2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 </a:t>
            </a:r>
            <a:r>
              <a:rPr lang="ru-RU" sz="2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" Развитие детской </a:t>
            </a:r>
            <a:r>
              <a:rPr lang="ru-RU" sz="22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субъектности</a:t>
            </a:r>
            <a:r>
              <a:rPr lang="ru-RU" sz="2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в условиях сюжетно-ролевой игры: создаем условия для детско-взрослого взаимодействия"</a:t>
            </a:r>
            <a:endParaRPr lang="ru-RU" sz="2200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334" y="0"/>
            <a:ext cx="9060170" cy="1124744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1968382" y="1219243"/>
            <a:ext cx="522007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Региональный </a:t>
            </a:r>
            <a:r>
              <a:rPr lang="ru-RU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семинар </a:t>
            </a:r>
            <a:br>
              <a:rPr lang="ru-RU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из цикла </a:t>
            </a:r>
            <a:endParaRPr lang="ru-RU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582852" y="1844824"/>
            <a:ext cx="799113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«</a:t>
            </a:r>
            <a:r>
              <a:rPr lang="ru-RU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Развитие детской </a:t>
            </a:r>
            <a:r>
              <a:rPr lang="ru-RU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субъектности</a:t>
            </a:r>
            <a:r>
              <a:rPr lang="ru-RU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в условиях дошкольного образования</a:t>
            </a:r>
            <a:r>
              <a:rPr lang="ru-RU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»</a:t>
            </a:r>
            <a:endParaRPr lang="ru-RU" b="1" dirty="0"/>
          </a:p>
        </p:txBody>
      </p:sp>
      <p:sp>
        <p:nvSpPr>
          <p:cNvPr id="11" name="Подзаголовок 2"/>
          <p:cNvSpPr txBox="1">
            <a:spLocks/>
          </p:cNvSpPr>
          <p:nvPr/>
        </p:nvSpPr>
        <p:spPr>
          <a:xfrm>
            <a:off x="1619672" y="4771403"/>
            <a:ext cx="6181415" cy="1361315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ru-RU" sz="1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ГАУ ДПО ЯО ИРО</a:t>
            </a:r>
          </a:p>
          <a:p>
            <a:pPr marL="0" indent="0" algn="ctr">
              <a:buNone/>
            </a:pPr>
            <a:r>
              <a:rPr lang="ru-RU" sz="1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Кафедра дошкольного образования</a:t>
            </a:r>
          </a:p>
          <a:p>
            <a:pPr marL="0" indent="0" algn="ctr">
              <a:buNone/>
            </a:pPr>
            <a:r>
              <a:rPr lang="ru-RU" sz="1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© Захарова Т.Н., </a:t>
            </a:r>
            <a:r>
              <a:rPr lang="ru-RU" sz="18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Надежина</a:t>
            </a:r>
            <a:r>
              <a:rPr lang="ru-RU" sz="1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М.А.</a:t>
            </a:r>
          </a:p>
          <a:p>
            <a:pPr marL="0" indent="0" algn="ctr">
              <a:buNone/>
            </a:pPr>
            <a:r>
              <a:rPr lang="ru-RU" sz="1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2023 г.</a:t>
            </a:r>
            <a:endParaRPr lang="ru-RU" sz="1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25886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/>
              <a:t>Кейс «Сюжетно – ролевая игра «Магазин»»</a:t>
            </a:r>
            <a:endParaRPr lang="ru-RU" dirty="0" smtClean="0"/>
          </a:p>
          <a:p>
            <a:pPr marL="0" indent="0">
              <a:buNone/>
            </a:pPr>
            <a:endParaRPr lang="ru-RU" sz="2400" dirty="0" smtClean="0"/>
          </a:p>
          <a:p>
            <a:pPr marL="0" indent="0">
              <a:buNone/>
            </a:pPr>
            <a:r>
              <a:rPr lang="ru-RU" sz="2400" dirty="0" smtClean="0"/>
              <a:t>Ссылка на видео:</a:t>
            </a:r>
          </a:p>
          <a:p>
            <a:pPr marL="0" indent="0">
              <a:buNone/>
            </a:pP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259632" y="3092521"/>
            <a:ext cx="5526360" cy="1541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sz="1000" u="sng" dirty="0">
                <a:solidFill>
                  <a:srgbClr val="0000FF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s://www.google.com/search?sca_esv=568166414&amp;rlz=1C1GCEU_ruRU822RU822&amp;q=%D1%81%D1%8E%D0%B6%D0%B5%D1%82%D0%BD%D0%BE-%D1%80%D0%BE%D0%BB%D0%B5%D0%B2%D0%B0%D1%8F+%D0%B8%D0%B3%D1%80%D0%B0+%D1%81%D1%82%D0%B0%D1%80%D1%88%D0%B0%D1%8F+%D0%B3%D1%80%D1%83%D0%BF%D0%BF%D0%B0&amp;tbm=vid&amp;source=lnms&amp;sa=X&amp;ved=2ahUKEwjh2Myk1MWBAxUtExAIHZQ4CzMQ0pQJegQICxAB&amp;biw=1920&amp;bih=963&amp;dpr=1#fpstate=ive&amp;vld=cid:5871ee2d,vid:VgpJsdCSLQY,st:0</a:t>
            </a:r>
            <a:endParaRPr lang="ru-RU" sz="1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dirty="0">
                <a:solidFill>
                  <a:srgbClr val="1A1A1A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62694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 1.Мотивационно-потребностный компонент: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smtClean="0"/>
              <a:t>-</a:t>
            </a:r>
            <a:r>
              <a:rPr lang="ru-RU" dirty="0"/>
              <a:t>потребность и желание в игровой деятельности;</a:t>
            </a:r>
          </a:p>
          <a:p>
            <a:pPr marL="0" indent="0">
              <a:buNone/>
            </a:pPr>
            <a:r>
              <a:rPr lang="ru-RU" dirty="0"/>
              <a:t>-интерес к игровой деятельности;</a:t>
            </a:r>
          </a:p>
          <a:p>
            <a:pPr marL="0" indent="0">
              <a:buNone/>
            </a:pPr>
            <a:r>
              <a:rPr lang="ru-RU" dirty="0"/>
              <a:t>-интерес и желание, не ожидая указаний взрослого, самостоятельно организовывать и включаться в игровую деятельность</a:t>
            </a:r>
            <a:r>
              <a:rPr lang="ru-RU" dirty="0" smtClean="0"/>
              <a:t>;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518423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2. Целевой компонент: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smtClean="0"/>
              <a:t>-</a:t>
            </a:r>
            <a:r>
              <a:rPr lang="ru-RU" dirty="0"/>
              <a:t>умение ставить цель перед собой и сверстниками;</a:t>
            </a:r>
          </a:p>
          <a:p>
            <a:pPr marL="0" indent="0">
              <a:buNone/>
            </a:pPr>
            <a:r>
              <a:rPr lang="ru-RU" dirty="0"/>
              <a:t>-умение планировать предстоящую деятельность;</a:t>
            </a:r>
          </a:p>
          <a:p>
            <a:pPr marL="0" indent="0">
              <a:buNone/>
            </a:pPr>
            <a:r>
              <a:rPr lang="ru-RU" dirty="0"/>
              <a:t>-умение прогнозировать результаты игровой деятельности.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017744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3. Содержательный компонент: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 smtClean="0"/>
              <a:t>-</a:t>
            </a:r>
            <a:r>
              <a:rPr lang="ru-RU" dirty="0"/>
              <a:t>наличие представлений по теме игровой деятельности, умение ими оперировать;</a:t>
            </a:r>
          </a:p>
          <a:p>
            <a:pPr marL="0" indent="0">
              <a:buNone/>
            </a:pPr>
            <a:r>
              <a:rPr lang="ru-RU" dirty="0"/>
              <a:t>-наличие «банка идей» по теме;</a:t>
            </a:r>
          </a:p>
          <a:p>
            <a:pPr marL="0" indent="0">
              <a:buNone/>
            </a:pPr>
            <a:r>
              <a:rPr lang="ru-RU" dirty="0"/>
              <a:t>-умение развивать сюжетную линию;</a:t>
            </a:r>
          </a:p>
          <a:p>
            <a:pPr marL="0" indent="0">
              <a:buNone/>
            </a:pPr>
            <a:r>
              <a:rPr lang="ru-RU" dirty="0"/>
              <a:t>-способность слышать и слушать.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7497604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4. Операционный компонент: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dirty="0" smtClean="0"/>
              <a:t>-</a:t>
            </a:r>
            <a:r>
              <a:rPr lang="ru-RU" dirty="0"/>
              <a:t>умение создавать игровые образы(роль)и их реализовывать;</a:t>
            </a:r>
          </a:p>
          <a:p>
            <a:pPr marL="0" indent="0">
              <a:buNone/>
            </a:pPr>
            <a:r>
              <a:rPr lang="ru-RU" dirty="0"/>
              <a:t>-самостоятельное владение  способами реализации  игрового  образа (мимика, жесты, речь и др.);</a:t>
            </a:r>
          </a:p>
          <a:p>
            <a:pPr marL="0" indent="0">
              <a:buNone/>
            </a:pPr>
            <a:r>
              <a:rPr lang="ru-RU" dirty="0"/>
              <a:t>-умение преобразовывать игровые образы;</a:t>
            </a:r>
          </a:p>
          <a:p>
            <a:pPr marL="0" indent="0">
              <a:buNone/>
            </a:pPr>
            <a:r>
              <a:rPr lang="ru-RU" dirty="0"/>
              <a:t>-умение самостоятельно осуществлять игровую деятельность;</a:t>
            </a:r>
          </a:p>
          <a:p>
            <a:pPr marL="0" indent="0">
              <a:buNone/>
            </a:pPr>
            <a:r>
              <a:rPr lang="ru-RU" dirty="0"/>
              <a:t>-инициирование игровых замыслов;</a:t>
            </a:r>
          </a:p>
          <a:p>
            <a:pPr marL="0" indent="0">
              <a:buNone/>
            </a:pPr>
            <a:r>
              <a:rPr lang="ru-RU" dirty="0"/>
              <a:t>-умение распределить роли, умение согласовывать действия свои  с действиями сверстников;</a:t>
            </a:r>
          </a:p>
          <a:p>
            <a:pPr marL="0" indent="0">
              <a:buNone/>
            </a:pPr>
            <a:r>
              <a:rPr lang="ru-RU" dirty="0"/>
              <a:t>-умение  подбирать  атрибуты, при  необходимости изготавливать атрибуты, использовать предметы-заместители.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4121710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5. Результативный компонент: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smtClean="0"/>
              <a:t>-</a:t>
            </a:r>
            <a:r>
              <a:rPr lang="ru-RU" dirty="0"/>
              <a:t>проявление удовольствия, удовлетворения, радости от процесса игры;</a:t>
            </a:r>
          </a:p>
          <a:p>
            <a:pPr marL="0" indent="0">
              <a:buNone/>
            </a:pPr>
            <a:r>
              <a:rPr lang="ru-RU" dirty="0"/>
              <a:t>-обогащение  и  закрепление  представлений  детей  о  жизни, деятельности и отношениях людей;</a:t>
            </a:r>
          </a:p>
          <a:p>
            <a:pPr marL="0" indent="0">
              <a:buNone/>
            </a:pPr>
            <a:r>
              <a:rPr lang="ru-RU" dirty="0"/>
              <a:t>-умение на элементарном уровне проводить рефлексию собственной деятельности, ее результатов.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5561934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Поддержка детской игры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b="1" dirty="0"/>
              <a:t>1. Выбираем  тему игры</a:t>
            </a:r>
          </a:p>
          <a:p>
            <a:endParaRPr lang="ru-RU" dirty="0"/>
          </a:p>
          <a:p>
            <a:r>
              <a:rPr lang="ru-RU" dirty="0"/>
              <a:t>Голосование</a:t>
            </a:r>
          </a:p>
          <a:p>
            <a:r>
              <a:rPr lang="ru-RU" dirty="0"/>
              <a:t>Сюжет предложил ребенок </a:t>
            </a:r>
            <a:endParaRPr lang="ru-RU" dirty="0" smtClean="0"/>
          </a:p>
          <a:p>
            <a:pPr marL="0" indent="0">
              <a:buNone/>
            </a:pPr>
            <a:r>
              <a:rPr lang="ru-RU" dirty="0"/>
              <a:t> </a:t>
            </a:r>
            <a:r>
              <a:rPr lang="ru-RU" dirty="0" smtClean="0"/>
              <a:t>    и </a:t>
            </a:r>
            <a:r>
              <a:rPr lang="ru-RU" dirty="0"/>
              <a:t>все поддержали</a:t>
            </a:r>
          </a:p>
          <a:p>
            <a:r>
              <a:rPr lang="ru-RU" dirty="0"/>
              <a:t>Тематическая </a:t>
            </a:r>
            <a:r>
              <a:rPr lang="ru-RU" dirty="0" smtClean="0"/>
              <a:t>неделя/событие</a:t>
            </a:r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b="1" dirty="0"/>
              <a:t>2. </a:t>
            </a:r>
            <a:r>
              <a:rPr lang="ru-RU" b="1" dirty="0" smtClean="0"/>
              <a:t>Планирование </a:t>
            </a:r>
            <a:r>
              <a:rPr lang="ru-RU" b="1" dirty="0"/>
              <a:t>игры</a:t>
            </a:r>
          </a:p>
          <a:p>
            <a:pPr marL="0" indent="0">
              <a:buNone/>
            </a:pPr>
            <a:endParaRPr lang="ru-RU" dirty="0"/>
          </a:p>
          <a:p>
            <a:r>
              <a:rPr lang="ru-RU" dirty="0"/>
              <a:t>«Паутинка»</a:t>
            </a:r>
          </a:p>
          <a:p>
            <a:r>
              <a:rPr lang="ru-RU" dirty="0"/>
              <a:t>Карта детских идей</a:t>
            </a:r>
          </a:p>
          <a:p>
            <a:pPr marL="0" indent="0">
              <a:buNone/>
            </a:pPr>
            <a:endParaRPr lang="ru-RU" dirty="0"/>
          </a:p>
          <a:p>
            <a:endParaRPr lang="ru-RU" dirty="0"/>
          </a:p>
        </p:txBody>
      </p:sp>
      <p:pic>
        <p:nvPicPr>
          <p:cNvPr id="1026" name="Picture 2" descr="C:\Users\student\Downloads\20230926_112304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5545872" y="1605149"/>
            <a:ext cx="3730300" cy="2797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student\Downloads\20230926_112344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3861048"/>
            <a:ext cx="3353469" cy="25151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3642750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Поддержка детской игры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b="1" dirty="0" smtClean="0"/>
              <a:t>3. Обогащаем игровой опыт</a:t>
            </a:r>
          </a:p>
          <a:p>
            <a:r>
              <a:rPr lang="ru-RU" dirty="0" smtClean="0"/>
              <a:t>Экскурсии</a:t>
            </a:r>
          </a:p>
          <a:p>
            <a:r>
              <a:rPr lang="ru-RU" dirty="0" smtClean="0"/>
              <a:t>Сочинение историй </a:t>
            </a:r>
          </a:p>
          <a:p>
            <a:r>
              <a:rPr lang="ru-RU" dirty="0" smtClean="0"/>
              <a:t>Игры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b="1" dirty="0" smtClean="0"/>
              <a:t>4. Создаем/</a:t>
            </a:r>
          </a:p>
          <a:p>
            <a:pPr marL="0" indent="0">
              <a:buNone/>
            </a:pPr>
            <a:r>
              <a:rPr lang="ru-RU" b="1" dirty="0" smtClean="0"/>
              <a:t>обогащаем игровую среду</a:t>
            </a:r>
            <a:endParaRPr lang="ru-RU" b="1" dirty="0"/>
          </a:p>
        </p:txBody>
      </p:sp>
      <p:pic>
        <p:nvPicPr>
          <p:cNvPr id="2050" name="Picture 2" descr="C:\Users\student\Downloads\20230926_11340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48202" y="3789040"/>
            <a:ext cx="3648405" cy="27363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5284279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Задача для практики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Мои первые три шага в создании условий развития </a:t>
            </a:r>
            <a:r>
              <a:rPr lang="ru-RU" dirty="0" err="1" smtClean="0"/>
              <a:t>субъектности</a:t>
            </a:r>
            <a:r>
              <a:rPr lang="ru-RU" dirty="0" smtClean="0"/>
              <a:t> в детской сюжетно – ролевой игре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1945326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Заголовок 1"/>
          <p:cNvSpPr>
            <a:spLocks noGrp="1"/>
          </p:cNvSpPr>
          <p:nvPr>
            <p:ph type="title"/>
          </p:nvPr>
        </p:nvSpPr>
        <p:spPr>
          <a:xfrm>
            <a:off x="852488" y="2695575"/>
            <a:ext cx="7886700" cy="1384300"/>
          </a:xfrm>
        </p:spPr>
        <p:txBody>
          <a:bodyPr/>
          <a:lstStyle/>
          <a:p>
            <a:pPr eaLnBrk="1" hangingPunct="1"/>
            <a:r>
              <a:rPr lang="ru-RU" altLang="ru-RU" sz="4000" b="1" smtClean="0">
                <a:solidFill>
                  <a:srgbClr val="C00000"/>
                </a:solidFill>
                <a:latin typeface="Tahoma" pitchFamily="34" charset="0"/>
                <a:cs typeface="Tahoma" pitchFamily="34" charset="0"/>
              </a:rPr>
              <a:t>Давайте работать вместе.</a:t>
            </a:r>
            <a:br>
              <a:rPr lang="ru-RU" altLang="ru-RU" sz="4000" b="1" smtClean="0">
                <a:solidFill>
                  <a:srgbClr val="C00000"/>
                </a:solidFill>
                <a:latin typeface="Tahoma" pitchFamily="34" charset="0"/>
                <a:cs typeface="Tahoma" pitchFamily="34" charset="0"/>
              </a:rPr>
            </a:br>
            <a:r>
              <a:rPr lang="ru-RU" altLang="ru-RU" sz="4000" b="1" smtClean="0">
                <a:solidFill>
                  <a:srgbClr val="C00000"/>
                </a:solidFill>
                <a:latin typeface="Tahoma" pitchFamily="34" charset="0"/>
                <a:cs typeface="Tahoma" pitchFamily="34" charset="0"/>
              </a:rPr>
              <a:t>У нас все получится! </a:t>
            </a:r>
          </a:p>
        </p:txBody>
      </p:sp>
      <p:pic>
        <p:nvPicPr>
          <p:cNvPr id="60419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857250"/>
            <a:ext cx="798513" cy="798513"/>
          </a:xfrm>
        </p:spPr>
      </p:pic>
      <p:cxnSp>
        <p:nvCxnSpPr>
          <p:cNvPr id="6" name="Прямая соединительная линия 5"/>
          <p:cNvCxnSpPr/>
          <p:nvPr/>
        </p:nvCxnSpPr>
        <p:spPr>
          <a:xfrm flipV="1">
            <a:off x="0" y="1543050"/>
            <a:ext cx="9144000" cy="34925"/>
          </a:xfrm>
          <a:prstGeom prst="line">
            <a:avLst/>
          </a:prstGeom>
          <a:ln w="114300" cmpd="tri">
            <a:solidFill>
              <a:srgbClr val="A32D35"/>
            </a:solidFill>
            <a:tailEnd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1082675" y="1114425"/>
            <a:ext cx="7770813" cy="3000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350" dirty="0">
                <a:solidFill>
                  <a:schemeClr val="bg1">
                    <a:lumMod val="50000"/>
                  </a:schemeClr>
                </a:solidFill>
                <a:latin typeface="Impact" panose="020B0806030902050204" pitchFamily="34" charset="0"/>
              </a:rPr>
              <a:t>Институт развития образования: Ваш профессиональный рост – наша работа</a:t>
            </a:r>
          </a:p>
        </p:txBody>
      </p:sp>
      <p:sp>
        <p:nvSpPr>
          <p:cNvPr id="60422" name="TextBox 6"/>
          <p:cNvSpPr txBox="1">
            <a:spLocks noChangeArrowheads="1"/>
          </p:cNvSpPr>
          <p:nvPr/>
        </p:nvSpPr>
        <p:spPr bwMode="auto">
          <a:xfrm>
            <a:off x="5448300" y="4683125"/>
            <a:ext cx="3614738" cy="1246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1500" b="1">
                <a:solidFill>
                  <a:srgbClr val="A52C36"/>
                </a:solidFill>
              </a:rPr>
              <a:t>Контактная информация: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1500" b="1">
                <a:solidFill>
                  <a:srgbClr val="A52C36"/>
                </a:solidFill>
              </a:rPr>
              <a:t>Россия г. Ярославль, ул. Богдановича, 16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1500" b="1">
                <a:solidFill>
                  <a:srgbClr val="A52C36"/>
                </a:solidFill>
              </a:rPr>
              <a:t>Сайт: </a:t>
            </a:r>
            <a:r>
              <a:rPr lang="en-US" altLang="ru-RU" sz="1500" b="1">
                <a:solidFill>
                  <a:srgbClr val="A32D35"/>
                </a:solidFill>
                <a:hlinkClick r:id="rId3"/>
              </a:rPr>
              <a:t>www.iro.yar.ru</a:t>
            </a:r>
            <a:endParaRPr lang="en-US" altLang="ru-RU" sz="1500" b="1">
              <a:solidFill>
                <a:srgbClr val="A32D35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ru-RU" sz="1500" b="1">
                <a:solidFill>
                  <a:srgbClr val="A52C36"/>
                </a:solidFill>
              </a:rPr>
              <a:t>E-mail</a:t>
            </a:r>
            <a:r>
              <a:rPr lang="ru-RU" altLang="ru-RU" sz="1500" b="1">
                <a:solidFill>
                  <a:srgbClr val="A52C36"/>
                </a:solidFill>
              </a:rPr>
              <a:t>: </a:t>
            </a:r>
            <a:r>
              <a:rPr lang="en-US" altLang="ru-RU" sz="1500" b="1">
                <a:solidFill>
                  <a:srgbClr val="A52C36"/>
                </a:solidFill>
                <a:hlinkClick r:id="rId4"/>
              </a:rPr>
              <a:t>kd0.k@yandex.ru</a:t>
            </a:r>
            <a:endParaRPr lang="ru-RU" altLang="ru-RU" sz="1500" b="1">
              <a:solidFill>
                <a:srgbClr val="A52C36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ru-RU" altLang="ru-RU" sz="1500" b="1">
              <a:solidFill>
                <a:srgbClr val="A52C3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3510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 txBox="1">
            <a:spLocks/>
          </p:cNvSpPr>
          <p:nvPr/>
        </p:nvSpPr>
        <p:spPr>
          <a:xfrm>
            <a:off x="323528" y="188640"/>
            <a:ext cx="8496944" cy="6602858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82296" indent="0" algn="ctr">
              <a:buFont typeface="Arial" pitchFamily="34" charset="0"/>
              <a:buNone/>
            </a:pPr>
            <a:endParaRPr lang="ru-RU" sz="2000" dirty="0" smtClean="0">
              <a:solidFill>
                <a:schemeClr val="tx1">
                  <a:lumMod val="95000"/>
                  <a:lumOff val="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82296" indent="0" algn="ctr">
              <a:buFont typeface="Arial" pitchFamily="34" charset="0"/>
              <a:buNone/>
            </a:pP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Ведущие:</a:t>
            </a:r>
          </a:p>
          <a:p>
            <a:pPr marL="82296" indent="0" algn="just">
              <a:buFont typeface="Arial" pitchFamily="34" charset="0"/>
              <a:buNone/>
            </a:pPr>
            <a:endParaRPr lang="ru-RU" sz="2400" dirty="0" smtClean="0">
              <a:solidFill>
                <a:schemeClr val="tx1">
                  <a:lumMod val="95000"/>
                  <a:lumOff val="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82296" indent="0" algn="just">
              <a:buFont typeface="Arial" pitchFamily="34" charset="0"/>
              <a:buNone/>
            </a:pPr>
            <a:endParaRPr lang="ru-RU" sz="2400" dirty="0" smtClean="0">
              <a:solidFill>
                <a:schemeClr val="tx1">
                  <a:lumMod val="95000"/>
                  <a:lumOff val="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82296" indent="0" algn="just">
              <a:buFont typeface="Arial" pitchFamily="34" charset="0"/>
              <a:buNone/>
            </a:pPr>
            <a:r>
              <a:rPr lang="ru-RU" sz="2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Татьяна Николаевна Захарова, </a:t>
            </a:r>
          </a:p>
          <a:p>
            <a:pPr marL="82296" indent="0" algn="just">
              <a:buFont typeface="Arial" pitchFamily="34" charset="0"/>
              <a:buNone/>
            </a:pPr>
            <a:r>
              <a:rPr lang="ru-RU" sz="2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заведующий кафедрой дошкольного образования ГАУ ДПО ЯО «Институт развития образования», кандидат педагогических наук, доцент</a:t>
            </a:r>
          </a:p>
          <a:p>
            <a:pPr marL="82296" indent="0" algn="just">
              <a:buFont typeface="Arial" pitchFamily="34" charset="0"/>
              <a:buNone/>
            </a:pPr>
            <a:r>
              <a:rPr lang="ru-RU" sz="22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Надежина</a:t>
            </a:r>
            <a:r>
              <a:rPr lang="ru-RU" sz="2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Марина </a:t>
            </a:r>
            <a:r>
              <a:rPr lang="ru-RU" sz="22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Алексанровна</a:t>
            </a:r>
            <a:r>
              <a:rPr lang="ru-RU" sz="2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</a:p>
          <a:p>
            <a:pPr marL="82296" indent="0" algn="just">
              <a:buNone/>
            </a:pPr>
            <a:r>
              <a:rPr lang="ru-RU" sz="2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Доцент кафедры дошкольного образования ГАУ ДПО ЯО «Институт развития образования</a:t>
            </a:r>
            <a:r>
              <a:rPr lang="ru-RU" sz="2200" dirty="0">
                <a:solidFill>
                  <a:schemeClr val="tx1">
                    <a:lumMod val="95000"/>
                    <a:lumOff val="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», кандидат </a:t>
            </a:r>
            <a:r>
              <a:rPr lang="ru-RU" sz="2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психологических </a:t>
            </a:r>
            <a:r>
              <a:rPr lang="ru-RU" sz="2200" dirty="0">
                <a:solidFill>
                  <a:schemeClr val="tx1">
                    <a:lumMod val="95000"/>
                    <a:lumOff val="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наук</a:t>
            </a:r>
            <a:endParaRPr lang="ru-RU" sz="2400" dirty="0" smtClean="0">
              <a:solidFill>
                <a:schemeClr val="tx1">
                  <a:lumMod val="95000"/>
                  <a:lumOff val="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82296" indent="0" algn="just">
              <a:buFont typeface="Arial" pitchFamily="34" charset="0"/>
              <a:buNone/>
            </a:pPr>
            <a:endParaRPr lang="ru-RU" sz="2400" dirty="0" smtClean="0">
              <a:solidFill>
                <a:schemeClr val="tx1">
                  <a:lumMod val="95000"/>
                  <a:lumOff val="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82296" indent="0" algn="just">
              <a:buFont typeface="Arial" pitchFamily="34" charset="0"/>
              <a:buNone/>
            </a:pPr>
            <a:endParaRPr lang="ru-RU" sz="2000" dirty="0" smtClean="0">
              <a:solidFill>
                <a:schemeClr val="tx1">
                  <a:lumMod val="95000"/>
                  <a:lumOff val="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82296" indent="0" algn="just">
              <a:buFont typeface="Arial" pitchFamily="34" charset="0"/>
              <a:buNone/>
            </a:pPr>
            <a:endParaRPr lang="ru-RU" sz="2000" dirty="0" smtClean="0">
              <a:solidFill>
                <a:schemeClr val="tx1">
                  <a:lumMod val="95000"/>
                  <a:lumOff val="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82296" indent="0" algn="just">
              <a:buFont typeface="Arial" pitchFamily="34" charset="0"/>
              <a:buNone/>
            </a:pP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  <a:p>
            <a:pPr marL="82296" indent="0" algn="just">
              <a:buFont typeface="Arial" pitchFamily="34" charset="0"/>
              <a:buNone/>
            </a:pPr>
            <a:endParaRPr lang="ru-RU" sz="2000" dirty="0" smtClean="0">
              <a:solidFill>
                <a:schemeClr val="tx1">
                  <a:lumMod val="95000"/>
                  <a:lumOff val="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82296" indent="0" algn="just">
              <a:buFont typeface="Arial" pitchFamily="34" charset="0"/>
              <a:buNone/>
            </a:pPr>
            <a:endParaRPr lang="ru-RU" sz="2000" dirty="0">
              <a:solidFill>
                <a:schemeClr val="tx1">
                  <a:lumMod val="95000"/>
                  <a:lumOff val="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1011257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Что такое </a:t>
            </a:r>
            <a:r>
              <a:rPr lang="ru-RU" dirty="0" err="1" smtClean="0"/>
              <a:t>субъектность</a:t>
            </a:r>
            <a:r>
              <a:rPr lang="ru-RU" dirty="0" smtClean="0"/>
              <a:t>?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Человек оценивает ситуацию</a:t>
            </a:r>
          </a:p>
          <a:p>
            <a:pPr marL="0" indent="0">
              <a:buNone/>
            </a:pPr>
            <a:r>
              <a:rPr lang="ru-RU" dirty="0" smtClean="0"/>
              <a:t>Принимает решение ее изменить</a:t>
            </a:r>
          </a:p>
          <a:p>
            <a:pPr marL="0" indent="0">
              <a:buNone/>
            </a:pPr>
            <a:r>
              <a:rPr lang="ru-RU" dirty="0" smtClean="0"/>
              <a:t>Формулирует намерение</a:t>
            </a:r>
          </a:p>
          <a:p>
            <a:pPr marL="0" indent="0">
              <a:buNone/>
            </a:pPr>
            <a:r>
              <a:rPr lang="ru-RU" dirty="0" smtClean="0"/>
              <a:t>Действует</a:t>
            </a:r>
          </a:p>
          <a:p>
            <a:pPr marL="0" indent="0">
              <a:buNone/>
            </a:pPr>
            <a:r>
              <a:rPr lang="ru-RU" dirty="0" smtClean="0"/>
              <a:t>Соотносит происходящее с собственным замыслом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515663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074" name="Picture 2" descr="C:\Users\student\Downloads\изображение_edited 1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620688"/>
            <a:ext cx="6337300" cy="3860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 descr="C:\Users\student\Downloads\изображение_edited 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4293096"/>
            <a:ext cx="6337300" cy="2120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486856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200" b="1" dirty="0" smtClean="0"/>
              <a:t>Качества  </a:t>
            </a:r>
            <a:r>
              <a:rPr lang="ru-RU" sz="3200" b="1" dirty="0"/>
              <a:t>личности,  характеризующие ребенка в позиции субъекта игровой деятельности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Активность</a:t>
            </a:r>
          </a:p>
          <a:p>
            <a:r>
              <a:rPr lang="ru-RU" dirty="0" smtClean="0"/>
              <a:t>Самостоятельность</a:t>
            </a:r>
          </a:p>
          <a:p>
            <a:r>
              <a:rPr lang="ru-RU" dirty="0" smtClean="0"/>
              <a:t>Инициативность</a:t>
            </a:r>
          </a:p>
          <a:p>
            <a:r>
              <a:rPr lang="ru-RU" dirty="0" smtClean="0"/>
              <a:t>Творчество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793931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Йохан </a:t>
            </a:r>
            <a:r>
              <a:rPr lang="ru-RU" dirty="0" err="1"/>
              <a:t>Хёйзинги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ru-RU" dirty="0" smtClean="0"/>
              <a:t>историк, культуролог </a:t>
            </a:r>
            <a:r>
              <a:rPr lang="ru-RU" dirty="0" err="1" smtClean="0"/>
              <a:t>Homo</a:t>
            </a:r>
            <a:r>
              <a:rPr lang="ru-RU" dirty="0" smtClean="0"/>
              <a:t> </a:t>
            </a:r>
            <a:r>
              <a:rPr lang="ru-RU" dirty="0" err="1"/>
              <a:t>ludens</a:t>
            </a:r>
            <a:r>
              <a:rPr lang="ru-RU" dirty="0"/>
              <a:t> [Человек играющий], </a:t>
            </a:r>
            <a:r>
              <a:rPr lang="ru-RU" dirty="0" smtClean="0"/>
              <a:t>анализирует игровой характер </a:t>
            </a:r>
            <a:r>
              <a:rPr lang="ru-RU" dirty="0"/>
              <a:t>культуры, провозглашает универсальность феномена игры и ее </a:t>
            </a:r>
            <a:r>
              <a:rPr lang="ru-RU" dirty="0" smtClean="0"/>
              <a:t>непреходящее значение </a:t>
            </a:r>
            <a:r>
              <a:rPr lang="ru-RU" dirty="0"/>
              <a:t>в </a:t>
            </a:r>
            <a:r>
              <a:rPr lang="ru-RU" dirty="0" smtClean="0"/>
              <a:t>человеческой цивилизации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i="1" dirty="0" err="1" smtClean="0"/>
              <a:t>Хёйзинг</a:t>
            </a:r>
            <a:r>
              <a:rPr lang="ru-RU" i="1" dirty="0" smtClean="0"/>
              <a:t> </a:t>
            </a:r>
            <a:r>
              <a:rPr lang="ru-RU" i="1" dirty="0"/>
              <a:t>Йохан. </a:t>
            </a:r>
            <a:r>
              <a:rPr lang="ru-RU" i="1" dirty="0" err="1"/>
              <a:t>Homo</a:t>
            </a:r>
            <a:r>
              <a:rPr lang="ru-RU" i="1" dirty="0"/>
              <a:t> </a:t>
            </a:r>
            <a:r>
              <a:rPr lang="ru-RU" i="1" dirty="0" err="1"/>
              <a:t>ludens</a:t>
            </a:r>
            <a:r>
              <a:rPr lang="ru-RU" i="1" dirty="0"/>
              <a:t>. Человек играющий / Сост., предисл. и пер. с </a:t>
            </a:r>
            <a:r>
              <a:rPr lang="ru-RU" i="1" dirty="0" err="1"/>
              <a:t>нидерл</a:t>
            </a:r>
            <a:r>
              <a:rPr lang="ru-RU" i="1" dirty="0"/>
              <a:t>. Д. В. Сильвестрова; </a:t>
            </a:r>
            <a:r>
              <a:rPr lang="ru-RU" i="1" dirty="0" err="1"/>
              <a:t>Коммент</a:t>
            </a:r>
            <a:r>
              <a:rPr lang="ru-RU" i="1" dirty="0"/>
              <a:t>., указатель Д. Э. Харитоновича. СПб.: Изд-во Ивана </a:t>
            </a:r>
            <a:r>
              <a:rPr lang="ru-RU" i="1" dirty="0" err="1"/>
              <a:t>Лимбаха</a:t>
            </a:r>
            <a:r>
              <a:rPr lang="ru-RU" i="1" dirty="0"/>
              <a:t>, 2011. — 416 с.</a:t>
            </a:r>
            <a:endParaRPr lang="ru-RU" dirty="0"/>
          </a:p>
          <a:p>
            <a:pPr marL="0" indent="0">
              <a:buNone/>
            </a:pPr>
            <a:r>
              <a:rPr lang="ru-RU" dirty="0" smtClean="0"/>
              <a:t>Ссылка на текст книги:</a:t>
            </a:r>
            <a:endParaRPr lang="ru-RU" dirty="0"/>
          </a:p>
          <a:p>
            <a:pPr marL="0" indent="0">
              <a:buNone/>
            </a:pPr>
            <a:r>
              <a:rPr lang="en-US" dirty="0">
                <a:hlinkClick r:id="rId2"/>
              </a:rPr>
              <a:t>https://mymap-life.ru/wp-content/uploads/2013/09/%D0%99%D0%BE%D1%85%D0%B0%D0%BD-%D0%A5%D1%91%D0%B9%D0%B7%D0%B8%D0%BD%D0%B3%D0%B0-%E2%80%93-%D0%A7%D0%B5%D0%BB%D0%BE%D0%B2%D0%B5%D0%BA-%</a:t>
            </a:r>
            <a:r>
              <a:rPr lang="en-US" dirty="0" smtClean="0">
                <a:hlinkClick r:id="rId2"/>
              </a:rPr>
              <a:t>D0%B8%D0%B3%D1%80%D0%B0%D1%8E%D1%89%D0%B8%D0%B9.pdf</a:t>
            </a:r>
            <a:endParaRPr lang="ru-RU" dirty="0" smtClean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235504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Признаки истинной игры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/>
              <a:t>Игра –форма некой </a:t>
            </a:r>
            <a:r>
              <a:rPr lang="ru-RU" dirty="0"/>
              <a:t>свободной </a:t>
            </a:r>
            <a:r>
              <a:rPr lang="ru-RU" dirty="0" smtClean="0"/>
              <a:t>деятельности, </a:t>
            </a:r>
            <a:r>
              <a:rPr lang="ru-RU" dirty="0"/>
              <a:t>которая осознается как ненастоящая, не связанная с обыденной </a:t>
            </a:r>
            <a:r>
              <a:rPr lang="ru-RU" dirty="0" smtClean="0"/>
              <a:t>жизнью</a:t>
            </a:r>
          </a:p>
          <a:p>
            <a:r>
              <a:rPr lang="ru-RU" dirty="0" smtClean="0"/>
              <a:t> </a:t>
            </a:r>
            <a:r>
              <a:rPr lang="ru-RU" dirty="0"/>
              <a:t>и тем не менее могущая полностью захватить играющего; </a:t>
            </a:r>
            <a:endParaRPr lang="ru-RU" dirty="0" smtClean="0"/>
          </a:p>
          <a:p>
            <a:r>
              <a:rPr lang="ru-RU" dirty="0" smtClean="0"/>
              <a:t>которая </a:t>
            </a:r>
            <a:r>
              <a:rPr lang="ru-RU" dirty="0"/>
              <a:t>не обусловливается никакими ближайшими материальными интересами или доставляемой пользой</a:t>
            </a:r>
            <a:r>
              <a:rPr lang="ru-RU" dirty="0" smtClean="0"/>
              <a:t>;</a:t>
            </a:r>
          </a:p>
          <a:p>
            <a:r>
              <a:rPr lang="ru-RU" dirty="0" smtClean="0"/>
              <a:t> </a:t>
            </a:r>
            <a:r>
              <a:rPr lang="ru-RU" dirty="0"/>
              <a:t>которая протекает в особо отведенном пространстве и времени, упорядоченно и в соответствии с определенными правилами и вызывает к жизни общественные </a:t>
            </a:r>
            <a:r>
              <a:rPr lang="ru-RU" dirty="0" smtClean="0"/>
              <a:t>объединения…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735975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Признаки истинной игры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ru-RU" sz="4800" dirty="0"/>
              <a:t>1. СТРУКТУРА игры как деятельности включает мотив, цель, план, реализацию деятельности, результат, оценку и анализ результата. При этом МОТИВ игровой деятельности заключается не в ее результатах, а в самом процессе.</a:t>
            </a:r>
          </a:p>
          <a:p>
            <a:pPr marL="0" indent="0">
              <a:buNone/>
            </a:pPr>
            <a:r>
              <a:rPr lang="ru-RU" sz="4800" dirty="0"/>
              <a:t>2. Основой игры является ИНТЕРЕС ребенка (к игровому материалу, к игровым действиям, к взаимодействию с игровыми партнерами и т.д.)</a:t>
            </a:r>
          </a:p>
          <a:p>
            <a:pPr marL="0" indent="0">
              <a:buNone/>
            </a:pPr>
            <a:r>
              <a:rPr lang="ru-RU" sz="4800" dirty="0"/>
              <a:t>3. Игра – НЕПРОДУКТИВНАЯ деятельность.</a:t>
            </a:r>
          </a:p>
          <a:p>
            <a:pPr marL="0" indent="0">
              <a:buNone/>
            </a:pPr>
            <a:r>
              <a:rPr lang="ru-RU" sz="4800" dirty="0"/>
              <a:t>4. Игра доставляет ребенку УДОВОЛЬСТВИЕ не только от результата, но и от процесса (так называемое процессное /функциональное удовольствие).</a:t>
            </a:r>
          </a:p>
          <a:p>
            <a:pPr marL="0" indent="0">
              <a:buNone/>
            </a:pPr>
            <a:r>
              <a:rPr lang="ru-RU" sz="4800" dirty="0"/>
              <a:t> 5. Игра предполагает ТВОРЧЕСКИЙ (импровизационный) характер деятельности.</a:t>
            </a:r>
          </a:p>
          <a:p>
            <a:pPr marL="0" indent="0">
              <a:buNone/>
            </a:pPr>
            <a:r>
              <a:rPr lang="ru-RU" sz="4800" dirty="0"/>
              <a:t>6.  При СВОБОДЕ ВЫБОРА игры, партнеров, участия/неучастия, игра не свободна от правил. В игре всегда присутствуют прямые или косвенные ПРАВИЛА, регулирующие ход игры, логическую и временную последовательность ее </a:t>
            </a:r>
            <a:r>
              <a:rPr lang="ru-RU" sz="4800" dirty="0" smtClean="0"/>
              <a:t>развития.</a:t>
            </a:r>
            <a:endParaRPr lang="ru-RU" sz="4800" dirty="0"/>
          </a:p>
          <a:p>
            <a:pPr marL="0" indent="0">
              <a:buNone/>
            </a:pPr>
            <a:r>
              <a:rPr lang="ru-RU" sz="4800" dirty="0"/>
              <a:t>7. ДОБРОВОЛЬНОСТЬ: если ребенок или взрослый участвуют в деле по принуждению, то это не </a:t>
            </a:r>
            <a:r>
              <a:rPr lang="ru-RU" sz="4800" dirty="0" smtClean="0"/>
              <a:t>игра.</a:t>
            </a:r>
            <a:endParaRPr lang="ru-RU" sz="4800" dirty="0"/>
          </a:p>
          <a:p>
            <a:pPr marL="0" indent="0">
              <a:buNone/>
            </a:pPr>
            <a:r>
              <a:rPr lang="ru-RU" sz="4800" dirty="0"/>
              <a:t>8. Удовлетворение потребности ребенка в </a:t>
            </a:r>
            <a:r>
              <a:rPr lang="ru-RU" sz="4800" dirty="0" smtClean="0"/>
              <a:t>САМОРЕАЛИЗАЦИИ</a:t>
            </a:r>
            <a:endParaRPr lang="ru-RU" sz="48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548102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Структурные компоненты сюжетно – ролевой игры (Д.Б. </a:t>
            </a:r>
            <a:r>
              <a:rPr lang="ru-RU" dirty="0" err="1" smtClean="0"/>
              <a:t>Эльконин</a:t>
            </a:r>
            <a:r>
              <a:rPr lang="ru-RU" dirty="0" smtClean="0"/>
              <a:t>)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/>
              <a:t> 1.Мотивационно-потребностный </a:t>
            </a:r>
            <a:r>
              <a:rPr lang="ru-RU" dirty="0" smtClean="0"/>
              <a:t>компонент</a:t>
            </a:r>
            <a:endParaRPr lang="ru-RU" dirty="0"/>
          </a:p>
          <a:p>
            <a:pPr marL="0" indent="0">
              <a:buNone/>
            </a:pPr>
            <a:r>
              <a:rPr lang="ru-RU" dirty="0" smtClean="0"/>
              <a:t>2</a:t>
            </a:r>
            <a:r>
              <a:rPr lang="ru-RU" dirty="0"/>
              <a:t>. Целевой </a:t>
            </a:r>
            <a:r>
              <a:rPr lang="ru-RU" dirty="0" smtClean="0"/>
              <a:t>компонент</a:t>
            </a:r>
            <a:endParaRPr lang="ru-RU" dirty="0"/>
          </a:p>
          <a:p>
            <a:pPr marL="0" indent="0">
              <a:buNone/>
            </a:pPr>
            <a:r>
              <a:rPr lang="ru-RU" dirty="0" smtClean="0"/>
              <a:t>3</a:t>
            </a:r>
            <a:r>
              <a:rPr lang="ru-RU" dirty="0"/>
              <a:t>. Содержательный </a:t>
            </a:r>
            <a:r>
              <a:rPr lang="ru-RU" dirty="0" smtClean="0"/>
              <a:t>компонент</a:t>
            </a:r>
            <a:endParaRPr lang="ru-RU" dirty="0"/>
          </a:p>
          <a:p>
            <a:pPr marL="0" indent="0">
              <a:buNone/>
            </a:pPr>
            <a:r>
              <a:rPr lang="ru-RU" dirty="0" smtClean="0"/>
              <a:t>4</a:t>
            </a:r>
            <a:r>
              <a:rPr lang="ru-RU" dirty="0"/>
              <a:t>. Операционный </a:t>
            </a:r>
            <a:r>
              <a:rPr lang="ru-RU" dirty="0" smtClean="0"/>
              <a:t>компонент</a:t>
            </a:r>
            <a:endParaRPr lang="ru-RU" dirty="0"/>
          </a:p>
          <a:p>
            <a:pPr marL="0" indent="0">
              <a:buNone/>
            </a:pPr>
            <a:r>
              <a:rPr lang="ru-RU" dirty="0" smtClean="0"/>
              <a:t>5</a:t>
            </a:r>
            <a:r>
              <a:rPr lang="ru-RU" dirty="0"/>
              <a:t>. Результативный </a:t>
            </a:r>
            <a:r>
              <a:rPr lang="ru-RU" dirty="0" smtClean="0"/>
              <a:t>компонент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7271768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166</TotalTime>
  <Words>747</Words>
  <Application>Microsoft Office PowerPoint</Application>
  <PresentationFormat>Экран (4:3)</PresentationFormat>
  <Paragraphs>117</Paragraphs>
  <Slides>19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5" baseType="lpstr">
      <vt:lpstr>Arial</vt:lpstr>
      <vt:lpstr>Calibri</vt:lpstr>
      <vt:lpstr>Impact</vt:lpstr>
      <vt:lpstr>Tahoma</vt:lpstr>
      <vt:lpstr>Times New Roman</vt:lpstr>
      <vt:lpstr>Тема Office</vt:lpstr>
      <vt:lpstr>Презентация PowerPoint</vt:lpstr>
      <vt:lpstr>Презентация PowerPoint</vt:lpstr>
      <vt:lpstr>Что такое субъектность?</vt:lpstr>
      <vt:lpstr>Презентация PowerPoint</vt:lpstr>
      <vt:lpstr>Качества  личности,  характеризующие ребенка в позиции субъекта игровой деятельности</vt:lpstr>
      <vt:lpstr>Йохан Хёйзинги</vt:lpstr>
      <vt:lpstr>Признаки истинной игры</vt:lpstr>
      <vt:lpstr>Признаки истинной игры</vt:lpstr>
      <vt:lpstr>Структурные компоненты сюжетно – ролевой игры (Д.Б. Эльконин)</vt:lpstr>
      <vt:lpstr>Презентация PowerPoint</vt:lpstr>
      <vt:lpstr> 1.Мотивационно-потребностный компонент: </vt:lpstr>
      <vt:lpstr>2. Целевой компонент: </vt:lpstr>
      <vt:lpstr>3. Содержательный компонент: </vt:lpstr>
      <vt:lpstr>4. Операционный компонент: </vt:lpstr>
      <vt:lpstr>5. Результативный компонент: </vt:lpstr>
      <vt:lpstr>Поддержка детской игры</vt:lpstr>
      <vt:lpstr>Поддержка детской игры</vt:lpstr>
      <vt:lpstr>Задача для практики</vt:lpstr>
      <vt:lpstr>Давайте работать вместе. У нас все получится!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student</dc:creator>
  <cp:lastModifiedBy>Татьяна Николаевна Захарова</cp:lastModifiedBy>
  <cp:revision>14</cp:revision>
  <dcterms:created xsi:type="dcterms:W3CDTF">2023-09-25T12:39:03Z</dcterms:created>
  <dcterms:modified xsi:type="dcterms:W3CDTF">2023-09-27T11:09:07Z</dcterms:modified>
</cp:coreProperties>
</file>