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13"/>
          </p:nvPr>
        </p:nvSpPr>
        <p:spPr>
          <a:xfrm>
            <a:off x="-1" y="700716"/>
            <a:ext cx="9144001" cy="5456571"/>
          </a:xfrm>
          <a:prstGeom prst="rect">
            <a:avLst/>
          </a:prstGeom>
        </p:spPr>
        <p:txBody>
          <a:bodyPr lIns="80165" tIns="40082" rIns="80165" bIns="4008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79193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gSz6OQLFf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9512" y="3122694"/>
            <a:ext cx="8712968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детской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современном детском саду: эффективные инструменты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педагога»</a:t>
            </a:r>
            <a:endParaRPr lang="ru-RU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4" y="0"/>
            <a:ext cx="9060170" cy="11247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68382" y="1219243"/>
            <a:ext cx="522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семинар </a:t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цикла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2852" y="1844824"/>
            <a:ext cx="7991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детской </a:t>
            </a:r>
            <a:r>
              <a:rPr lang="ru-RU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условиях дошкольного образования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b="1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619672" y="4771403"/>
            <a:ext cx="6181415" cy="13613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ГАУ ДПО ЯО ИРО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Кафедра дошкольного образования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М.А.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 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Коммуникация ребенок - взрослый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195044"/>
              </p:ext>
            </p:extLst>
          </p:nvPr>
        </p:nvGraphicFramePr>
        <p:xfrm>
          <a:off x="899592" y="1700808"/>
          <a:ext cx="7488832" cy="3699637"/>
        </p:xfrm>
        <a:graphic>
          <a:graphicData uri="http://schemas.openxmlformats.org/drawingml/2006/table">
            <a:tbl>
              <a:tblPr firstRow="1" firstCol="1" bandRow="1"/>
              <a:tblGrid>
                <a:gridCol w="2920656"/>
                <a:gridCol w="4568176"/>
              </a:tblGrid>
              <a:tr h="419735">
                <a:tc rowSpan="5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Вовлеченность детей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В кругу положительная эмоциональная атмосфера – улыбки, удивление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Преимущественно дети вовлечены, хотят, чтобы их спросили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Дети хотят высказать мнение, отношение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Дети по своей инициативе задают вопрос или возражают  взрослому или другому ребенку (и взрослый не запрещает этого)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Видно, что детям интересен проблемный вопрос, заданный взрослым: они смотрят на него, с готовностью предлагают решения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71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852488" y="2695575"/>
            <a:ext cx="7886700" cy="13843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Давайте работать вместе.</a:t>
            </a:r>
            <a:b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У нас все получится! </a:t>
            </a:r>
          </a:p>
        </p:txBody>
      </p:sp>
      <p:pic>
        <p:nvPicPr>
          <p:cNvPr id="6041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57250"/>
            <a:ext cx="798513" cy="798513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1543050"/>
            <a:ext cx="9144000" cy="34925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82675" y="1114425"/>
            <a:ext cx="7770813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</a:p>
        </p:txBody>
      </p:sp>
      <p:sp>
        <p:nvSpPr>
          <p:cNvPr id="60422" name="TextBox 6"/>
          <p:cNvSpPr txBox="1">
            <a:spLocks noChangeArrowheads="1"/>
          </p:cNvSpPr>
          <p:nvPr/>
        </p:nvSpPr>
        <p:spPr bwMode="auto">
          <a:xfrm>
            <a:off x="5448300" y="4683125"/>
            <a:ext cx="361473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Контактная информация: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Сайт: </a:t>
            </a:r>
            <a:r>
              <a:rPr lang="en-US" altLang="ru-RU" sz="1500" b="1">
                <a:solidFill>
                  <a:srgbClr val="A32D35"/>
                </a:solidFill>
                <a:hlinkClick r:id="rId3"/>
              </a:rPr>
              <a:t>www.iro.yar.ru</a:t>
            </a:r>
            <a:endParaRPr lang="en-US" altLang="ru-RU" sz="1500" b="1">
              <a:solidFill>
                <a:srgbClr val="A32D3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500" b="1">
                <a:solidFill>
                  <a:srgbClr val="A52C36"/>
                </a:solidFill>
              </a:rPr>
              <a:t>E-mail</a:t>
            </a:r>
            <a:r>
              <a:rPr lang="ru-RU" altLang="ru-RU" sz="1500" b="1">
                <a:solidFill>
                  <a:srgbClr val="A52C36"/>
                </a:solidFill>
              </a:rPr>
              <a:t>: </a:t>
            </a:r>
            <a:r>
              <a:rPr lang="en-US" altLang="ru-RU" sz="1500" b="1">
                <a:solidFill>
                  <a:srgbClr val="A52C36"/>
                </a:solidFill>
                <a:hlinkClick r:id="rId4"/>
              </a:rPr>
              <a:t>kd0.k@yandex.ru</a:t>
            </a:r>
            <a:endParaRPr lang="ru-RU" altLang="ru-RU" sz="1500" b="1">
              <a:solidFill>
                <a:srgbClr val="A52C3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 b="1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323528" y="188640"/>
            <a:ext cx="8496944" cy="66028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Ведущие:</a:t>
            </a: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</a:p>
          <a:p>
            <a:pPr marL="82296" indent="0" algn="just">
              <a:buFont typeface="Arial" pitchFamily="34" charset="0"/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кафедрой дошкольного образования ГАУ ДПО ЯО «Институт развития образования», кандидат педагогических наук, доцент</a:t>
            </a:r>
          </a:p>
          <a:p>
            <a:pPr marL="82296" indent="0" algn="just">
              <a:buFont typeface="Arial" pitchFamily="34" charset="0"/>
              <a:buNone/>
            </a:pPr>
            <a:r>
              <a:rPr lang="ru-RU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Марина </a:t>
            </a:r>
            <a:r>
              <a:rPr lang="ru-RU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Алексанровна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82296" indent="0" algn="just"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Доцент кафедры дошкольного образования ГАУ ДПО ЯО «Институт развития образования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кандидат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психологических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0112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субъектность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Человек оценивает ситуацию</a:t>
            </a:r>
          </a:p>
          <a:p>
            <a:pPr marL="0" indent="0">
              <a:buNone/>
            </a:pPr>
            <a:r>
              <a:rPr lang="ru-RU" dirty="0" smtClean="0"/>
              <a:t>Принимает решение ее изменить</a:t>
            </a:r>
          </a:p>
          <a:p>
            <a:pPr marL="0" indent="0">
              <a:buNone/>
            </a:pPr>
            <a:r>
              <a:rPr lang="ru-RU" dirty="0" smtClean="0"/>
              <a:t>Формулирует намерение</a:t>
            </a:r>
          </a:p>
          <a:p>
            <a:pPr marL="0" indent="0">
              <a:buNone/>
            </a:pPr>
            <a:r>
              <a:rPr lang="ru-RU" dirty="0" smtClean="0"/>
              <a:t>Действует</a:t>
            </a:r>
          </a:p>
          <a:p>
            <a:pPr marL="0" indent="0">
              <a:buNone/>
            </a:pPr>
            <a:r>
              <a:rPr lang="ru-RU" dirty="0" smtClean="0"/>
              <a:t>Соотносит происходящее с собственным замыслом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56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r>
              <a:rPr lang="en-US" dirty="0" smtClean="0"/>
              <a:t>D</a:t>
            </a:r>
            <a:r>
              <a:rPr lang="ru-RU" dirty="0" smtClean="0"/>
              <a:t> модель Марии </a:t>
            </a:r>
            <a:r>
              <a:rPr lang="ru-RU" dirty="0" err="1" smtClean="0"/>
              <a:t>Миркес</a:t>
            </a:r>
            <a:endParaRPr lang="ru-RU" dirty="0"/>
          </a:p>
        </p:txBody>
      </p:sp>
      <p:pic>
        <p:nvPicPr>
          <p:cNvPr id="1026" name="Picture 2" descr="C:\Users\student\Downloads\3-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333078" cy="510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169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Коммуникация ребенок - взрослый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Вопросы взрослого</a:t>
            </a:r>
          </a:p>
          <a:p>
            <a:pPr marL="514350" indent="-514350">
              <a:buAutoNum type="arabicPeriod"/>
            </a:pPr>
            <a:r>
              <a:rPr lang="ru-RU" dirty="0"/>
              <a:t>Реакции взрослого на детские </a:t>
            </a:r>
            <a:r>
              <a:rPr lang="ru-RU" dirty="0" smtClean="0"/>
              <a:t>ответы</a:t>
            </a:r>
          </a:p>
          <a:p>
            <a:pPr marL="514350" indent="-514350">
              <a:buAutoNum type="arabicPeriod"/>
            </a:pPr>
            <a:r>
              <a:rPr lang="ru-RU" dirty="0"/>
              <a:t>Взаимодействие между детьми во время </a:t>
            </a:r>
            <a:r>
              <a:rPr lang="ru-RU" dirty="0" smtClean="0"/>
              <a:t>обсуждения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Вовлеченность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78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Коммуникация ребенок - взрослый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Кейс: </a:t>
            </a:r>
            <a:r>
              <a:rPr lang="ru-RU" dirty="0" smtClean="0"/>
              <a:t>Утренний круг. Подготовительная группа.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www.youtube.com/watch?v=sgSz6OQLFfw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4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Коммуникация ребенок - взрослый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242659"/>
              </p:ext>
            </p:extLst>
          </p:nvPr>
        </p:nvGraphicFramePr>
        <p:xfrm>
          <a:off x="755576" y="1556792"/>
          <a:ext cx="7848872" cy="4355592"/>
        </p:xfrm>
        <a:graphic>
          <a:graphicData uri="http://schemas.openxmlformats.org/drawingml/2006/table">
            <a:tbl>
              <a:tblPr firstRow="1" firstCol="1" bandRow="1"/>
              <a:tblGrid>
                <a:gridCol w="2448272"/>
                <a:gridCol w="5400600"/>
              </a:tblGrid>
              <a:tr h="504190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Вопросы </a:t>
                      </a:r>
                      <a:r>
                        <a:rPr lang="ru-RU" sz="18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взрослого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/>
                          <a:ea typeface="Calibri"/>
                          <a:cs typeface="Times New Roman"/>
                        </a:rPr>
                        <a:t>Звучат не только вопросы, предполагающие «хоровые» («правильные», требующие запоминания) ответы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 время обсуждения звучат вопросы, позволяющие детям высказать разные ответы и выразить свое отношение к ситуации (что ты любишь? Что тебе подарили? Что тебе понравилось? Что вы увидели по дороге в сад?)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 время обсуждения педагог  НЕСКОЛЬКО раз задает вопросы, которые предполагают мышление – высказывание разных точек зрения, и в обсуждении звучат разные идеи детей (или поддерживает такой вопрос, заданный детьми) 1 балл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56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Коммуникация ребенок - взрослый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983464"/>
              </p:ext>
            </p:extLst>
          </p:nvPr>
        </p:nvGraphicFramePr>
        <p:xfrm>
          <a:off x="755576" y="1772817"/>
          <a:ext cx="7704856" cy="3119654"/>
        </p:xfrm>
        <a:graphic>
          <a:graphicData uri="http://schemas.openxmlformats.org/drawingml/2006/table">
            <a:tbl>
              <a:tblPr firstRow="1" firstCol="1" bandRow="1"/>
              <a:tblGrid>
                <a:gridCol w="3312368"/>
                <a:gridCol w="4392488"/>
              </a:tblGrid>
              <a:tr h="976460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Реакции взрослого на детские </a:t>
                      </a:r>
                      <a:r>
                        <a:rPr lang="ru-RU" sz="16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ответы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Взрослый, задавая вопрос, держит паузу, давая возможность ребенку ответить 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Взрослый откликается эмоционально: показывает, что ему интересен детский ответ, повторяет его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Взрослый РЕГУЛЯРНО откликается содержательно: звучит реплика или вопрос, которые позволяют развернуть диалог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60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Коммуникация ребенок - взрослый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099342"/>
              </p:ext>
            </p:extLst>
          </p:nvPr>
        </p:nvGraphicFramePr>
        <p:xfrm>
          <a:off x="971550" y="2060849"/>
          <a:ext cx="7560890" cy="1978143"/>
        </p:xfrm>
        <a:graphic>
          <a:graphicData uri="http://schemas.openxmlformats.org/drawingml/2006/table">
            <a:tbl>
              <a:tblPr firstRow="1" firstCol="1" bandRow="1"/>
              <a:tblGrid>
                <a:gridCol w="3600450"/>
                <a:gridCol w="3960440"/>
              </a:tblGrid>
              <a:tr h="576063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Взаимодействие между детьми во время </a:t>
                      </a:r>
                      <a:r>
                        <a:rPr lang="ru-RU" sz="16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обсуждения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Дети сидят в кругу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Во время обсуждения дети РЕГУЛЯРНО обращаются друг к другу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Педагог побуждает детей обращаться друг к другу: возражать, задавать вопросы или соглашаться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796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430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Что такое субъектность?</vt:lpstr>
      <vt:lpstr>3D модель Марии Миркес</vt:lpstr>
      <vt:lpstr>Коммуникация ребенок - взрослый</vt:lpstr>
      <vt:lpstr>Коммуникация ребенок - взрослый</vt:lpstr>
      <vt:lpstr>Коммуникация ребенок - взрослый</vt:lpstr>
      <vt:lpstr>Коммуникация ребенок - взрослый</vt:lpstr>
      <vt:lpstr>Коммуникация ребенок - взрослый</vt:lpstr>
      <vt:lpstr>Коммуникация ребенок - взрослый</vt:lpstr>
      <vt:lpstr>Давайте работать вместе. У нас все получится!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21</cp:revision>
  <dcterms:created xsi:type="dcterms:W3CDTF">2023-09-25T12:39:03Z</dcterms:created>
  <dcterms:modified xsi:type="dcterms:W3CDTF">2024-04-27T09:00:14Z</dcterms:modified>
</cp:coreProperties>
</file>