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30826-0A03-466A-A6C7-B7AF8F8AA8E4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7AEE8-678B-4887-8660-7F155B9858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2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7AEE8-678B-4887-8660-7F155B9858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616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7AEE8-678B-4887-8660-7F155B9858F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181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2B7D4AC-4460-4591-9193-DF0971402A55}" type="slidenum">
              <a:rPr lang="ru-RU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6</a:t>
            </a:fld>
            <a:endParaRPr lang="ru-RU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188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87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63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13"/>
          </p:nvPr>
        </p:nvSpPr>
        <p:spPr>
          <a:xfrm>
            <a:off x="-1" y="700717"/>
            <a:ext cx="12192001" cy="5456571"/>
          </a:xfrm>
          <a:prstGeom prst="rect">
            <a:avLst/>
          </a:prstGeom>
        </p:spPr>
        <p:txBody>
          <a:bodyPr lIns="80165" tIns="40082" rIns="80165" bIns="4008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65322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8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1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16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1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66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2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1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5DE05-8B77-4D45-A518-6F6186DE164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87D7-CA17-4F5C-96DA-6C7762F6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.yar.ru/index.php?id=7429" TargetMode="External"/><Relationship Id="rId3" Type="http://schemas.openxmlformats.org/officeDocument/2006/relationships/hyperlink" Target="http://www.iro.yar.ru/index.php?id=6031" TargetMode="External"/><Relationship Id="rId7" Type="http://schemas.openxmlformats.org/officeDocument/2006/relationships/hyperlink" Target="http://www.iro.yar.ru/index.php?id=718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iro.yar.ru/index.php?id=6849" TargetMode="External"/><Relationship Id="rId11" Type="http://schemas.openxmlformats.org/officeDocument/2006/relationships/hyperlink" Target="http://www.iro.yar.ru/index.php?id=8532" TargetMode="External"/><Relationship Id="rId5" Type="http://schemas.openxmlformats.org/officeDocument/2006/relationships/hyperlink" Target="http://www.iro.yar.ru/index.php?id=6514" TargetMode="External"/><Relationship Id="rId10" Type="http://schemas.openxmlformats.org/officeDocument/2006/relationships/hyperlink" Target="http://www.iro.yar.ru/index.php?id=8006" TargetMode="External"/><Relationship Id="rId4" Type="http://schemas.openxmlformats.org/officeDocument/2006/relationships/hyperlink" Target="http://www.iro.yar.ru/index.php?id=6359" TargetMode="External"/><Relationship Id="rId9" Type="http://schemas.openxmlformats.org/officeDocument/2006/relationships/hyperlink" Target="http://www.iro.yar.ru/index.php?id=783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03512" y="3122695"/>
            <a:ext cx="8712968" cy="1200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Тема:  </a:t>
            </a:r>
          </a:p>
          <a:p>
            <a:pPr algn="ctr"/>
            <a:r>
              <a:rPr lang="ru-RU" sz="2800" b="1" dirty="0"/>
              <a:t>«Практики инклюзивной педагогики в региональной системе дошкольного образования»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334" y="0"/>
            <a:ext cx="9060170" cy="11247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92382" y="1219244"/>
            <a:ext cx="522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семинар </a:t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цикла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06853" y="1844825"/>
            <a:ext cx="7991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 инклюзивной группы. Специфика взаимодействия с детьми и родителями»</a:t>
            </a:r>
            <a:endParaRPr lang="ru-RU" b="1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011712" y="5452062"/>
            <a:ext cx="6181415" cy="13613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ГАУ ДПО ЯО ИРО</a:t>
            </a:r>
          </a:p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Кафедра дошкольного образования</a:t>
            </a:r>
          </a:p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11.03.2025 г.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Ссылка на слайд 5">
                <a:extLst>
                  <a:ext uri="{FF2B5EF4-FFF2-40B4-BE49-F238E27FC236}">
                    <a16:creationId xmlns:a16="http://schemas.microsoft.com/office/drawing/2014/main" id="{9E81FDA3-370A-428C-B27A-B1BB2EFEB31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03904117"/>
                  </p:ext>
                </p:extLst>
              </p:nvPr>
            </p:nvGraphicFramePr>
            <p:xfrm>
              <a:off x="-1354274" y="4512338"/>
              <a:ext cx="3048000" cy="1714500"/>
            </p:xfrm>
            <a:graphic>
              <a:graphicData uri="http://schemas.microsoft.com/office/powerpoint/2016/slidezoom">
                <pslz:sldZm>
                  <pslz:sldZmObj sldId="259" cId="3980044162">
                    <pslz:zmPr id="{EA207F29-A63A-4E64-A040-CE400876A0C5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Ссылка на слайд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E81FDA3-370A-428C-B27A-B1BB2EFEB31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354274" y="4512338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185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548639" y="66502"/>
            <a:ext cx="11260183" cy="66028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вами сегодня:</a:t>
            </a:r>
          </a:p>
          <a:p>
            <a:pPr marL="82296" indent="0" algn="ctr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кафедрой дошкольного образования ГАУ ДПО ЯО «Институт развития образования», кандидат педагогических наук, доцент, г. Ярославль</a:t>
            </a:r>
          </a:p>
          <a:p>
            <a:pPr marL="82296" indent="0" algn="just">
              <a:buNone/>
            </a:pP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Муранова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Елена Вячеславовна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заведующий МДОУ «Детский сад №97», г. Ярославль</a:t>
            </a:r>
          </a:p>
          <a:p>
            <a:pPr marL="82296" indent="0" algn="just">
              <a:buNone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Горохова Ольга Сергеевна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воспитатель МДОУ «Детский сад №97», г. Ярославль</a:t>
            </a:r>
          </a:p>
          <a:p>
            <a:pPr marL="82296" indent="0" algn="just">
              <a:buNone/>
            </a:pP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Мизенина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Марина Николаевна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старший воспитатель МДОУ «Детский сад №97», г. Ярославль</a:t>
            </a:r>
          </a:p>
          <a:p>
            <a:pPr marL="82296" indent="0" algn="just">
              <a:buNone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Катина Мария Юрьевна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педагог-психолог МДОУ «Детский сад №97», г. Ярославль</a:t>
            </a:r>
          </a:p>
          <a:p>
            <a:pPr marL="82296" indent="0" algn="just">
              <a:buNone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2400" dirty="0"/>
          </a:p>
          <a:p>
            <a:pPr marL="82296" indent="0" algn="just">
              <a:buNone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5534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1146266" y="106011"/>
            <a:ext cx="10384971" cy="6923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дня:</a:t>
            </a:r>
          </a:p>
          <a:p>
            <a:pPr marL="82296" indent="0" algn="ctr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2400" dirty="0"/>
              <a:t>1.      Интеграция деятельности воспитателей и специалистов детского сада в организации инклюзивной практики ДОО;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2.      Аспекты развивающей деятельности в детском саду с детьми с ОВЗ (из опыта работы МДОУ «Детский сад № 97»,  г. Ярославль - лауреат конкурса и победитель в номинации «Лучшая система специальных условий для обучающихся с ограниченными возможностями здоровья»)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7068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2209" y="395926"/>
            <a:ext cx="1075073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	</a:t>
            </a:r>
            <a:r>
              <a:rPr lang="ru-RU" sz="1200" b="1" dirty="0"/>
              <a:t>25 марта 2022 года </a:t>
            </a:r>
          </a:p>
          <a:p>
            <a:r>
              <a:rPr lang="ru-RU" sz="1200" b="1" dirty="0"/>
              <a:t>Дискуссионная площадка </a:t>
            </a:r>
            <a:endParaRPr lang="ru-RU" sz="1200" dirty="0"/>
          </a:p>
          <a:p>
            <a:r>
              <a:rPr lang="ru-RU" sz="1200" dirty="0"/>
              <a:t>Тема: «Педагог инклюзивной группы. Специфика взаимодействия с детьми и родителями» </a:t>
            </a:r>
          </a:p>
          <a:p>
            <a:r>
              <a:rPr lang="ru-RU" sz="1200" dirty="0"/>
              <a:t>Ссылка на материалы: </a:t>
            </a:r>
            <a:r>
              <a:rPr lang="en-US" sz="1200" dirty="0">
                <a:hlinkClick r:id="rId3"/>
              </a:rPr>
              <a:t>http://www.iro.yar.ru/index.php?id=6031</a:t>
            </a:r>
            <a:endParaRPr lang="ru-RU" sz="1200" dirty="0"/>
          </a:p>
          <a:p>
            <a:r>
              <a:rPr lang="ru-RU" sz="1200" b="1" dirty="0"/>
              <a:t> 	29  сентября 2022 года</a:t>
            </a:r>
          </a:p>
          <a:p>
            <a:r>
              <a:rPr lang="ru-RU" sz="1200" dirty="0"/>
              <a:t>Тема:  «Особый ребенок в детском саду: задержка психического развития»</a:t>
            </a:r>
          </a:p>
          <a:p>
            <a:r>
              <a:rPr lang="ru-RU" sz="1200" dirty="0"/>
              <a:t>Ссылка на материалы: </a:t>
            </a:r>
            <a:r>
              <a:rPr lang="en-US" sz="1200" dirty="0">
                <a:hlinkClick r:id="rId4"/>
              </a:rPr>
              <a:t>http://www.iro.yar.ru/index.php?id=6359</a:t>
            </a:r>
            <a:endParaRPr lang="ru-RU" sz="1200" dirty="0"/>
          </a:p>
          <a:p>
            <a:r>
              <a:rPr lang="ru-RU" sz="1200" b="1" dirty="0"/>
              <a:t>	17 ноября 2022 года </a:t>
            </a:r>
          </a:p>
          <a:p>
            <a:r>
              <a:rPr lang="ru-RU" sz="1200" dirty="0"/>
              <a:t>Тема: «Эмоциональное выгорание в профессиональной деятельности педагогов дошкольных образовательных организаций»</a:t>
            </a:r>
          </a:p>
          <a:p>
            <a:r>
              <a:rPr lang="ru-RU" sz="1200" dirty="0"/>
              <a:t>Ссылка на материалы: </a:t>
            </a:r>
            <a:r>
              <a:rPr lang="en-US" sz="1200" dirty="0">
                <a:hlinkClick r:id="rId5"/>
              </a:rPr>
              <a:t>http://www.iro.yar.ru/index.php?id=6514</a:t>
            </a:r>
            <a:endParaRPr lang="ru-RU" sz="1200" dirty="0"/>
          </a:p>
          <a:p>
            <a:r>
              <a:rPr lang="ru-RU" sz="1200" b="1" dirty="0"/>
              <a:t>	2</a:t>
            </a:r>
            <a:r>
              <a:rPr lang="en-US" sz="1200" b="1" dirty="0"/>
              <a:t>1</a:t>
            </a:r>
            <a:r>
              <a:rPr lang="ru-RU" sz="1200" b="1" dirty="0"/>
              <a:t> марта 2023 года</a:t>
            </a:r>
          </a:p>
          <a:p>
            <a:r>
              <a:rPr lang="ru-RU" sz="1200" dirty="0"/>
              <a:t>Тема: «Психологическая безопасность и эмоциональное благополучие участников образовательного процесса»</a:t>
            </a:r>
          </a:p>
          <a:p>
            <a:r>
              <a:rPr lang="ru-RU" sz="1200" dirty="0"/>
              <a:t>Ссылка на материалы: </a:t>
            </a:r>
            <a:r>
              <a:rPr lang="en-US" sz="1200" dirty="0">
                <a:hlinkClick r:id="rId6"/>
              </a:rPr>
              <a:t>http://www.iro.yar.ru/index.php?id=6849</a:t>
            </a:r>
            <a:endParaRPr lang="ru-RU" sz="1200" dirty="0"/>
          </a:p>
          <a:p>
            <a:r>
              <a:rPr lang="ru-RU" sz="1200" b="1" dirty="0"/>
              <a:t>	22 июня 2023 года</a:t>
            </a:r>
            <a:endParaRPr lang="ru-RU" sz="1200" dirty="0"/>
          </a:p>
          <a:p>
            <a:r>
              <a:rPr lang="ru-RU" sz="1200" dirty="0"/>
              <a:t>Тема: «Вариативные способы и средства сопровождения детей с особыми образовательными потребностями: эффективные практики в ДОО» </a:t>
            </a:r>
          </a:p>
          <a:p>
            <a:r>
              <a:rPr lang="ru-RU" sz="1200" dirty="0"/>
              <a:t>Ссылка на материалы: </a:t>
            </a:r>
            <a:r>
              <a:rPr lang="en-US" sz="1200" dirty="0">
                <a:hlinkClick r:id="rId7"/>
              </a:rPr>
              <a:t>http://www.iro.yar.ru/index.php?id=7181</a:t>
            </a:r>
            <a:endParaRPr lang="ru-RU" sz="1200" dirty="0"/>
          </a:p>
          <a:p>
            <a:r>
              <a:rPr lang="ru-RU" sz="1200" b="1" dirty="0"/>
              <a:t>	24 октября 2023 года</a:t>
            </a:r>
          </a:p>
          <a:p>
            <a:r>
              <a:rPr lang="ru-RU" sz="1200" dirty="0"/>
              <a:t>Тема: «Со-</a:t>
            </a:r>
            <a:r>
              <a:rPr lang="ru-RU" sz="1200" dirty="0" err="1"/>
              <a:t>бытийность</a:t>
            </a:r>
            <a:r>
              <a:rPr lang="ru-RU" sz="1200" dirty="0"/>
              <a:t> как условие включения детей с особенностями развития в образовательную в деятельности ДОО» </a:t>
            </a:r>
          </a:p>
          <a:p>
            <a:r>
              <a:rPr lang="ru-RU" sz="1200" dirty="0"/>
              <a:t>Ссылка на материалы:  </a:t>
            </a:r>
            <a:r>
              <a:rPr lang="en-US" sz="1200" dirty="0">
                <a:hlinkClick r:id="rId8"/>
              </a:rPr>
              <a:t>http://www.iro.yar.ru/index.php?id=7429</a:t>
            </a:r>
            <a:endParaRPr lang="ru-RU" sz="1200" dirty="0"/>
          </a:p>
          <a:p>
            <a:r>
              <a:rPr lang="ru-RU" sz="1200" b="1" dirty="0"/>
              <a:t>                    29 февраля 2024 года</a:t>
            </a:r>
          </a:p>
          <a:p>
            <a:r>
              <a:rPr lang="ru-RU" sz="1200" dirty="0"/>
              <a:t>Тема:  «Со-</a:t>
            </a:r>
            <a:r>
              <a:rPr lang="ru-RU" sz="1200" dirty="0" err="1"/>
              <a:t>бытийность</a:t>
            </a:r>
            <a:r>
              <a:rPr lang="ru-RU" sz="1200" dirty="0"/>
              <a:t> как условие включения детей с особыми образовательными потребностями в образовательную  деятельность ДОО: проектирование со-бытийного дня в детском саду» </a:t>
            </a:r>
          </a:p>
          <a:p>
            <a:r>
              <a:rPr lang="ru-RU" sz="1200" dirty="0"/>
              <a:t>Ссылка на материалы:   </a:t>
            </a:r>
            <a:r>
              <a:rPr lang="en-US" sz="1200" dirty="0">
                <a:hlinkClick r:id="rId9"/>
              </a:rPr>
              <a:t>http://www.iro.yar.ru/index.php?id=7832</a:t>
            </a:r>
            <a:endParaRPr lang="ru-RU" sz="1200" dirty="0"/>
          </a:p>
          <a:p>
            <a:r>
              <a:rPr lang="ru-RU" sz="1200" b="1" dirty="0"/>
              <a:t>	23 апреля 2024 года</a:t>
            </a:r>
          </a:p>
          <a:p>
            <a:r>
              <a:rPr lang="ru-RU" sz="1200" dirty="0"/>
              <a:t>Тема:    «Создание условий для сопровождения детей с особенностями эмоционально-волевой сферы в массовом детском саду»</a:t>
            </a:r>
          </a:p>
          <a:p>
            <a:r>
              <a:rPr lang="ru-RU" sz="1200" dirty="0"/>
              <a:t>Ссылка на материалы: </a:t>
            </a:r>
            <a:r>
              <a:rPr lang="en-US" sz="1200" dirty="0">
                <a:hlinkClick r:id="rId10"/>
              </a:rPr>
              <a:t>http://www.iro.yar.ru/index.php?id=8006</a:t>
            </a:r>
            <a:endParaRPr lang="ru-RU" sz="1200" dirty="0"/>
          </a:p>
          <a:p>
            <a:r>
              <a:rPr lang="ru-RU" sz="1200" dirty="0"/>
              <a:t>	</a:t>
            </a:r>
            <a:r>
              <a:rPr lang="ru-RU" sz="1200" b="1" dirty="0"/>
              <a:t>19 ноября 2024 года</a:t>
            </a:r>
          </a:p>
          <a:p>
            <a:r>
              <a:rPr lang="ru-RU" sz="1200" dirty="0"/>
              <a:t>Тема: «Практики инклюзивной педагогики в региональной системе дошкольного образования»</a:t>
            </a:r>
          </a:p>
          <a:p>
            <a:r>
              <a:rPr lang="ru-RU" sz="1200" dirty="0"/>
              <a:t>Ссылка на материалы:  </a:t>
            </a:r>
            <a:r>
              <a:rPr lang="en-US" sz="1200" dirty="0">
                <a:hlinkClick r:id="rId11"/>
              </a:rPr>
              <a:t>http://www.iro.yar.ru/index.php?id=8532</a:t>
            </a:r>
            <a:endParaRPr lang="ru-RU" sz="1200" dirty="0"/>
          </a:p>
          <a:p>
            <a:r>
              <a:rPr lang="ru-RU" sz="1200" b="1" dirty="0"/>
              <a:t>                         18 февраля 2025 года</a:t>
            </a:r>
          </a:p>
          <a:p>
            <a:r>
              <a:rPr lang="ru-RU" sz="1200" dirty="0"/>
              <a:t>Тема: «Организация </a:t>
            </a:r>
            <a:r>
              <a:rPr lang="ru-RU" sz="1200" dirty="0" err="1"/>
              <a:t>внегруппового</a:t>
            </a:r>
            <a:r>
              <a:rPr lang="ru-RU" sz="1200" dirty="0"/>
              <a:t> арт-пространства в ДОУ как условие для работы с детьми, имеющими особые образовательные потребности» (из опыта работы педагогов МДОУ «Детский сад №144, г. Ярославля)</a:t>
            </a:r>
          </a:p>
          <a:p>
            <a:endParaRPr lang="ru-RU" sz="1200" b="1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b="1" dirty="0"/>
          </a:p>
          <a:p>
            <a:endParaRPr lang="ru-RU" sz="1400" b="1" dirty="0"/>
          </a:p>
          <a:p>
            <a:endParaRPr lang="ru-RU" sz="16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459636" y="-374073"/>
            <a:ext cx="6596803" cy="7699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уже обсуждали?</a:t>
            </a:r>
          </a:p>
          <a:p>
            <a:pPr marL="82296" indent="0" algn="just">
              <a:buNone/>
            </a:pP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441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1097279" y="836712"/>
            <a:ext cx="10162903" cy="20162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Инклюзия – термины и понятие</a:t>
            </a:r>
          </a:p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В Великобритании говорят 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invention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(социальное изобретение).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американской педагогической литературе встречается понятие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mainstreaming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(дословно  -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включение в общий поток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Нам более привычны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integration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(интеграция, слияние, соединение, внедрение) и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inclusion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инклюзия, включение, вхождение, присоединение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82296" indent="0" algn="just">
              <a:buNone/>
            </a:pPr>
            <a:r>
              <a:rPr lang="ru-RU" sz="2400" b="1" dirty="0"/>
              <a:t>	ЮНЕСКО </a:t>
            </a:r>
            <a:r>
              <a:rPr lang="ru-RU" sz="2400" dirty="0"/>
              <a:t>рассматривает</a:t>
            </a:r>
            <a:r>
              <a:rPr lang="ru-RU" sz="2400" b="1" dirty="0"/>
              <a:t> инклюзию</a:t>
            </a:r>
            <a:r>
              <a:rPr lang="ru-RU" sz="2400" dirty="0"/>
              <a:t> </a:t>
            </a:r>
            <a:r>
              <a:rPr lang="ru-RU" sz="2400" b="1" dirty="0"/>
              <a:t>как «динамически развивающийся подход», </a:t>
            </a:r>
            <a:r>
              <a:rPr lang="ru-RU" sz="2400" dirty="0"/>
              <a:t>заключающийся в позитивном отношении к разнообразию детей и в восприятии индивидуальных особенностей не как проблемы, а как возможностей для обогащения процесса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«Инклюзивное образование - обеспечение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равного доступа к образованию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всех обучающихся с учетом разнообразия особых образовательных потребностей и индивидуальных возможностей»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(Федеральный закон от 29.12.2012 N 273-ФЗ (ред. от 13.06.2023) "Об образовании в Российской Федерации" (с изм. и доп., вступ. в силу с 18.06.2023), Статья 2. Основные понятия, используемые в настоящем Федеральном законе, п. 27)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78186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FF8E4-509B-4BC9-8372-03393DC3A642}" type="slidenum">
              <a:rPr lang="ru-RU" smtClean="0">
                <a:latin typeface="Arial" pitchFamily="34" charset="0"/>
              </a:rPr>
              <a:pPr>
                <a:defRPr/>
              </a:pPr>
              <a:t>6</a:t>
            </a:fld>
            <a:endParaRPr lang="ru-RU">
              <a:latin typeface="Arial" pitchFamily="34" charset="0"/>
            </a:endParaRPr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98675" y="304801"/>
            <a:ext cx="8001000" cy="12160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Вызовы: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87829" y="1295274"/>
            <a:ext cx="10620102" cy="54229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75"/>
              </a:spcBef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/>
              <a:t>- </a:t>
            </a:r>
            <a:r>
              <a:rPr lang="ru-RU" sz="2000" b="1" dirty="0"/>
              <a:t>Закон «Об образовании в Российской федерации»</a:t>
            </a:r>
            <a:r>
              <a:rPr lang="ru-RU" sz="2000" dirty="0"/>
              <a:t> − </a:t>
            </a:r>
            <a:r>
              <a:rPr lang="ru-RU" sz="1800" dirty="0"/>
              <a:t>обустройство новой </a:t>
            </a:r>
            <a:r>
              <a:rPr lang="ru-RU" sz="1800" b="1" dirty="0"/>
              <a:t>практики работы с особыми детьми</a:t>
            </a:r>
            <a:r>
              <a:rPr lang="ru-RU" sz="1800" dirty="0"/>
              <a:t> − инклюзивного образования (ориентированного на особые потребности детей, но организованного в пространстве общеобразовательной организации) </a:t>
            </a:r>
          </a:p>
          <a:p>
            <a:pPr marL="0" indent="0" algn="just">
              <a:spcBef>
                <a:spcPts val="175"/>
              </a:spcBef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800" dirty="0"/>
              <a:t>(</a:t>
            </a:r>
            <a:r>
              <a:rPr lang="ru-RU" sz="1800" i="1" dirty="0"/>
              <a:t>Статья 79. Организация получения образования обучающимися с ограниченными возможностями здоровья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2000" dirty="0"/>
              <a:t>-</a:t>
            </a:r>
            <a:r>
              <a:rPr lang="ru-RU" sz="2000" b="1" dirty="0"/>
              <a:t> Федеральный государственный образовательный стандарт дошкольного образования  </a:t>
            </a:r>
            <a:r>
              <a:rPr lang="ru-RU" sz="2000" dirty="0"/>
              <a:t>- 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 </a:t>
            </a:r>
          </a:p>
          <a:p>
            <a:pPr marL="0" indent="0">
              <a:buNone/>
            </a:pPr>
            <a:r>
              <a:rPr lang="ru-RU" sz="1800" i="1" dirty="0"/>
              <a:t>(Приказ от 17 октября 2013 года № 1155 «Об утверждении федерального государственного образовательного стандарта дошкольного образования (с изменениями на 8 ноября 2022 года), П.1.6. 2)</a:t>
            </a:r>
          </a:p>
          <a:p>
            <a:pPr lvl="3"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33687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Вызовы: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-</a:t>
            </a:r>
            <a:r>
              <a:rPr lang="ru-RU" sz="2000" b="1" dirty="0"/>
              <a:t> Федеральная образовательная программ дошкольного образования </a:t>
            </a:r>
            <a:r>
              <a:rPr lang="ru-RU" sz="2000" dirty="0"/>
              <a:t> Цели </a:t>
            </a:r>
            <a:r>
              <a:rPr lang="ru-RU" sz="2000" i="1" dirty="0"/>
              <a:t>(п. 14.1.): </a:t>
            </a:r>
            <a:r>
              <a:rPr lang="ru-RU" sz="2000" dirty="0"/>
              <a:t>разностороннее развитие ребенка в период дошкольного детства с учетом возрастных и 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marL="0" indent="0">
              <a:buNone/>
            </a:pPr>
            <a:r>
              <a:rPr lang="ru-RU" sz="2000" dirty="0"/>
              <a:t>Задачи </a:t>
            </a:r>
            <a:r>
              <a:rPr lang="ru-RU" sz="2000" i="1" dirty="0"/>
              <a:t>(п. 14.2.)</a:t>
            </a:r>
            <a:r>
              <a:rPr lang="ru-RU" sz="2000" dirty="0"/>
              <a:t>:…. </a:t>
            </a:r>
          </a:p>
          <a:p>
            <a:pPr marL="0" indent="0">
              <a:buNone/>
            </a:pPr>
            <a:r>
              <a:rPr lang="ru-RU" sz="2000" dirty="0"/>
              <a:t>3. Построение содержания образовательной </a:t>
            </a:r>
            <a:r>
              <a:rPr lang="ru-RU" sz="2000" b="1" dirty="0"/>
              <a:t>деятельности на основе учета возрастных и индивидуальных особенностей развития. </a:t>
            </a:r>
          </a:p>
          <a:p>
            <a:pPr marL="0" indent="0">
              <a:buNone/>
            </a:pPr>
            <a:r>
              <a:rPr lang="ru-RU" sz="2000" dirty="0"/>
              <a:t>4. Создание </a:t>
            </a:r>
            <a:r>
              <a:rPr lang="ru-RU" sz="2000" b="1" dirty="0"/>
              <a:t>условий для равного доступа к образованию для всех детей </a:t>
            </a:r>
            <a:r>
              <a:rPr lang="ru-RU" sz="2000" dirty="0"/>
              <a:t>дошкольного возраста с учетом разнообразия образовательных потребностей и индивидуальных возможностей…..</a:t>
            </a:r>
          </a:p>
          <a:p>
            <a:pPr marL="0" indent="0">
              <a:buNone/>
            </a:pPr>
            <a:r>
              <a:rPr lang="ru-RU" sz="1800" i="1" dirty="0"/>
              <a:t>(Приказ Министерства просвещения РФ от 25 ноября 2022 г. № 1028 «Об утверждении федеральной образовательной программы дошкольного образования»)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5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организовывать работу в ДОО по данному направлению?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9900" y="1690688"/>
            <a:ext cx="6525194" cy="490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72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7125" y="2420888"/>
            <a:ext cx="7886700" cy="173163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Продолжаем работать вместе.</a:t>
            </a:r>
            <a:b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 региона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857250"/>
            <a:ext cx="798922" cy="798922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1524000" y="1543051"/>
            <a:ext cx="9144000" cy="35353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06905" y="1114676"/>
            <a:ext cx="77700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2488" y="4682784"/>
            <a:ext cx="36151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1500" b="1" dirty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1500" b="1" dirty="0">
                <a:solidFill>
                  <a:srgbClr val="A52C36"/>
                </a:solidFill>
              </a:rPr>
              <a:t>Сайт: </a:t>
            </a:r>
            <a:r>
              <a:rPr lang="en-US" sz="1500" b="1" dirty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1500" b="1" dirty="0">
              <a:solidFill>
                <a:srgbClr val="A32D35"/>
              </a:solidFill>
            </a:endParaRPr>
          </a:p>
          <a:p>
            <a:r>
              <a:rPr lang="en-US" sz="1500" b="1" dirty="0">
                <a:solidFill>
                  <a:srgbClr val="A52C36"/>
                </a:solidFill>
              </a:rPr>
              <a:t>E-mail</a:t>
            </a:r>
            <a:r>
              <a:rPr lang="ru-RU" sz="1500" b="1" dirty="0">
                <a:solidFill>
                  <a:srgbClr val="A52C36"/>
                </a:solidFill>
              </a:rPr>
              <a:t>: </a:t>
            </a:r>
            <a:r>
              <a:rPr lang="en-US" sz="1500" b="1" dirty="0">
                <a:solidFill>
                  <a:srgbClr val="A52C36"/>
                </a:solidFill>
                <a:hlinkClick r:id="rId4"/>
              </a:rPr>
              <a:t>kd0.k@yandex.ru</a:t>
            </a:r>
            <a:endParaRPr lang="ru-RU" sz="1500" b="1" dirty="0">
              <a:solidFill>
                <a:srgbClr val="A52C36"/>
              </a:solidFill>
            </a:endParaRPr>
          </a:p>
          <a:p>
            <a:endParaRPr lang="ru-RU" sz="15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902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1076</Words>
  <Application>Microsoft Office PowerPoint</Application>
  <PresentationFormat>Широкоэкранный</PresentationFormat>
  <Paragraphs>99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Impact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Вызовы:</vt:lpstr>
      <vt:lpstr>Вызовы:</vt:lpstr>
      <vt:lpstr>Зачем организовывать работу в ДОО по данному направлению?</vt:lpstr>
      <vt:lpstr>Продолжаем работать вместе. Опыт региона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Николаевна Захарова</dc:creator>
  <cp:lastModifiedBy>Татьяна</cp:lastModifiedBy>
  <cp:revision>31</cp:revision>
  <dcterms:created xsi:type="dcterms:W3CDTF">2023-10-24T07:14:19Z</dcterms:created>
  <dcterms:modified xsi:type="dcterms:W3CDTF">2025-03-10T19:41:17Z</dcterms:modified>
</cp:coreProperties>
</file>