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7" r:id="rId4"/>
    <p:sldId id="283" r:id="rId5"/>
    <p:sldId id="277" r:id="rId6"/>
    <p:sldId id="257" r:id="rId7"/>
    <p:sldId id="274" r:id="rId8"/>
    <p:sldId id="275" r:id="rId9"/>
    <p:sldId id="278" r:id="rId10"/>
    <p:sldId id="279" r:id="rId11"/>
    <p:sldId id="268" r:id="rId12"/>
    <p:sldId id="284" r:id="rId13"/>
    <p:sldId id="259" r:id="rId14"/>
    <p:sldId id="260" r:id="rId15"/>
    <p:sldId id="280" r:id="rId16"/>
    <p:sldId id="265" r:id="rId17"/>
    <p:sldId id="281" r:id="rId18"/>
    <p:sldId id="263" r:id="rId19"/>
    <p:sldId id="282" r:id="rId20"/>
    <p:sldId id="272" r:id="rId21"/>
    <p:sldId id="26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5" autoAdjust="0"/>
    <p:restoredTop sz="86439" autoAdjust="0"/>
  </p:normalViewPr>
  <p:slideViewPr>
    <p:cSldViewPr>
      <p:cViewPr varScale="1">
        <p:scale>
          <a:sx n="61" d="100"/>
          <a:sy n="61" d="100"/>
        </p:scale>
        <p:origin x="-8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EE3C-ADCA-43B4-AD23-334480B1BD84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8185-D261-447E-9AD0-7C556BC93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9F95-F461-4D74-A659-99A37B88C6B8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9563-25E3-4137-BBA5-DCD76CAF1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DBEF-473F-4B78-AA2B-3DC149DEFA7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DCFB-7A42-4093-AE09-841D10E0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E1D2-CED2-4C03-95F6-4F579BEFB4C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C394-57F6-48B9-8342-F63624A67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0E12-83C9-4FC0-B3B3-ECEE4C01A808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5D1D-8FC1-4387-ABB1-580B6A442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C1F4-0EB5-459B-8E44-7135116E13E0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BB34-0219-4FB9-8E57-BB35ADC7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8322-8A77-4398-8636-BAF4565E004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84DA-B637-4F08-8371-69793948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2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125C-F342-4901-B208-EA02C2812143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99AF-B71E-4DB2-85C6-A659FF46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2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5C59-7ABB-4181-902B-B8DC6753BA47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C3C9-08A4-44A2-8409-E270CD5E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2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ABB5-0CB4-4BFA-8F0A-016B80E89FE2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300C-2DAB-47D4-8F0E-682C1BB74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F379-F296-4407-97DE-785155632C4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51E4-847D-47A9-9775-FCD85BD56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1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66F22-2E3B-41FF-A802-6681B45884DC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17051-678D-49AC-9A25-50F2EBBB9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7" r:id="rId9"/>
    <p:sldLayoutId id="2147483763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image" Target="../media/image97.jpeg"/><Relationship Id="rId16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3.jpeg"/><Relationship Id="rId18" Type="http://schemas.openxmlformats.org/officeDocument/2006/relationships/image" Target="../media/image12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12" Type="http://schemas.openxmlformats.org/officeDocument/2006/relationships/image" Target="../media/image122.jpeg"/><Relationship Id="rId17" Type="http://schemas.openxmlformats.org/officeDocument/2006/relationships/image" Target="../media/image127.jpeg"/><Relationship Id="rId2" Type="http://schemas.openxmlformats.org/officeDocument/2006/relationships/image" Target="../media/image112.jpeg"/><Relationship Id="rId16" Type="http://schemas.openxmlformats.org/officeDocument/2006/relationships/image" Target="../media/image126.jpeg"/><Relationship Id="rId20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openxmlformats.org/officeDocument/2006/relationships/image" Target="../media/image121.jpeg"/><Relationship Id="rId5" Type="http://schemas.openxmlformats.org/officeDocument/2006/relationships/image" Target="../media/image115.jpeg"/><Relationship Id="rId15" Type="http://schemas.openxmlformats.org/officeDocument/2006/relationships/image" Target="../media/image125.jpeg"/><Relationship Id="rId10" Type="http://schemas.openxmlformats.org/officeDocument/2006/relationships/image" Target="../media/image120.jpeg"/><Relationship Id="rId19" Type="http://schemas.openxmlformats.org/officeDocument/2006/relationships/image" Target="../media/image129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Relationship Id="rId14" Type="http://schemas.openxmlformats.org/officeDocument/2006/relationships/image" Target="../media/image1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78" y="711746"/>
            <a:ext cx="8424936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Эффективный детский сад вчера, сегодня, завтра: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меняется?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140200" y="43656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© Котова Елена Александровна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заведующая негосударственным образовательным учреждением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"Детский сад "Колокольчик", 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одготовительная группа - фото\DSC_7573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625"/>
            <a:ext cx="2274298" cy="151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F:\121___02\IMG_87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278" y="4937396"/>
            <a:ext cx="2771311" cy="155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F:\123___04\IMG_968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608" y="2637925"/>
            <a:ext cx="2358908" cy="197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F:\материал с фотоаппарата\118___11\119___12\IMG_80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7630" y="4920618"/>
            <a:ext cx="2661750" cy="1615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F:\психолог 2013\IMG_18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307" y="692696"/>
            <a:ext cx="2259275" cy="169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5" name="Picture 7" descr="F:\САЙТ\Фотоальбом\Наша жизнь\Занимательная деятельность\занятие мл. гр. 25.04.12\100_45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66912"/>
            <a:ext cx="1584176" cy="211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6" name="Picture 8" descr="F:\САЙТ\Фотоальбом\Наша жизнь\Занимательная деятельность\занятие мл. гр. 25.04.12\100_46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688" y="2308864"/>
            <a:ext cx="1758901" cy="234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7" name="Picture 9" descr="F:\САЙТ\Фотоальбом\Наша жизнь\Занимательная деятельность\открытое ОН+ЕА\IMG_410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4" y="4916553"/>
            <a:ext cx="2785776" cy="156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8" name="Picture 10" descr="F:\САЙТ\Фотоальбом\Наша жизнь\Занимательная деятельность\Ел Борис\100_429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039" y="704043"/>
            <a:ext cx="2228748" cy="1671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9" name="Picture 11" descr="F:\САЙТ\Фотоальбом\Наша жизнь\Занимательная деятельность\11.2 Зан. дело\IMG_128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8625"/>
            <a:ext cx="2292357" cy="171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0" name="Picture 12" descr="F:\САЙТ\Фотоальбом\Наша жизнь\Занимательная деятельность\11.2 Зан. дело\IMG_126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4041" y="2637925"/>
            <a:ext cx="2381642" cy="200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2267744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Интегративная деятельность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Родители – партнеры, а не сторонние потребители образовательных услуг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19498" y="1091407"/>
            <a:ext cx="8200974" cy="55059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000" dirty="0" smtClean="0"/>
              <a:t>Включенность семьи  в образовательный процесс на сегодняшний день - одно из важнейших условий реализации Стандарта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Зачем нужен детский сад?</a:t>
            </a:r>
            <a:endParaRPr lang="ru-RU" sz="29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Раньше: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r>
              <a:rPr lang="ru-RU" sz="2200" dirty="0" smtClean="0"/>
              <a:t>нужно выходить на работу, а ребёнка оставлять не с кем, </a:t>
            </a:r>
          </a:p>
          <a:p>
            <a:pPr eaLnBrk="1" hangingPunct="1">
              <a:defRPr/>
            </a:pPr>
            <a:r>
              <a:rPr lang="ru-RU" sz="2200" dirty="0" smtClean="0"/>
              <a:t>подготовка к школе.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Сейчас:</a:t>
            </a:r>
          </a:p>
          <a:p>
            <a:pPr eaLnBrk="1" hangingPunct="1">
              <a:defRPr/>
            </a:pPr>
            <a:r>
              <a:rPr lang="ru-RU" sz="2200" dirty="0" smtClean="0"/>
              <a:t>для общения,</a:t>
            </a:r>
          </a:p>
          <a:p>
            <a:pPr eaLnBrk="1" hangingPunct="1">
              <a:defRPr/>
            </a:pPr>
            <a:r>
              <a:rPr lang="ru-RU" sz="2200" dirty="0" smtClean="0"/>
              <a:t>развития  способностей ребенка,</a:t>
            </a:r>
          </a:p>
          <a:p>
            <a:pPr eaLnBrk="1" hangingPunct="1">
              <a:defRPr/>
            </a:pPr>
            <a:r>
              <a:rPr lang="ru-RU" sz="2200" dirty="0" smtClean="0"/>
              <a:t>развития социальных и культурных навыков.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Родители – партнеры, а не сторонние потребители образовательных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НОУ?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900" b="1" dirty="0"/>
              <a:t>раньше:</a:t>
            </a:r>
          </a:p>
          <a:p>
            <a:pPr eaLnBrk="1" hangingPunct="1">
              <a:defRPr/>
            </a:pPr>
            <a:r>
              <a:rPr lang="ru-RU" sz="1900" dirty="0"/>
              <a:t>мест в муниципальных садах не хватает, да и детей там много, а в НОУ детей в группе меньше и к школе подготовят их на нужном уровне.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900" b="1" dirty="0"/>
              <a:t>сейчас:</a:t>
            </a:r>
          </a:p>
          <a:p>
            <a:pPr eaLnBrk="1" hangingPunct="1">
              <a:defRPr/>
            </a:pPr>
            <a:r>
              <a:rPr lang="ru-RU" sz="1900" dirty="0"/>
              <a:t>всестороннее развитие ребенка с учетом его индивидуальных способностей,</a:t>
            </a:r>
          </a:p>
          <a:p>
            <a:pPr eaLnBrk="1" hangingPunct="1">
              <a:defRPr/>
            </a:pPr>
            <a:r>
              <a:rPr lang="ru-RU" sz="1900" dirty="0"/>
              <a:t>личностно-ориентированный подход и обеспечение психологического комфорта,</a:t>
            </a:r>
          </a:p>
          <a:p>
            <a:pPr eaLnBrk="1" hangingPunct="1">
              <a:defRPr/>
            </a:pPr>
            <a:r>
              <a:rPr lang="ru-RU" sz="1900" dirty="0"/>
              <a:t>формат "все включено" - получение услуг в одном месте (экономия временных и силовых затрат)</a:t>
            </a:r>
            <a:endParaRPr lang="en-US" sz="1900" dirty="0"/>
          </a:p>
          <a:p>
            <a:pPr eaLnBrk="1" hangingPunct="1">
              <a:buFont typeface="Arial" charset="0"/>
              <a:buNone/>
              <a:defRPr/>
            </a:pP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Важно:</a:t>
            </a:r>
            <a:endParaRPr lang="ru-RU" sz="1900" dirty="0"/>
          </a:p>
          <a:p>
            <a:pPr eaLnBrk="1" hangingPunct="1">
              <a:defRPr/>
            </a:pPr>
            <a:r>
              <a:rPr lang="ru-RU" sz="1900" dirty="0"/>
              <a:t>в Стандарте закреплены права и обязанности родителей – приоритет по воспитанию </a:t>
            </a:r>
            <a:r>
              <a:rPr lang="ru-RU" sz="1900" b="1" dirty="0"/>
              <a:t>за семьей.</a:t>
            </a:r>
            <a:r>
              <a:rPr lang="ru-RU" sz="1900" dirty="0"/>
              <a:t> </a:t>
            </a:r>
          </a:p>
          <a:p>
            <a:pPr eaLnBrk="1" hangingPunct="1">
              <a:defRPr/>
            </a:pPr>
            <a:r>
              <a:rPr lang="ru-RU" sz="1900" dirty="0"/>
              <a:t>семья становится </a:t>
            </a:r>
            <a:r>
              <a:rPr lang="ru-RU" sz="1900" b="1" dirty="0"/>
              <a:t>реальным участником</a:t>
            </a:r>
            <a:r>
              <a:rPr lang="ru-RU" sz="1900" dirty="0"/>
              <a:t> образовательного процесса.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82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008437" cy="227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IMG_61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03463" cy="247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SC_21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303711" cy="227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колокольчик 1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57175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Фото НОУ 10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123728" cy="159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Рабочий стол 05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1831624" cy="137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Рабочий стол 06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12368" cy="249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фото ноу 76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1975380" cy="148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Совместные с родителями мероприятия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293" y="260648"/>
            <a:ext cx="5105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Консультативные советы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18435" name="Рисунок 2" descr="_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2133600"/>
            <a:ext cx="26177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68313" y="5589588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Примерная схема движения родителей на консультативных советах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2699792" y="2564904"/>
            <a:ext cx="1254125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95000"/>
                </a:schemeClr>
              </a:extrusionClr>
              <a:contourClr>
                <a:srgbClr val="FF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РОДИТЕЛИ</a:t>
            </a:r>
          </a:p>
        </p:txBody>
      </p:sp>
      <p:sp>
        <p:nvSpPr>
          <p:cNvPr id="18438" name="WordArt 1"/>
          <p:cNvSpPr>
            <a:spLocks noChangeArrowheads="1" noChangeShapeType="1" noTextEdit="1"/>
          </p:cNvSpPr>
          <p:nvPr/>
        </p:nvSpPr>
        <p:spPr bwMode="auto">
          <a:xfrm>
            <a:off x="3059113" y="1989138"/>
            <a:ext cx="125412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ВОСПИТАТЕЛИ</a:t>
            </a:r>
          </a:p>
        </p:txBody>
      </p:sp>
      <p:sp>
        <p:nvSpPr>
          <p:cNvPr id="18439" name="WordArt 11"/>
          <p:cNvSpPr>
            <a:spLocks noChangeArrowheads="1" noChangeShapeType="1" noTextEdit="1"/>
          </p:cNvSpPr>
          <p:nvPr/>
        </p:nvSpPr>
        <p:spPr bwMode="auto">
          <a:xfrm>
            <a:off x="4284663" y="1341438"/>
            <a:ext cx="1457325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СПЕЦИАЛИСТ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ПО МАТЕМАТИКЕ</a:t>
            </a:r>
          </a:p>
        </p:txBody>
      </p:sp>
      <p:sp>
        <p:nvSpPr>
          <p:cNvPr id="18440" name="WordArt 2"/>
          <p:cNvSpPr>
            <a:spLocks noChangeArrowheads="1" noChangeShapeType="1" noTextEdit="1"/>
          </p:cNvSpPr>
          <p:nvPr/>
        </p:nvSpPr>
        <p:spPr bwMode="auto">
          <a:xfrm>
            <a:off x="6300788" y="1412875"/>
            <a:ext cx="1457325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МУЗЫКАЛЬНЫЙ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РУКОВОДИТЕЛЬ</a:t>
            </a:r>
          </a:p>
        </p:txBody>
      </p:sp>
      <p:sp>
        <p:nvSpPr>
          <p:cNvPr id="18441" name="WordArt 10"/>
          <p:cNvSpPr>
            <a:spLocks noChangeArrowheads="1" noChangeShapeType="1" noTextEdit="1"/>
          </p:cNvSpPr>
          <p:nvPr/>
        </p:nvSpPr>
        <p:spPr bwMode="auto">
          <a:xfrm>
            <a:off x="7451725" y="2852738"/>
            <a:ext cx="15303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СПЕЦИАЛИСТ 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ПО РИСОВАНИЮ</a:t>
            </a:r>
          </a:p>
        </p:txBody>
      </p:sp>
      <p:sp>
        <p:nvSpPr>
          <p:cNvPr id="18442" name="WordArt 3"/>
          <p:cNvSpPr>
            <a:spLocks noChangeArrowheads="1" noChangeShapeType="1" noTextEdit="1"/>
          </p:cNvSpPr>
          <p:nvPr/>
        </p:nvSpPr>
        <p:spPr bwMode="auto">
          <a:xfrm>
            <a:off x="7380288" y="3644900"/>
            <a:ext cx="14573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СПЕЦИАЛИСТ ПО 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ЛЕПКЕ, АППЛИКАЦИИ,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КОНСТРУИРОВАНИЮ</a:t>
            </a:r>
          </a:p>
        </p:txBody>
      </p:sp>
      <p:sp>
        <p:nvSpPr>
          <p:cNvPr id="18443" name="WordArt 9"/>
          <p:cNvSpPr>
            <a:spLocks noChangeArrowheads="1" noChangeShapeType="1" noTextEdit="1"/>
          </p:cNvSpPr>
          <p:nvPr/>
        </p:nvSpPr>
        <p:spPr bwMode="auto">
          <a:xfrm>
            <a:off x="6875463" y="4581525"/>
            <a:ext cx="1457325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ПРЕПОДАВАТЕЛЬ 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АНГЛИЙСКОГО ЯЗЫКА</a:t>
            </a:r>
          </a:p>
        </p:txBody>
      </p:sp>
      <p:sp>
        <p:nvSpPr>
          <p:cNvPr id="18444" name="WordArt 4"/>
          <p:cNvSpPr>
            <a:spLocks noChangeArrowheads="1" noChangeShapeType="1" noTextEdit="1"/>
          </p:cNvSpPr>
          <p:nvPr/>
        </p:nvSpPr>
        <p:spPr bwMode="auto">
          <a:xfrm>
            <a:off x="3563938" y="4797425"/>
            <a:ext cx="14605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ПЕДАГОГ-ПСИХОЛОГ</a:t>
            </a:r>
          </a:p>
        </p:txBody>
      </p:sp>
      <p:sp>
        <p:nvSpPr>
          <p:cNvPr id="18445" name="WordArt 8"/>
          <p:cNvSpPr>
            <a:spLocks noChangeArrowheads="1" noChangeShapeType="1" noTextEdit="1"/>
          </p:cNvSpPr>
          <p:nvPr/>
        </p:nvSpPr>
        <p:spPr bwMode="auto">
          <a:xfrm>
            <a:off x="5076825" y="5229225"/>
            <a:ext cx="1457325" cy="12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УЧИТЕЛЬ-ЛОГОПЕД</a:t>
            </a:r>
          </a:p>
        </p:txBody>
      </p:sp>
      <p:sp>
        <p:nvSpPr>
          <p:cNvPr id="18446" name="WordArt 5"/>
          <p:cNvSpPr>
            <a:spLocks noChangeArrowheads="1" noChangeShapeType="1" noTextEdit="1"/>
          </p:cNvSpPr>
          <p:nvPr/>
        </p:nvSpPr>
        <p:spPr bwMode="auto">
          <a:xfrm>
            <a:off x="7235825" y="2205038"/>
            <a:ext cx="14573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ИНСРУКТОР ПО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ФИЗКУЛЬТУРЕ</a:t>
            </a:r>
          </a:p>
        </p:txBody>
      </p:sp>
      <p:sp>
        <p:nvSpPr>
          <p:cNvPr id="18447" name="WordArt 7"/>
          <p:cNvSpPr>
            <a:spLocks noChangeArrowheads="1" noChangeShapeType="1" noTextEdit="1"/>
          </p:cNvSpPr>
          <p:nvPr/>
        </p:nvSpPr>
        <p:spPr bwMode="auto">
          <a:xfrm>
            <a:off x="2771775" y="4221163"/>
            <a:ext cx="14605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ВРАЧ-ПЕДИАТР</a:t>
            </a:r>
          </a:p>
        </p:txBody>
      </p:sp>
      <p:sp>
        <p:nvSpPr>
          <p:cNvPr id="18448" name="WordArt 6"/>
          <p:cNvSpPr>
            <a:spLocks noChangeArrowheads="1" noChangeShapeType="1" noTextEdit="1"/>
          </p:cNvSpPr>
          <p:nvPr/>
        </p:nvSpPr>
        <p:spPr bwMode="auto">
          <a:xfrm>
            <a:off x="2627313" y="3357563"/>
            <a:ext cx="1368425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АДМИНИСТРАЦИЯ</a:t>
            </a:r>
          </a:p>
          <a:p>
            <a:pPr algn="ctr"/>
            <a:r>
              <a:rPr lang="ru-RU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ДЕТСКОГО САДА</a:t>
            </a:r>
          </a:p>
        </p:txBody>
      </p:sp>
      <p:pic>
        <p:nvPicPr>
          <p:cNvPr id="18449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37648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14"/>
          <p:cNvSpPr>
            <a:spLocks noChangeArrowheads="1"/>
          </p:cNvSpPr>
          <p:nvPr/>
        </p:nvSpPr>
        <p:spPr bwMode="auto">
          <a:xfrm>
            <a:off x="250825" y="1584325"/>
            <a:ext cx="22558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Уважаемые родители!</a:t>
            </a:r>
            <a:endParaRPr lang="ru-RU" altLang="ru-RU" sz="6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Запишитесь, пожалуйста, на Консультативные советы в удобное для вас время:</a:t>
            </a:r>
            <a:endParaRPr lang="ru-RU" altLang="ru-RU" sz="6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«__» ______________ 200  г.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13.00. _______________________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13.05. _______________________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13.10. _______________________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13.15. _______________________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13.20. _______________________</a:t>
            </a:r>
            <a:endParaRPr lang="ru-RU" altLang="ru-RU" sz="6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13.25. _______________________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276600" y="2133600"/>
            <a:ext cx="215900" cy="3587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779838" y="1628775"/>
            <a:ext cx="360362" cy="2159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67400" y="1484313"/>
            <a:ext cx="36036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667625" y="1844675"/>
            <a:ext cx="360363" cy="2889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459788" y="2492375"/>
            <a:ext cx="73025" cy="3603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276600" y="3789363"/>
            <a:ext cx="0" cy="3603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3635375" y="4437063"/>
            <a:ext cx="288925" cy="2159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4572000" y="5013325"/>
            <a:ext cx="360363" cy="1444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659563" y="4941888"/>
            <a:ext cx="288925" cy="2873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8243888" y="4221163"/>
            <a:ext cx="144462" cy="3603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675688" y="3213100"/>
            <a:ext cx="73025" cy="3603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газеты НОУ\газета 2013-2014\газета 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111802" cy="441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F:\газета 2\газета - копия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3122264" cy="441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газета 2\газета - копия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3068054" cy="4349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газета 2\газета - копия (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111802" cy="439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959655" y="116632"/>
            <a:ext cx="7132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Газета НОУ «Неразлучные друзья – взрослые и дети!»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e (28) - копи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8640"/>
            <a:ext cx="6624736" cy="600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3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2696469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3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0808"/>
            <a:ext cx="2016224" cy="167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4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0808"/>
            <a:ext cx="198344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140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573016"/>
            <a:ext cx="269646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РБ-1553(1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124744"/>
            <a:ext cx="1512168" cy="226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стенд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573016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Эмблема Колокольчика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0" y="5661025"/>
            <a:ext cx="1277938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1397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1912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627784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www.kolokolchik-yaroslavl.narod2.ru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9" name="Рисунок 18" descr="Эмблема Колокольчика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888" y="-242888"/>
            <a:ext cx="1727200" cy="138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ЮЗ (3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2023376" cy="1555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IMG_99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386" y="1988840"/>
            <a:ext cx="2039544" cy="152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IMG_98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1887676" cy="141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IMG_8628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709" y="3680502"/>
            <a:ext cx="1671259" cy="125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IMG_7221"/>
          <p:cNvPicPr>
            <a:picLocks noChangeAspect="1" noChangeArrowheads="1"/>
          </p:cNvPicPr>
          <p:nvPr/>
        </p:nvPicPr>
        <p:blipFill>
          <a:blip r:embed="rId6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" y="3925674"/>
            <a:ext cx="1715515" cy="261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IMG_98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348049"/>
            <a:ext cx="2111656" cy="1373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IMG_857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49" y="313026"/>
            <a:ext cx="1883631" cy="1475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 descr="IMG_8499"/>
          <p:cNvPicPr>
            <a:picLocks noChangeAspect="1" noChangeArrowheads="1"/>
          </p:cNvPicPr>
          <p:nvPr/>
        </p:nvPicPr>
        <p:blipFill>
          <a:blip r:embed="rId9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1678016" cy="125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Рабочий стол 015"/>
          <p:cNvPicPr>
            <a:picLocks noChangeAspect="1" noChangeArrowheads="1"/>
          </p:cNvPicPr>
          <p:nvPr/>
        </p:nvPicPr>
        <p:blipFill>
          <a:blip r:embed="rId10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950" y="5118325"/>
            <a:ext cx="1910442" cy="143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11" descr="Рабочий стол 0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1903547" cy="142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 descr="пожарные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373216"/>
            <a:ext cx="1771949" cy="1331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9" name="Picture 13" descr="библ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86" y="2047618"/>
            <a:ext cx="2183664" cy="163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 descr="F:\КОМПЬЮТЕР ЗАВЕДУЮЩЕЙ\Фото НОУ\музей, экскурсии\музей-заповедник 18.05.12\100_4815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1678812" cy="125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1" name="Picture 15" descr="F:\КОМПЬЮТЕР ЗАВЕДУЮЩЕЙ\Фото НОУ\музей, экскурсии\музей-заповедник 18.05.12\100_4818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2093477" cy="157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2" name="Picture 16" descr="F:\КОМПЬЮТЕР ЗАВЕДУЮЩЕЙ\Фото НОУ\музей, экскурсии\музей-заповедник 2011\Рабочий стол 003.jpg"/>
          <p:cNvPicPr>
            <a:picLocks noChangeAspect="1" noChangeArrowheads="1"/>
          </p:cNvPicPr>
          <p:nvPr/>
        </p:nvPicPr>
        <p:blipFill>
          <a:blip r:embed="rId1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864077" cy="139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2339752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Взаимодействие с социумом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772816"/>
            <a:ext cx="2359884" cy="157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F:\122___03\IMG_9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160240" cy="162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F:\ИРЕ\IMG_94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232248" cy="167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01008"/>
            <a:ext cx="248427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6"/>
            <a:ext cx="2143860" cy="142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4869160"/>
            <a:ext cx="1584176" cy="131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5373216"/>
            <a:ext cx="194421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373216"/>
            <a:ext cx="194421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869160"/>
            <a:ext cx="1516792" cy="130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7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2232248" cy="1488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7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356992"/>
            <a:ext cx="120013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10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48680"/>
            <a:ext cx="2180064" cy="145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1684884" cy="112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IMG_0572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1628800"/>
            <a:ext cx="1400163" cy="164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9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80928"/>
            <a:ext cx="1368152" cy="91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20688"/>
            <a:ext cx="1404156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 descr="IMG_0514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093296"/>
            <a:ext cx="828858" cy="553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IMG_0510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901411"/>
            <a:ext cx="1152128" cy="76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10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2" y="548680"/>
            <a:ext cx="2448272" cy="130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Прямоугольник 39"/>
          <p:cNvSpPr/>
          <p:nvPr/>
        </p:nvSpPr>
        <p:spPr>
          <a:xfrm>
            <a:off x="-180528" y="0"/>
            <a:ext cx="950505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Предметно – развивающая среда НОУ детский сад «Колокольчик»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Основная задача современного детского сада – создание условий, при которых дети развиваются, им интересно, а в итоге ребенок полноценно проживает дошкольный возраст, развит и мотивированным переходит на следующий уровень образования.</a:t>
            </a:r>
            <a:endParaRPr lang="ru-RU" sz="1800" dirty="0"/>
          </a:p>
        </p:txBody>
      </p:sp>
      <p:pic>
        <p:nvPicPr>
          <p:cNvPr id="43011" name="Picture 3" descr="G:\День откр. дверей 2013\IMG_3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592288" cy="218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G:\День откр. дверей 2013\IMG_38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232248" cy="2102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3" name="Picture 5" descr="G:\САЙТ\Фотоальбом\Наша жизнь\Занимательная деятельность\занятия\IMG_29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989255" cy="264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4" name="Picture 6" descr="G:\САЙТ\Фотоальбом\Наша жизнь\Занимательная деятельность\НОД\IMG_1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952328" cy="265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799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437112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799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41805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Педагогические советы</a:t>
            </a:r>
            <a:endParaRPr lang="ru-RU" sz="2400" dirty="0"/>
          </a:p>
        </p:txBody>
      </p:sp>
      <p:pic>
        <p:nvPicPr>
          <p:cNvPr id="4" name="Рисунок 3" descr="100_3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653136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Рисунок 11" descr="нг (55).jpg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7559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нг (5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653136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нг (58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499" y="656693"/>
            <a:ext cx="259228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Рисунок 15" descr="Педсовет по экологии 2008 (5).jpg"/>
          <p:cNvPicPr>
            <a:picLocks noChangeAspect="1" noChangeArrowheads="1"/>
          </p:cNvPicPr>
          <p:nvPr/>
        </p:nvPicPr>
        <p:blipFill>
          <a:blip r:embed="rId6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3161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100_322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492896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Рисунок 13" descr="нг (57).jpg"/>
          <p:cNvPicPr>
            <a:picLocks noChangeAspect="1" noChangeArrowheads="1"/>
          </p:cNvPicPr>
          <p:nvPr/>
        </p:nvPicPr>
        <p:blipFill>
          <a:blip r:embed="rId8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692150"/>
            <a:ext cx="217646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педсовет по экологии 05.05.10 (1)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2636912"/>
            <a:ext cx="3706728" cy="178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581525"/>
            <a:ext cx="7924800" cy="17192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Требования ФГОС - ориентир для дальнейшего развития детских садов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611188" y="620713"/>
            <a:ext cx="7924800" cy="4032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altLang="ru-RU" sz="2400" b="1" smtClean="0"/>
              <a:t>Детский сад "завтра":</a:t>
            </a:r>
          </a:p>
          <a:p>
            <a:pPr eaLnBrk="1" hangingPunct="1">
              <a:buFont typeface="Arial" charset="0"/>
              <a:buNone/>
              <a:defRPr/>
            </a:pPr>
            <a:endParaRPr lang="ru-RU" altLang="ru-RU" sz="1400" b="1" smtClean="0"/>
          </a:p>
          <a:p>
            <a:pPr eaLnBrk="1" hangingPunct="1">
              <a:defRPr/>
            </a:pPr>
            <a:r>
              <a:rPr lang="ru-RU" altLang="ru-RU" sz="2000" smtClean="0"/>
              <a:t>Диктующую педагогику заменит современная педагогика развития, педагогика творчества и свободы.</a:t>
            </a:r>
          </a:p>
          <a:p>
            <a:pPr eaLnBrk="1" hangingPunct="1">
              <a:defRPr/>
            </a:pPr>
            <a:r>
              <a:rPr lang="ru-RU" altLang="ru-RU" sz="2000" smtClean="0"/>
              <a:t>Предметно-развивающая среда детских садов будет направлена на реализацию самостоятельных замыслов ребенка.</a:t>
            </a:r>
          </a:p>
          <a:p>
            <a:pPr eaLnBrk="1" hangingPunct="1">
              <a:defRPr/>
            </a:pPr>
            <a:r>
              <a:rPr lang="ru-RU" altLang="ru-RU" sz="2000" smtClean="0"/>
              <a:t>С введением Стандарта появятся педагоги нового уровня.</a:t>
            </a:r>
          </a:p>
          <a:p>
            <a:pPr eaLnBrk="1" hangingPunct="1">
              <a:defRPr/>
            </a:pPr>
            <a:r>
              <a:rPr lang="ru-RU" altLang="ru-RU" sz="2000" smtClean="0"/>
              <a:t>Поддержка развития альтернативных форм дошкольного образования.</a:t>
            </a:r>
          </a:p>
          <a:p>
            <a:pPr eaLnBrk="1" hangingPunct="1">
              <a:defRPr/>
            </a:pPr>
            <a:r>
              <a:rPr lang="ru-RU" altLang="ru-RU" sz="2000" smtClean="0"/>
              <a:t>Сохранение и преумножение традиций ДОУ, отвечающих требованиям Стандарта.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9292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Желаем успехов!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692150"/>
            <a:ext cx="27670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89425"/>
            <a:ext cx="33131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5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38306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 descr="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81038"/>
            <a:ext cx="28082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16632"/>
            <a:ext cx="82089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Деятельность коллектива НОУ по переходу на ФГОС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 от старой системы образования к новому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Стандарту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620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Изменение отношения к организации образовательного процесса, преодоление стереотипов и понимание необходимости перемен. </a:t>
            </a:r>
          </a:p>
          <a:p>
            <a:pPr eaLnBrk="1" hangingPunct="1">
              <a:defRPr/>
            </a:pPr>
            <a:r>
              <a:rPr lang="ru-RU" sz="2400" dirty="0" smtClean="0"/>
              <a:t>Изучение и внедрение инновационных технологий в образовательный процесс. 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635375" y="4652963"/>
            <a:ext cx="53276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charset="0"/>
              </a:rPr>
              <a:t>«</a:t>
            </a:r>
            <a:r>
              <a:rPr lang="ru-RU" altLang="ru-RU" sz="2000" b="1" i="1">
                <a:latin typeface="Arial" charset="0"/>
              </a:rPr>
              <a:t>Посредственный учитель излагает.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>
                <a:latin typeface="Arial" charset="0"/>
              </a:rPr>
              <a:t>Хороший учитель объясняет.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>
                <a:latin typeface="Arial" charset="0"/>
              </a:rPr>
              <a:t>Выдающийся учитель показывает.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i="1">
                <a:latin typeface="Arial" charset="0"/>
              </a:rPr>
              <a:t>Великий учитель вдохновляет</a:t>
            </a:r>
            <a:r>
              <a:rPr lang="ru-RU" altLang="ru-RU" sz="2000">
                <a:latin typeface="Arial" charset="0"/>
              </a:rPr>
              <a:t>»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000">
              <a:latin typeface="Arial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>
                <a:latin typeface="Arial" charset="0"/>
              </a:rPr>
              <a:t>Уильям Артур Уорд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IMG_62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4606"/>
            <a:ext cx="2301875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67" name="Picture 43" descr="IMG_86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2"/>
          <a:stretch>
            <a:fillRect/>
          </a:stretch>
        </p:blipFill>
        <p:spPr bwMode="auto">
          <a:xfrm>
            <a:off x="3059832" y="620688"/>
            <a:ext cx="2886689" cy="2030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69" name="Picture 45" descr="DSC009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241" y="4941167"/>
            <a:ext cx="2851150" cy="160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0" name="Picture 46" descr="IMG_99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4260261"/>
            <a:ext cx="3074875" cy="203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68" name="Picture 44" descr="DSC009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74" y="4449310"/>
            <a:ext cx="2943383" cy="165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1" name="Picture 47" descr="IMG_845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94606"/>
            <a:ext cx="2608262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2" name="Picture 48" descr="IMG_62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5281">
            <a:off x="412162" y="3345206"/>
            <a:ext cx="882973" cy="1261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3" name="Picture 49" descr="IMG_788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30284"/>
            <a:ext cx="2963118" cy="198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4" name="Picture 50" descr="IMG_866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5527">
            <a:off x="7766574" y="2985656"/>
            <a:ext cx="1045263" cy="138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7" name="TextBox 4"/>
          <p:cNvSpPr txBox="1">
            <a:spLocks noChangeArrowheads="1"/>
          </p:cNvSpPr>
          <p:nvPr/>
        </p:nvSpPr>
        <p:spPr bwMode="auto">
          <a:xfrm>
            <a:off x="1187450" y="3716338"/>
            <a:ext cx="1296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«Осеннее чудо»</a:t>
            </a:r>
          </a:p>
        </p:txBody>
      </p:sp>
      <p:sp>
        <p:nvSpPr>
          <p:cNvPr id="9228" name="TextBox 54"/>
          <p:cNvSpPr txBox="1">
            <a:spLocks noChangeArrowheads="1"/>
          </p:cNvSpPr>
          <p:nvPr/>
        </p:nvSpPr>
        <p:spPr bwMode="auto">
          <a:xfrm>
            <a:off x="5364163" y="3068638"/>
            <a:ext cx="260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«В гостях у сказки»</a:t>
            </a:r>
          </a:p>
        </p:txBody>
      </p:sp>
      <p:sp>
        <p:nvSpPr>
          <p:cNvPr id="9229" name="TextBox 55"/>
          <p:cNvSpPr txBox="1">
            <a:spLocks noChangeArrowheads="1"/>
          </p:cNvSpPr>
          <p:nvPr/>
        </p:nvSpPr>
        <p:spPr bwMode="auto">
          <a:xfrm>
            <a:off x="193675" y="6291263"/>
            <a:ext cx="279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«Дом моей мечты»</a:t>
            </a:r>
          </a:p>
        </p:txBody>
      </p:sp>
      <p:sp>
        <p:nvSpPr>
          <p:cNvPr id="9230" name="TextBox 56"/>
          <p:cNvSpPr txBox="1">
            <a:spLocks noChangeArrowheads="1"/>
          </p:cNvSpPr>
          <p:nvPr/>
        </p:nvSpPr>
        <p:spPr bwMode="auto">
          <a:xfrm>
            <a:off x="3419475" y="4572000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«Веселая лошадка»</a:t>
            </a:r>
          </a:p>
        </p:txBody>
      </p:sp>
      <p:sp>
        <p:nvSpPr>
          <p:cNvPr id="9231" name="TextBox 57"/>
          <p:cNvSpPr txBox="1">
            <a:spLocks noChangeArrowheads="1"/>
          </p:cNvSpPr>
          <p:nvPr/>
        </p:nvSpPr>
        <p:spPr bwMode="auto">
          <a:xfrm>
            <a:off x="6124575" y="6294438"/>
            <a:ext cx="278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/>
              <a:t>«Огород на окне»</a:t>
            </a:r>
          </a:p>
        </p:txBody>
      </p:sp>
      <p:pic>
        <p:nvPicPr>
          <p:cNvPr id="1075" name="Picture 51" descr="IMG_789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1478189" cy="99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76" name="Picture 52" descr="IMG_789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96572"/>
            <a:ext cx="1529937" cy="102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2267744" y="1166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Проекты 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сказки КОЛОКОЛЬЧИК\Буратино 44\2695234249_91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85183"/>
            <a:ext cx="2011543" cy="134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сказки КОЛОКОЛЬЧИК\Буратино 44\2695234249_80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46" y="3429000"/>
            <a:ext cx="2011544" cy="134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F:\сказки КОЛОКОЛЬЧИК\Буратино 44\2695234249_83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844823"/>
            <a:ext cx="2016223" cy="134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F:\сказки КОЛОКОЛЬЧИК\Буратино 44\2695234249_84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16224" cy="134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F:\сказки КОЛОКОЛЬЧИК\Дюймовочка 30\2476971306_31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996" y="233782"/>
            <a:ext cx="2056524" cy="137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F:\сказки КОЛОКОЛЬЧИК\Дюймовочка 30\2476971306_51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790" y="5027725"/>
            <a:ext cx="2097730" cy="139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5" name="Picture 13" descr="F:\сказки КОЛОКОЛЬЧИК\Дюймовочка 30\2476971306_72 коп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996" y="1844823"/>
            <a:ext cx="2056525" cy="1371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F:\сказки КОЛОКОЛЬЧИК\Дюймовочка 30\2476971306_73 копия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5157192"/>
            <a:ext cx="3837925" cy="157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7" name="Picture 15" descr="F:\сказки КОЛОКОЛЬЧИК\муха-цокотуха 51\1627709418_30 копия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1782230" cy="118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9" name="Picture 17" descr="F:\сказки КОЛОКОЛЬЧИК\муха-цокотуха 51\1627709418_21 копи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996" y="3385002"/>
            <a:ext cx="2056524" cy="137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0" name="Picture 18" descr="F:\сказки КОЛОКОЛЬЧИК\муха-цокотуха 51\1627709418_29 копия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1990527" cy="132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F:\сказки КОЛОКОЛЬЧИК\Дюймовочка 30\2476971306_28 копия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1969879" cy="133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1" name="Picture 19" descr="F:\сказки КОЛОКОЛЬЧИК\царевна-лягушка 51\3098635833_54 копия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1835189" cy="122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2" name="Picture 20" descr="F:\сказки КОЛОКОЛЬЧИК\царевна-лягушка 51\3098635833_11 копия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1876503" cy="125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3" name="Picture 21" descr="F:\сказки КОЛОКОЛЬЧИК\царевна-лягушка 51\3098635833_35 копия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1998416" cy="133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16"/>
          <p:cNvSpPr/>
          <p:nvPr/>
        </p:nvSpPr>
        <p:spPr>
          <a:xfrm>
            <a:off x="1835696" y="116632"/>
            <a:ext cx="554461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Ежегодный концерт на сцене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ТЮЗ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азвивающие игры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оскобовича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pic>
        <p:nvPicPr>
          <p:cNvPr id="103" name="Рисунок 102" descr="IMG_30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869160"/>
            <a:ext cx="24002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" name="Рисунок 131" descr="IMG_43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356992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7" name="Рисунок 146" descr="IMG_44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44497" y="3492007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8" name="Рисунок 167" descr="IMG_44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284984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0" name="Рисунок 179" descr="IMG_44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5" name="Рисунок 184" descr="IMG_640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6176" y="908720"/>
            <a:ext cx="280962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8" name="Рисунок 187" descr="IMG_640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75856" y="980728"/>
            <a:ext cx="267741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Рисунок 105" descr="IMG_308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76" y="472514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" name="Рисунок 97" descr="IMG_306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473116"/>
            <a:ext cx="2544283" cy="190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3" name="Рисунок 172" descr="IMG_443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996952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" name="Рисунок 123" descr="IMG_4384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780928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60" cy="43204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 ИКТ в Образовательном процессе</a:t>
            </a:r>
            <a:endParaRPr lang="ru-RU" sz="2400" dirty="0"/>
          </a:p>
        </p:txBody>
      </p:sp>
      <p:pic>
        <p:nvPicPr>
          <p:cNvPr id="3" name="Рисунок 2" descr="IMG_69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1052736"/>
            <a:ext cx="316835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79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365104"/>
            <a:ext cx="2920677" cy="219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79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140968"/>
            <a:ext cx="2860637" cy="2145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80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21088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800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052736"/>
            <a:ext cx="24002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8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068960"/>
            <a:ext cx="2125011" cy="159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8006.JPG"/>
          <p:cNvPicPr>
            <a:picLocks noChangeAspect="1"/>
          </p:cNvPicPr>
          <p:nvPr/>
        </p:nvPicPr>
        <p:blipFill>
          <a:blip r:embed="rId8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052736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696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068960"/>
            <a:ext cx="2087980" cy="156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00113" y="765175"/>
            <a:ext cx="7127875" cy="18732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пересмотрена структура и утверждена ООП ДО НОУ в соответствии со Стандартом,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разработаны необходимые локальные акты,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обновлен сайт в соответствии с требованиями </a:t>
            </a:r>
            <a:r>
              <a:rPr lang="ru-RU" altLang="ru-RU" sz="1800" i="1" dirty="0" smtClean="0"/>
              <a:t>Приказа Федеральной службы по надзору в сфере образования и науки от 29 мая 2014 года № 785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осуществлено обеспечение кадровых и других условий. </a:t>
            </a:r>
            <a:endParaRPr lang="ru-RU" altLang="ru-RU" sz="1800" b="1" u="sng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5760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Первые результаты перехода к Стандарту</a:t>
            </a:r>
            <a:endParaRPr lang="ru-RU" sz="3200" dirty="0"/>
          </a:p>
        </p:txBody>
      </p:sp>
      <p:graphicFrame>
        <p:nvGraphicFramePr>
          <p:cNvPr id="13342" name="Group 30"/>
          <p:cNvGraphicFramePr>
            <a:graphicFrameLocks noGrp="1"/>
          </p:cNvGraphicFramePr>
          <p:nvPr/>
        </p:nvGraphicFramePr>
        <p:xfrm>
          <a:off x="539750" y="3573463"/>
          <a:ext cx="8064500" cy="3292475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3292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Средний возраст педагогов – 40 лет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/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</a:b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20-30 лет – 2 чел.,    30-40 лет – 8 чел.   40-50 лет – 2 чел.,    &gt; 50 лет – 3 чел.</a:t>
                      </a:r>
                      <a:endParaRPr kumimoji="0" lang="ru-RU" altLang="ru-RU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B3A2C7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B3A2C7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Квалификационный уровень: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A2C7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                                                                                                                                                      </a:t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</a:b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Молодой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Специалист                       I кв. категория                    Высшая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кВ.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2 чел.                                      8 чел.                                      5 чел.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Образовательный уровень: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Среднее                   Высшее                   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Высшее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педагогическое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специальное           педагогическое                    дошкольное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3 чел                         4 чел.                                      8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Педагогический стаж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Средний стаж педагогического коллектива – 17 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</a:b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до 5 лет – 2 чел.              5 – 10 лет – 1 чел.              10 – 15 лет – 4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15 – 20 лет – 5 чел.         20 – 25 лет – 0 чел.       Свыше 25 лет – 3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00113" y="4364038"/>
            <a:ext cx="431800" cy="144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3860800"/>
            <a:ext cx="4318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16238" y="4364038"/>
            <a:ext cx="431800" cy="144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4300" y="4221163"/>
            <a:ext cx="431800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87900" y="4078288"/>
            <a:ext cx="504825" cy="2873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40425" y="4005263"/>
            <a:ext cx="504825" cy="3603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64388" y="3646488"/>
            <a:ext cx="503237" cy="719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7088" y="5948363"/>
            <a:ext cx="503237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122488" y="5300663"/>
            <a:ext cx="504825" cy="720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490913" y="5516563"/>
            <a:ext cx="503237" cy="504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59338" y="5589588"/>
            <a:ext cx="504825" cy="1428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59338" y="6165850"/>
            <a:ext cx="504825" cy="358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156325" y="5661025"/>
            <a:ext cx="503238" cy="714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524750" y="5445125"/>
            <a:ext cx="503238" cy="2873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24750" y="6308725"/>
            <a:ext cx="503238" cy="215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6453188"/>
            <a:ext cx="431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535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Горизонт</vt:lpstr>
      <vt:lpstr>Презентация PowerPoint</vt:lpstr>
      <vt:lpstr>Педагогические советы</vt:lpstr>
      <vt:lpstr>Презентация PowerPoint</vt:lpstr>
      <vt:lpstr>Переход от старой системы образования к новому Стандарту</vt:lpstr>
      <vt:lpstr>Презентация PowerPoint</vt:lpstr>
      <vt:lpstr>Презентация PowerPoint</vt:lpstr>
      <vt:lpstr>Развивающие игры Воскобовича </vt:lpstr>
      <vt:lpstr>Использование  ИКТ в Образовательном процессе</vt:lpstr>
      <vt:lpstr>Первые результаты перехода к Стандарту</vt:lpstr>
      <vt:lpstr>Презентация PowerPoint</vt:lpstr>
      <vt:lpstr>Родители – партнеры, а не сторонние потребители образовательных услуг</vt:lpstr>
      <vt:lpstr>Родители – партнеры, а не сторонние потребители образовательных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задача современного детского сада – создание условий, при которых дети развиваются, им интересно, а в итоге ребенок полноценно проживает дошкольный возраст, развит и мотивированным переходит на следующий уровень образования.</vt:lpstr>
      <vt:lpstr>Требования ФГОС - ориентир для дальнейшего развития детских садов </vt:lpstr>
      <vt:lpstr>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</dc:creator>
  <cp:lastModifiedBy>student</cp:lastModifiedBy>
  <cp:revision>26</cp:revision>
  <dcterms:modified xsi:type="dcterms:W3CDTF">2014-11-20T10:26:20Z</dcterms:modified>
</cp:coreProperties>
</file>