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7" r:id="rId11"/>
    <p:sldId id="268" r:id="rId12"/>
    <p:sldId id="269" r:id="rId13"/>
    <p:sldId id="270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AF8F40-032D-4EBD-9433-3C8A2C109D96}" type="datetimeFigureOut">
              <a:rPr lang="ru-RU" smtClean="0"/>
              <a:t>15.05.2017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280F381-663B-419F-BA8B-114A8CDB0C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03991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58C99C-13B5-427E-A58E-B99FDA6CBBDE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385598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58C99C-13B5-427E-A58E-B99FDA6CBBDE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385598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58C99C-13B5-427E-A58E-B99FDA6CBBDE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385598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58C99C-13B5-427E-A58E-B99FDA6CBBDE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385598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58C99C-13B5-427E-A58E-B99FDA6CBBDE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385598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58C99C-13B5-427E-A58E-B99FDA6CBBDE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38559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15.05.2017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572652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712714" y="3136658"/>
            <a:ext cx="910224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45483" y="3055621"/>
            <a:ext cx="6947845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826" y="4625268"/>
            <a:ext cx="762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Rectangle 10"/>
          <p:cNvSpPr/>
          <p:nvPr/>
        </p:nvSpPr>
        <p:spPr>
          <a:xfrm>
            <a:off x="541822" y="4559276"/>
            <a:ext cx="6755166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38971" y="3139440"/>
            <a:ext cx="6760868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15.05.2017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61702" y="228600"/>
            <a:ext cx="185928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55225" y="351409"/>
            <a:ext cx="1672235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15.05.2017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15.05.2017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15.05.2017</a:t>
            </a:fld>
            <a:endParaRPr lang="ru-RU"/>
          </a:p>
        </p:txBody>
      </p:sp>
      <p:sp>
        <p:nvSpPr>
          <p:cNvPr id="13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67656" y="3048000"/>
            <a:ext cx="8033800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75496" y="4541520"/>
            <a:ext cx="781812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0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75757" y="3124200"/>
            <a:ext cx="7817599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15.05.2017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15.05.2017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15.05.2017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ounded Rectangle 10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15.05.2017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ounded Rectangle 11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15.05.2017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76690" y="1642472"/>
            <a:ext cx="2483254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15.05.2017</a:t>
            </a:fld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61999" y="5029200"/>
            <a:ext cx="7600765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3" name="Rectangle 12"/>
          <p:cNvSpPr/>
          <p:nvPr/>
        </p:nvSpPr>
        <p:spPr>
          <a:xfrm>
            <a:off x="914400" y="5638800"/>
            <a:ext cx="7328514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05589" y="5074920"/>
            <a:ext cx="7946136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" name="Rounded Rectangle 6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15.05.2017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2863" y="372862"/>
            <a:ext cx="8380520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&#1090;&#1077;&#1093;&#1085;&#1080;&#1095;&#1077;&#1089;&#1082;&#1086;&#1077;%20&#1079;&#1072;&#1076;&#1072;&#1085;&#1080;&#1077;.docx" TargetMode="External"/><Relationship Id="rId2" Type="http://schemas.openxmlformats.org/officeDocument/2006/relationships/hyperlink" Target="&#1057;&#1086;&#1075;&#1083;&#1072;&#1096;&#1077;&#1085;&#1080;&#1077;.docx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СОПП-ФГОС 2017-18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err="1" smtClean="0"/>
              <a:t>Соорганизация</a:t>
            </a:r>
            <a:r>
              <a:rPr lang="ru-RU" dirty="0" smtClean="0"/>
              <a:t> деятельности участников программы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2673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10896495"/>
              </p:ext>
            </p:extLst>
          </p:nvPr>
        </p:nvGraphicFramePr>
        <p:xfrm>
          <a:off x="431540" y="1556792"/>
          <a:ext cx="8280918" cy="3339371"/>
        </p:xfrm>
        <a:graphic>
          <a:graphicData uri="http://schemas.openxmlformats.org/drawingml/2006/table">
            <a:tbl>
              <a:tblPr firstRow="1" firstCol="1" bandRow="1"/>
              <a:tblGrid>
                <a:gridCol w="467848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42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5339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5339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5422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5506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5422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5422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54228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55064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41438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</a:tblGrid>
              <a:tr h="441049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Изменение практик преподавания</a:t>
                      </a:r>
                      <a:endParaRPr lang="ru-RU" sz="1200" dirty="0">
                        <a:effectLst/>
                        <a:latin typeface="Courier New" panose="02070309020205020404" pitchFamily="49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1</a:t>
                      </a:r>
                      <a:endParaRPr lang="ru-RU" sz="1200" dirty="0">
                        <a:effectLst/>
                        <a:latin typeface="Courier New" panose="02070309020205020404" pitchFamily="49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2</a:t>
                      </a:r>
                      <a:endParaRPr lang="ru-RU" sz="1200" dirty="0">
                        <a:effectLst/>
                        <a:latin typeface="Courier New" panose="02070309020205020404" pitchFamily="49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3</a:t>
                      </a:r>
                      <a:endParaRPr lang="ru-RU" sz="1200">
                        <a:effectLst/>
                        <a:latin typeface="Courier New" panose="02070309020205020404" pitchFamily="49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4</a:t>
                      </a:r>
                      <a:endParaRPr lang="ru-RU" sz="1200">
                        <a:effectLst/>
                        <a:latin typeface="Courier New" panose="02070309020205020404" pitchFamily="49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5</a:t>
                      </a:r>
                      <a:endParaRPr lang="ru-RU" sz="1200">
                        <a:effectLst/>
                        <a:latin typeface="Courier New" panose="02070309020205020404" pitchFamily="49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6</a:t>
                      </a:r>
                      <a:endParaRPr lang="ru-RU" sz="1200">
                        <a:effectLst/>
                        <a:latin typeface="Courier New" panose="02070309020205020404" pitchFamily="49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7</a:t>
                      </a:r>
                      <a:endParaRPr lang="ru-RU" sz="1200">
                        <a:effectLst/>
                        <a:latin typeface="Courier New" panose="02070309020205020404" pitchFamily="49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8</a:t>
                      </a:r>
                      <a:endParaRPr lang="ru-RU" sz="1200">
                        <a:effectLst/>
                        <a:latin typeface="Courier New" panose="02070309020205020404" pitchFamily="49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9</a:t>
                      </a:r>
                      <a:endParaRPr lang="ru-RU" sz="1200">
                        <a:effectLst/>
                        <a:latin typeface="Courier New" panose="02070309020205020404" pitchFamily="49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10</a:t>
                      </a:r>
                      <a:endParaRPr lang="ru-RU" sz="1200">
                        <a:effectLst/>
                        <a:latin typeface="Courier New" panose="02070309020205020404" pitchFamily="49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1049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Изменение практик управления</a:t>
                      </a:r>
                      <a:endParaRPr lang="ru-RU" sz="1200" dirty="0">
                        <a:effectLst/>
                        <a:latin typeface="Courier New" panose="02070309020205020404" pitchFamily="49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1</a:t>
                      </a:r>
                      <a:endParaRPr lang="ru-RU" sz="1200">
                        <a:effectLst/>
                        <a:latin typeface="Courier New" panose="02070309020205020404" pitchFamily="49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2</a:t>
                      </a:r>
                      <a:endParaRPr lang="ru-RU" sz="1200" dirty="0">
                        <a:effectLst/>
                        <a:latin typeface="Courier New" panose="02070309020205020404" pitchFamily="49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3</a:t>
                      </a:r>
                      <a:endParaRPr lang="ru-RU" sz="1200" dirty="0">
                        <a:effectLst/>
                        <a:latin typeface="Courier New" panose="02070309020205020404" pitchFamily="49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4</a:t>
                      </a:r>
                      <a:endParaRPr lang="ru-RU" sz="1200">
                        <a:effectLst/>
                        <a:latin typeface="Courier New" panose="02070309020205020404" pitchFamily="49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5</a:t>
                      </a:r>
                      <a:endParaRPr lang="ru-RU" sz="1200">
                        <a:effectLst/>
                        <a:latin typeface="Courier New" panose="02070309020205020404" pitchFamily="49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6</a:t>
                      </a:r>
                      <a:endParaRPr lang="ru-RU" sz="1200">
                        <a:effectLst/>
                        <a:latin typeface="Courier New" panose="02070309020205020404" pitchFamily="49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7</a:t>
                      </a:r>
                      <a:endParaRPr lang="ru-RU" sz="1200">
                        <a:effectLst/>
                        <a:latin typeface="Courier New" panose="02070309020205020404" pitchFamily="49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8</a:t>
                      </a:r>
                      <a:endParaRPr lang="ru-RU" sz="1200">
                        <a:effectLst/>
                        <a:latin typeface="Courier New" panose="02070309020205020404" pitchFamily="49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9</a:t>
                      </a:r>
                      <a:endParaRPr lang="ru-RU" sz="1200">
                        <a:effectLst/>
                        <a:latin typeface="Courier New" panose="02070309020205020404" pitchFamily="49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10</a:t>
                      </a:r>
                      <a:endParaRPr lang="ru-RU" sz="1200">
                        <a:effectLst/>
                        <a:latin typeface="Courier New" panose="02070309020205020404" pitchFamily="49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1049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Психологический климат в коллективе</a:t>
                      </a:r>
                      <a:endParaRPr lang="ru-RU" sz="1200" dirty="0">
                        <a:effectLst/>
                        <a:latin typeface="Courier New" panose="02070309020205020404" pitchFamily="49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1</a:t>
                      </a:r>
                      <a:endParaRPr lang="ru-RU" sz="1200">
                        <a:effectLst/>
                        <a:latin typeface="Courier New" panose="02070309020205020404" pitchFamily="49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2</a:t>
                      </a:r>
                      <a:endParaRPr lang="ru-RU" sz="1200">
                        <a:effectLst/>
                        <a:latin typeface="Courier New" panose="02070309020205020404" pitchFamily="49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3</a:t>
                      </a:r>
                      <a:endParaRPr lang="ru-RU" sz="1200">
                        <a:effectLst/>
                        <a:latin typeface="Courier New" panose="02070309020205020404" pitchFamily="49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4</a:t>
                      </a:r>
                      <a:endParaRPr lang="ru-RU" sz="1200" dirty="0">
                        <a:effectLst/>
                        <a:latin typeface="Courier New" panose="02070309020205020404" pitchFamily="49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5</a:t>
                      </a:r>
                      <a:endParaRPr lang="ru-RU" sz="1200" dirty="0">
                        <a:effectLst/>
                        <a:latin typeface="Courier New" panose="02070309020205020404" pitchFamily="49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6</a:t>
                      </a:r>
                      <a:endParaRPr lang="ru-RU" sz="1200">
                        <a:effectLst/>
                        <a:latin typeface="Courier New" panose="02070309020205020404" pitchFamily="49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7</a:t>
                      </a:r>
                      <a:endParaRPr lang="ru-RU" sz="1200">
                        <a:effectLst/>
                        <a:latin typeface="Courier New" panose="02070309020205020404" pitchFamily="49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8</a:t>
                      </a:r>
                      <a:endParaRPr lang="ru-RU" sz="1200">
                        <a:effectLst/>
                        <a:latin typeface="Courier New" panose="02070309020205020404" pitchFamily="49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9</a:t>
                      </a:r>
                      <a:endParaRPr lang="ru-RU" sz="1200">
                        <a:effectLst/>
                        <a:latin typeface="Courier New" panose="02070309020205020404" pitchFamily="49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10</a:t>
                      </a:r>
                      <a:endParaRPr lang="ru-RU" sz="1200">
                        <a:effectLst/>
                        <a:latin typeface="Courier New" panose="02070309020205020404" pitchFamily="49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93077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Заинтересованность сотрудников в саморазвитии</a:t>
                      </a:r>
                      <a:endParaRPr lang="ru-RU" sz="1200" dirty="0">
                        <a:effectLst/>
                        <a:latin typeface="Courier New" panose="02070309020205020404" pitchFamily="49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1</a:t>
                      </a:r>
                      <a:endParaRPr lang="ru-RU" sz="1200">
                        <a:effectLst/>
                        <a:latin typeface="Courier New" panose="02070309020205020404" pitchFamily="49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2</a:t>
                      </a:r>
                      <a:endParaRPr lang="ru-RU" sz="1200">
                        <a:effectLst/>
                        <a:latin typeface="Courier New" panose="02070309020205020404" pitchFamily="49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3</a:t>
                      </a:r>
                      <a:endParaRPr lang="ru-RU" sz="1200">
                        <a:effectLst/>
                        <a:latin typeface="Courier New" panose="02070309020205020404" pitchFamily="49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4</a:t>
                      </a:r>
                      <a:endParaRPr lang="ru-RU" sz="1200">
                        <a:effectLst/>
                        <a:latin typeface="Courier New" panose="02070309020205020404" pitchFamily="49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5</a:t>
                      </a:r>
                      <a:endParaRPr lang="ru-RU" sz="1200" dirty="0">
                        <a:effectLst/>
                        <a:latin typeface="Courier New" panose="02070309020205020404" pitchFamily="49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6</a:t>
                      </a:r>
                      <a:endParaRPr lang="ru-RU" sz="1200" dirty="0">
                        <a:effectLst/>
                        <a:latin typeface="Courier New" panose="02070309020205020404" pitchFamily="49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7</a:t>
                      </a:r>
                      <a:endParaRPr lang="ru-RU" sz="1200" dirty="0">
                        <a:effectLst/>
                        <a:latin typeface="Courier New" panose="02070309020205020404" pitchFamily="49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8</a:t>
                      </a:r>
                      <a:endParaRPr lang="ru-RU" sz="1200" dirty="0">
                        <a:effectLst/>
                        <a:latin typeface="Courier New" panose="02070309020205020404" pitchFamily="49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9</a:t>
                      </a:r>
                      <a:endParaRPr lang="ru-RU" sz="1200">
                        <a:effectLst/>
                        <a:latin typeface="Courier New" panose="02070309020205020404" pitchFamily="49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10</a:t>
                      </a:r>
                      <a:endParaRPr lang="ru-RU" sz="1200">
                        <a:effectLst/>
                        <a:latin typeface="Courier New" panose="02070309020205020404" pitchFamily="49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41049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Повышение успеваемости учащихся</a:t>
                      </a:r>
                      <a:endParaRPr lang="ru-RU" sz="1200" dirty="0">
                        <a:effectLst/>
                        <a:latin typeface="Courier New" panose="02070309020205020404" pitchFamily="49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1</a:t>
                      </a:r>
                      <a:endParaRPr lang="ru-RU" sz="1200">
                        <a:effectLst/>
                        <a:latin typeface="Courier New" panose="02070309020205020404" pitchFamily="49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2</a:t>
                      </a:r>
                      <a:endParaRPr lang="ru-RU" sz="1200">
                        <a:effectLst/>
                        <a:latin typeface="Courier New" panose="02070309020205020404" pitchFamily="49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3</a:t>
                      </a:r>
                      <a:endParaRPr lang="ru-RU" sz="1200">
                        <a:effectLst/>
                        <a:latin typeface="Courier New" panose="02070309020205020404" pitchFamily="49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4</a:t>
                      </a:r>
                      <a:endParaRPr lang="ru-RU" sz="1200">
                        <a:effectLst/>
                        <a:latin typeface="Courier New" panose="02070309020205020404" pitchFamily="49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5</a:t>
                      </a:r>
                      <a:endParaRPr lang="ru-RU" sz="1200">
                        <a:effectLst/>
                        <a:latin typeface="Courier New" panose="02070309020205020404" pitchFamily="49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6</a:t>
                      </a:r>
                      <a:endParaRPr lang="ru-RU" sz="1200">
                        <a:effectLst/>
                        <a:latin typeface="Courier New" panose="02070309020205020404" pitchFamily="49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7</a:t>
                      </a:r>
                      <a:endParaRPr lang="ru-RU" sz="1200">
                        <a:effectLst/>
                        <a:latin typeface="Courier New" panose="02070309020205020404" pitchFamily="49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8</a:t>
                      </a:r>
                      <a:endParaRPr lang="ru-RU" sz="1200">
                        <a:effectLst/>
                        <a:latin typeface="Courier New" panose="02070309020205020404" pitchFamily="49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9</a:t>
                      </a:r>
                      <a:endParaRPr lang="ru-RU" sz="1200" dirty="0">
                        <a:effectLst/>
                        <a:latin typeface="Courier New" panose="02070309020205020404" pitchFamily="49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10</a:t>
                      </a:r>
                      <a:endParaRPr lang="ru-RU" sz="1200" dirty="0">
                        <a:effectLst/>
                        <a:latin typeface="Courier New" panose="02070309020205020404" pitchFamily="49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41049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Заинтересованность детей в обучении</a:t>
                      </a:r>
                      <a:endParaRPr lang="ru-RU" sz="1200" dirty="0">
                        <a:effectLst/>
                        <a:latin typeface="Courier New" panose="02070309020205020404" pitchFamily="49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1</a:t>
                      </a:r>
                      <a:endParaRPr lang="ru-RU" sz="1200">
                        <a:effectLst/>
                        <a:latin typeface="Courier New" panose="02070309020205020404" pitchFamily="49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2</a:t>
                      </a:r>
                      <a:endParaRPr lang="ru-RU" sz="1200">
                        <a:effectLst/>
                        <a:latin typeface="Courier New" panose="02070309020205020404" pitchFamily="49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3</a:t>
                      </a:r>
                      <a:endParaRPr lang="ru-RU" sz="1200">
                        <a:effectLst/>
                        <a:latin typeface="Courier New" panose="02070309020205020404" pitchFamily="49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4</a:t>
                      </a:r>
                      <a:endParaRPr lang="ru-RU" sz="1200">
                        <a:effectLst/>
                        <a:latin typeface="Courier New" panose="02070309020205020404" pitchFamily="49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5</a:t>
                      </a:r>
                      <a:endParaRPr lang="ru-RU" sz="1200">
                        <a:effectLst/>
                        <a:latin typeface="Courier New" panose="02070309020205020404" pitchFamily="49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6</a:t>
                      </a:r>
                      <a:endParaRPr lang="ru-RU" sz="1200">
                        <a:effectLst/>
                        <a:latin typeface="Courier New" panose="02070309020205020404" pitchFamily="49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7</a:t>
                      </a:r>
                      <a:endParaRPr lang="ru-RU" sz="1200">
                        <a:effectLst/>
                        <a:latin typeface="Courier New" panose="02070309020205020404" pitchFamily="49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8</a:t>
                      </a:r>
                      <a:endParaRPr lang="ru-RU" sz="1200">
                        <a:effectLst/>
                        <a:latin typeface="Courier New" panose="02070309020205020404" pitchFamily="49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9</a:t>
                      </a:r>
                      <a:endParaRPr lang="ru-RU" sz="1200">
                        <a:effectLst/>
                        <a:latin typeface="Courier New" panose="02070309020205020404" pitchFamily="49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10</a:t>
                      </a:r>
                      <a:endParaRPr lang="ru-RU" sz="1200" dirty="0">
                        <a:effectLst/>
                        <a:latin typeface="Courier New" panose="02070309020205020404" pitchFamily="49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41049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Вовлеченность родителей</a:t>
                      </a:r>
                      <a:endParaRPr lang="ru-RU" sz="1200" dirty="0">
                        <a:effectLst/>
                        <a:latin typeface="Courier New" panose="02070309020205020404" pitchFamily="49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1</a:t>
                      </a:r>
                      <a:endParaRPr lang="ru-RU" sz="1200">
                        <a:effectLst/>
                        <a:latin typeface="Courier New" panose="02070309020205020404" pitchFamily="49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2</a:t>
                      </a:r>
                      <a:endParaRPr lang="ru-RU" sz="1200">
                        <a:effectLst/>
                        <a:latin typeface="Courier New" panose="02070309020205020404" pitchFamily="49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3</a:t>
                      </a:r>
                      <a:endParaRPr lang="ru-RU" sz="1200">
                        <a:effectLst/>
                        <a:latin typeface="Courier New" panose="02070309020205020404" pitchFamily="49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4</a:t>
                      </a:r>
                      <a:endParaRPr lang="ru-RU" sz="1200">
                        <a:effectLst/>
                        <a:latin typeface="Courier New" panose="02070309020205020404" pitchFamily="49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5</a:t>
                      </a:r>
                      <a:endParaRPr lang="ru-RU" sz="1200">
                        <a:effectLst/>
                        <a:latin typeface="Courier New" panose="02070309020205020404" pitchFamily="49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6</a:t>
                      </a:r>
                      <a:endParaRPr lang="ru-RU" sz="1200">
                        <a:effectLst/>
                        <a:latin typeface="Courier New" panose="02070309020205020404" pitchFamily="49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7</a:t>
                      </a:r>
                      <a:endParaRPr lang="ru-RU" sz="1200">
                        <a:effectLst/>
                        <a:latin typeface="Courier New" panose="02070309020205020404" pitchFamily="49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8</a:t>
                      </a:r>
                      <a:endParaRPr lang="ru-RU" sz="1200">
                        <a:effectLst/>
                        <a:latin typeface="Courier New" panose="02070309020205020404" pitchFamily="49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9</a:t>
                      </a:r>
                      <a:endParaRPr lang="ru-RU" sz="1200">
                        <a:effectLst/>
                        <a:latin typeface="Courier New" panose="02070309020205020404" pitchFamily="49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10</a:t>
                      </a:r>
                      <a:endParaRPr lang="ru-RU" sz="1200" dirty="0">
                        <a:effectLst/>
                        <a:latin typeface="Courier New" panose="02070309020205020404" pitchFamily="49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7" name="Прямоугольник 6"/>
          <p:cNvSpPr/>
          <p:nvPr/>
        </p:nvSpPr>
        <p:spPr>
          <a:xfrm>
            <a:off x="302968" y="4941168"/>
            <a:ext cx="856895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Оцените, пожалуйста, как повлияло участие в реализации проекта РИП на следующие аспекты деятельности Вашей образовательной организации? Отметьте на шкале цифру от 1 до 10, где </a:t>
            </a:r>
            <a:r>
              <a:rPr lang="ru-RU" b="1" i="1" dirty="0">
                <a:latin typeface="Times New Roman" panose="02020603050405020304" pitchFamily="18" charset="0"/>
                <a:ea typeface="Calibri" panose="020F0502020204030204" pitchFamily="34" charset="0"/>
              </a:rPr>
              <a:t>1 – изменений нет и/или они негативные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ru-RU" b="1" i="1" dirty="0">
                <a:latin typeface="Times New Roman" panose="02020603050405020304" pitchFamily="18" charset="0"/>
                <a:ea typeface="Calibri" panose="020F0502020204030204" pitchFamily="34" charset="0"/>
              </a:rPr>
              <a:t>10 – произошли серьезные позитивные изменения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  <a:endParaRPr lang="ru-RU" sz="1100" dirty="0">
              <a:effectLst/>
              <a:latin typeface="Courier New" panose="02070309020205020404" pitchFamily="49" charset="0"/>
              <a:ea typeface="Calibri" panose="020F0502020204030204" pitchFamily="34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26128" y="188640"/>
            <a:ext cx="8260672" cy="1259159"/>
          </a:xfrm>
        </p:spPr>
        <p:txBody>
          <a:bodyPr>
            <a:normAutofit fontScale="90000"/>
          </a:bodyPr>
          <a:lstStyle/>
          <a:p>
            <a:r>
              <a:rPr lang="ru-RU" sz="3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АНКЕТА</a:t>
            </a:r>
            <a:br>
              <a:rPr lang="ru-RU" sz="3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образовательных организаций – соисполнителей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96247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Для новых участников программы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Организация получает статус базовой площадки кафедры естественно-математических дисциплин ИРО.</a:t>
            </a:r>
          </a:p>
          <a:p>
            <a:r>
              <a:rPr lang="ru-RU" dirty="0" smtClean="0"/>
              <a:t>Перечень базовых площадок утверждается ученым советом ИРО</a:t>
            </a:r>
          </a:p>
          <a:p>
            <a:r>
              <a:rPr lang="ru-RU" dirty="0"/>
              <a:t>Образовательная организация, получившая статус базовой площадки кафедры, получает сертификат Института </a:t>
            </a:r>
            <a:endParaRPr lang="ru-RU" dirty="0" smtClean="0"/>
          </a:p>
          <a:p>
            <a:r>
              <a:rPr lang="ru-RU" dirty="0"/>
              <a:t>Базовая площадка обладает потенциалом по внедрению и тиражированию инновационного педагогического и управленческого опыта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320383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Для новых участников программы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Целью деятельности базовой площадки является</a:t>
            </a:r>
            <a:br>
              <a:rPr lang="ru-RU" dirty="0"/>
            </a:br>
            <a:r>
              <a:rPr lang="ru-RU" dirty="0"/>
              <a:t>обеспечение модернизации и развития инновационной инфраструктуры в системе образования, создание условий для профессионального совершенствования работников системы образования, а также </a:t>
            </a:r>
            <a:r>
              <a:rPr lang="ru-RU" dirty="0"/>
              <a:t>создание условий для </a:t>
            </a:r>
            <a:r>
              <a:rPr lang="ru-RU" dirty="0" smtClean="0"/>
              <a:t>проведения научных </a:t>
            </a:r>
            <a:r>
              <a:rPr lang="ru-RU" dirty="0"/>
              <a:t>исследований в области образования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8823665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Для новых участников программы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114300" indent="0">
              <a:buNone/>
            </a:pPr>
            <a:r>
              <a:rPr lang="ru-RU" dirty="0"/>
              <a:t>3.5. </a:t>
            </a:r>
            <a:r>
              <a:rPr lang="ru-RU" b="1" dirty="0"/>
              <a:t>Программа деятельности базовой площадки </a:t>
            </a:r>
            <a:r>
              <a:rPr lang="ru-RU" dirty="0"/>
              <a:t>разрабатывается совместно кафедрой и образовательной организацией на срок реализации дополнительной профессиональной программы, и (или) проведения научного исследования, и (или) апробации инновационного продукта и должна содержать следующие разделы:</a:t>
            </a:r>
          </a:p>
          <a:p>
            <a:pPr lvl="0"/>
            <a:r>
              <a:rPr lang="ru-RU" dirty="0"/>
              <a:t>цель, задачи, основные направления инновационной деятельности, перечень основных программных мероприятий и прогнозируемые результаты;</a:t>
            </a:r>
          </a:p>
          <a:p>
            <a:pPr lvl="0"/>
            <a:r>
              <a:rPr lang="ru-RU" dirty="0"/>
              <a:t>механизмы взаимодействия кафедры и базовой площадки;</a:t>
            </a:r>
          </a:p>
          <a:p>
            <a:pPr lvl="0"/>
            <a:r>
              <a:rPr lang="ru-RU" dirty="0"/>
              <a:t>ресурсное обеспечение деятельности базовой площадки кафедры;</a:t>
            </a:r>
          </a:p>
          <a:p>
            <a:pPr lvl="0"/>
            <a:r>
              <a:rPr lang="ru-RU" dirty="0"/>
              <a:t>организацию управления программой и контроль за ее реализацией;</a:t>
            </a:r>
          </a:p>
          <a:p>
            <a:pPr lvl="0"/>
            <a:r>
              <a:rPr lang="ru-RU" dirty="0"/>
              <a:t>комплекс мероприятий по реализации </a:t>
            </a:r>
            <a:r>
              <a:rPr lang="ru-RU" dirty="0" smtClean="0"/>
              <a:t>программы.</a:t>
            </a:r>
          </a:p>
          <a:p>
            <a:pPr marL="114300" lvl="0" indent="0">
              <a:buNone/>
            </a:pPr>
            <a:r>
              <a:rPr lang="ru-RU" dirty="0" smtClean="0"/>
              <a:t>3.6</a:t>
            </a:r>
            <a:r>
              <a:rPr lang="ru-RU" dirty="0"/>
              <a:t>. В случае если программа деятельности базовой площадки разработана более чем на один год то, </a:t>
            </a:r>
            <a:r>
              <a:rPr lang="ru-RU" b="1" dirty="0"/>
              <a:t>ежегодно составляется текущий план деятельности </a:t>
            </a:r>
            <a:r>
              <a:rPr lang="ru-RU" dirty="0"/>
              <a:t>базовой площадки кафедры, который   содержит следующие разделы:</a:t>
            </a:r>
          </a:p>
          <a:p>
            <a:pPr lvl="0"/>
            <a:r>
              <a:rPr lang="ru-RU" dirty="0"/>
              <a:t>комплекс мероприятий на год и формы их проведения;</a:t>
            </a:r>
          </a:p>
          <a:p>
            <a:pPr lvl="0"/>
            <a:r>
              <a:rPr lang="ru-RU" dirty="0"/>
              <a:t>список ответственных за реализацию мероприятий;</a:t>
            </a:r>
          </a:p>
          <a:p>
            <a:pPr lvl="0"/>
            <a:r>
              <a:rPr lang="ru-RU" dirty="0"/>
              <a:t>сроки исполнения мероприятий.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407921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7643192" cy="792088"/>
          </a:xfrm>
        </p:spPr>
        <p:txBody>
          <a:bodyPr>
            <a:normAutofit fontScale="90000"/>
          </a:bodyPr>
          <a:lstStyle/>
          <a:p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</a:t>
            </a:r>
            <a:r>
              <a:rPr lang="ru-RU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Формат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взаимодействия </a:t>
            </a:r>
            <a:r>
              <a:rPr lang="ru-RU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субъектов РИИ</a:t>
            </a:r>
            <a:endParaRPr lang="ru-RU" sz="27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700808"/>
            <a:ext cx="8191822" cy="469971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3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Ответственность </a:t>
            </a:r>
            <a:r>
              <a:rPr lang="ru-RU" sz="3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РИП-</a:t>
            </a:r>
            <a:r>
              <a:rPr lang="ru-RU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заявителя</a:t>
            </a:r>
            <a:r>
              <a:rPr lang="ru-RU" sz="3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sz="3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Заключение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  <a:hlinkClick r:id="rId2" action="ppaction://hlinkfile"/>
              </a:rPr>
              <a:t>соглашений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 организациями-соисполнителями инновационного проекта (программы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lvl="0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Разработка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3" action="ppaction://hlinkfile"/>
              </a:rPr>
              <a:t>технического задания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Осуществление координации деятельности соисполнителей в рамках реализации проекта (программы) и ведение совместных мероприятий на основании Технического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задания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0103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7643192" cy="792088"/>
          </a:xfrm>
        </p:spPr>
        <p:txBody>
          <a:bodyPr>
            <a:normAutofit fontScale="90000"/>
          </a:bodyPr>
          <a:lstStyle/>
          <a:p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</a:t>
            </a:r>
            <a:r>
              <a:rPr lang="ru-RU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Формат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взаимодействия субъектов </a:t>
            </a:r>
            <a:r>
              <a:rPr lang="ru-RU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РИИ</a:t>
            </a:r>
            <a:endParaRPr lang="ru-RU" sz="27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700808"/>
            <a:ext cx="8191822" cy="4699719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ru-RU" sz="3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Ответственность организаций-соисполнителей</a:t>
            </a:r>
            <a:r>
              <a:rPr lang="ru-RU" sz="3600" b="1" dirty="0"/>
              <a:t/>
            </a:r>
            <a:br>
              <a:rPr lang="ru-RU" sz="3600" b="1" dirty="0"/>
            </a:br>
            <a:r>
              <a:rPr lang="ru-RU" sz="3600" b="1" dirty="0"/>
              <a:t> </a:t>
            </a:r>
            <a:endParaRPr lang="ru-RU" sz="3600" dirty="0"/>
          </a:p>
          <a:p>
            <a:pPr lvl="0"/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Выполнение Технического задания организации-заявителя по реализации инновационного проекта (программы) в установленные сроки </a:t>
            </a:r>
          </a:p>
          <a:p>
            <a:pPr lvl="0"/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Предоставление необходимой информации и документов по ходу и результатам реализации проекта (программы) организации-заявителю</a:t>
            </a:r>
          </a:p>
          <a:p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Организации-соисполнители инновационного проекта (программы) имеют статус региональной инновационной площадки, поэтому к </a:t>
            </a:r>
            <a:r>
              <a:rPr lang="ru-RU" sz="3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этим организациям предъявляются те же требования, как и к организации-заявителю инновационного проекта </a:t>
            </a: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(программы).</a:t>
            </a:r>
          </a:p>
          <a:p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Организация–соисполнитель инновационного проекта (программы) на своём официальном сайте в информационно – телекоммуникационной сети «Интернет» создает страницу «Региональная инновационная площадка».</a:t>
            </a:r>
          </a:p>
        </p:txBody>
      </p:sp>
    </p:spTree>
    <p:extLst>
      <p:ext uri="{BB962C8B-B14F-4D97-AF65-F5344CB8AC3E}">
        <p14:creationId xmlns:p14="http://schemas.microsoft.com/office/powerpoint/2010/main" val="2977606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72228680"/>
              </p:ext>
            </p:extLst>
          </p:nvPr>
        </p:nvGraphicFramePr>
        <p:xfrm>
          <a:off x="323528" y="1464308"/>
          <a:ext cx="8640960" cy="39624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68167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9592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039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Документы 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rowSpan="6">
                  <a:txBody>
                    <a:bodyPr/>
                    <a:lstStyle/>
                    <a:p>
                      <a:pPr algn="ctr"/>
                      <a:r>
                        <a:rPr lang="ru-RU" sz="20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Тема проекта (программы)</a:t>
                      </a:r>
                    </a:p>
                    <a:p>
                      <a:pPr algn="ctr"/>
                      <a:r>
                        <a:rPr lang="ru-RU" sz="20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/>
                      <a:r>
                        <a:rPr lang="ru-RU" sz="20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Название организация-заявителя инновационного проекта (программы) (гиперссылка на сайт организации-заявителя)</a:t>
                      </a:r>
                    </a:p>
                    <a:p>
                      <a:pPr algn="ctr"/>
                      <a:r>
                        <a:rPr lang="ru-RU" sz="20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/>
                      <a:r>
                        <a:rPr lang="ru-RU" sz="20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Техническое задание</a:t>
                      </a:r>
                    </a:p>
                    <a:p>
                      <a:pPr algn="ctr"/>
                      <a:r>
                        <a:rPr lang="ru-RU" sz="20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/>
                      <a:r>
                        <a:rPr lang="ru-RU" sz="20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 реализации инновационного проекта (программы) в части, определяемой ТЗ</a:t>
                      </a:r>
                    </a:p>
                    <a:p>
                      <a:pPr algn="ctr"/>
                      <a:r>
                        <a:rPr lang="ru-RU" sz="20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/>
                      <a:r>
                        <a:rPr lang="ru-RU" sz="20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Срок участия в реализации инновационного проекта (программы) в качестве соисполнителя </a:t>
                      </a:r>
                      <a:endParaRPr lang="ru-RU" sz="2000" b="1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802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Отчет 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39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Мероприятия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39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Материалы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39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Контакты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92806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страницы сайта РИП-соисполнителя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82608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42860806"/>
              </p:ext>
            </p:extLst>
          </p:nvPr>
        </p:nvGraphicFramePr>
        <p:xfrm>
          <a:off x="467544" y="1628800"/>
          <a:ext cx="8046620" cy="381642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442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10240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16424"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Документы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ru-RU" sz="18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24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приказ департамента образования о признании организации региональной инновационной площадкой;</a:t>
                      </a:r>
                    </a:p>
                    <a:p>
                      <a:pPr lvl="0"/>
                      <a:r>
                        <a:rPr lang="ru-RU" sz="24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соглашение о совместной деятельности (сотрудничестве);</a:t>
                      </a:r>
                    </a:p>
                    <a:p>
                      <a:pPr lvl="0"/>
                      <a:r>
                        <a:rPr lang="ru-RU" sz="24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локальные акты образовательной организации по обеспечению выполнения технического задания</a:t>
                      </a:r>
                    </a:p>
                    <a:p>
                      <a:endParaRPr lang="ru-RU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страницы сайта РИП-соисполнителя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51507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21055694"/>
              </p:ext>
            </p:extLst>
          </p:nvPr>
        </p:nvGraphicFramePr>
        <p:xfrm>
          <a:off x="323528" y="2060848"/>
          <a:ext cx="8568952" cy="25603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68167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8872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03954"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8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Мероприятия</a:t>
                      </a:r>
                      <a:endParaRPr lang="ru-RU" sz="2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/>
                      <a:r>
                        <a:rPr lang="ru-RU" sz="28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- анонсы и результаты мероприятий по реализации инновационного проекта (программы) в части, определенной ТЗ;</a:t>
                      </a:r>
                    </a:p>
                    <a:p>
                      <a:pPr lvl="0"/>
                      <a:r>
                        <a:rPr lang="ru-RU" sz="28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фотоотчеты.</a:t>
                      </a:r>
                    </a:p>
                    <a:p>
                      <a:endParaRPr lang="ru-RU" sz="2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страницы сайта РИП-соисполнителя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17196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8126258"/>
              </p:ext>
            </p:extLst>
          </p:nvPr>
        </p:nvGraphicFramePr>
        <p:xfrm>
          <a:off x="314400" y="1772816"/>
          <a:ext cx="8568952" cy="25603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68167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8872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03954"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8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Материалы</a:t>
                      </a:r>
                      <a:endParaRPr lang="ru-RU" sz="2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/>
                      <a:r>
                        <a:rPr lang="ru-RU" sz="28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Анонсы материалов, разработанных или апробированных в ходе реализации инновационного проекта (программы), в части определенной</a:t>
                      </a:r>
                      <a:r>
                        <a:rPr lang="ru-RU" sz="2800" b="0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ТЗ</a:t>
                      </a:r>
                      <a:endParaRPr lang="ru-RU" sz="2800" b="0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endParaRPr lang="ru-RU" sz="2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страницы сайта РИП-соисполнителя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40848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29820909"/>
              </p:ext>
            </p:extLst>
          </p:nvPr>
        </p:nvGraphicFramePr>
        <p:xfrm>
          <a:off x="323528" y="2276872"/>
          <a:ext cx="8568952" cy="21336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68167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8872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03954"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8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Контакты</a:t>
                      </a:r>
                      <a:endParaRPr lang="ru-RU" sz="28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8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Сведения о координаторе проекта (программы) от соисполнителя (фамилия, имя, отчество, наименование должности, адрес электронной почты, номер телефона)</a:t>
                      </a:r>
                      <a:endParaRPr lang="ru-RU" sz="28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страницы сайта РИП-соисполнителя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21498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7008845"/>
              </p:ext>
            </p:extLst>
          </p:nvPr>
        </p:nvGraphicFramePr>
        <p:xfrm>
          <a:off x="323528" y="1471154"/>
          <a:ext cx="8640960" cy="14630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68167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9592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03954"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Отчет</a:t>
                      </a:r>
                      <a:endParaRPr lang="ru-RU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Ежеквартальный отчет о реализации инновационного проекта (программы) в соответствии с техническим заданием по форме</a:t>
                      </a:r>
                      <a:endParaRPr lang="ru-RU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39732558"/>
              </p:ext>
            </p:extLst>
          </p:nvPr>
        </p:nvGraphicFramePr>
        <p:xfrm>
          <a:off x="611559" y="3212976"/>
          <a:ext cx="8064897" cy="25633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910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0377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1829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6957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8218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51370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</a:rPr>
                        <a:t>№ </a:t>
                      </a:r>
                      <a:r>
                        <a:rPr lang="ru-RU" sz="1800" dirty="0" err="1">
                          <a:solidFill>
                            <a:schemeClr val="tx1"/>
                          </a:solidFill>
                          <a:effectLst/>
                        </a:rPr>
                        <a:t>п.п</a:t>
                      </a: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</a:rPr>
                        <a:t>.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</a:rPr>
                        <a:t>Срок выполнения 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</a:rPr>
                        <a:t>Наименование задачи, мероприятия в соответствии ТЗ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</a:rPr>
                        <a:t>Результаты выполнения 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</a:rPr>
                        <a:t>Предложения по корректировке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4474">
                <a:tc gridSpan="5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1.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511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1.1.</a:t>
                      </a:r>
                      <a:endParaRPr lang="ru-RU" sz="11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1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1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страницы сайта РИП-соисполнителя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8445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тека">
  <a:themeElements>
    <a:clrScheme name="Аптека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Аптека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Аптека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Apothecary</Template>
  <TotalTime>15</TotalTime>
  <Words>534</Words>
  <Application>Microsoft Office PowerPoint</Application>
  <PresentationFormat>Экран (4:3)</PresentationFormat>
  <Paragraphs>160</Paragraphs>
  <Slides>13</Slides>
  <Notes>6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20" baseType="lpstr">
      <vt:lpstr>Arial</vt:lpstr>
      <vt:lpstr>Book Antiqua</vt:lpstr>
      <vt:lpstr>Calibri</vt:lpstr>
      <vt:lpstr>Century Gothic</vt:lpstr>
      <vt:lpstr>Courier New</vt:lpstr>
      <vt:lpstr>Times New Roman</vt:lpstr>
      <vt:lpstr>Аптека</vt:lpstr>
      <vt:lpstr>Соорганизация деятельности участников программы</vt:lpstr>
      <vt:lpstr>               Формат взаимодействия субъектов РИИ</vt:lpstr>
      <vt:lpstr>               Формат взаимодействия субъектов РИИ</vt:lpstr>
      <vt:lpstr>Структура страницы сайта РИП-соисполнителя</vt:lpstr>
      <vt:lpstr>Структура страницы сайта РИП-соисполнителя</vt:lpstr>
      <vt:lpstr>Структура страницы сайта РИП-соисполнителя</vt:lpstr>
      <vt:lpstr>Структура страницы сайта РИП-соисполнителя</vt:lpstr>
      <vt:lpstr>Структура страницы сайта РИП-соисполнителя</vt:lpstr>
      <vt:lpstr>Структура страницы сайта РИП-соисполнителя</vt:lpstr>
      <vt:lpstr>АНКЕТА для образовательных организаций – соисполнителей </vt:lpstr>
      <vt:lpstr>Для новых участников программы</vt:lpstr>
      <vt:lpstr>Для новых участников программы</vt:lpstr>
      <vt:lpstr>Для новых участников программы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Соорганизация деятельности участников программы</dc:title>
  <dc:creator>Светлана Михайловна Головлева</dc:creator>
  <cp:lastModifiedBy>Sve</cp:lastModifiedBy>
  <cp:revision>4</cp:revision>
  <dcterms:created xsi:type="dcterms:W3CDTF">2017-05-11T04:57:51Z</dcterms:created>
  <dcterms:modified xsi:type="dcterms:W3CDTF">2017-05-15T00:34:23Z</dcterms:modified>
</cp:coreProperties>
</file>