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77" r:id="rId15"/>
    <p:sldId id="275" r:id="rId16"/>
    <p:sldId id="276" r:id="rId17"/>
    <p:sldId id="274" r:id="rId18"/>
    <p:sldId id="269" r:id="rId19"/>
    <p:sldId id="270" r:id="rId20"/>
    <p:sldId id="271" r:id="rId21"/>
    <p:sldId id="272" r:id="rId22"/>
    <p:sldId id="273" r:id="rId23"/>
    <p:sldId id="278" r:id="rId24"/>
    <p:sldId id="279" r:id="rId25"/>
    <p:sldId id="280" r:id="rId26"/>
    <p:sldId id="289" r:id="rId27"/>
    <p:sldId id="290" r:id="rId28"/>
    <p:sldId id="281" r:id="rId29"/>
    <p:sldId id="282" r:id="rId30"/>
    <p:sldId id="283" r:id="rId31"/>
    <p:sldId id="284" r:id="rId32"/>
    <p:sldId id="285" r:id="rId33"/>
    <p:sldId id="293" r:id="rId34"/>
    <p:sldId id="294" r:id="rId35"/>
    <p:sldId id="295" r:id="rId36"/>
    <p:sldId id="286" r:id="rId37"/>
    <p:sldId id="287" r:id="rId38"/>
    <p:sldId id="288" r:id="rId39"/>
    <p:sldId id="291" r:id="rId40"/>
    <p:sldId id="292" r:id="rId4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23C0B95D-6A40-4160-B513-28263272E316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9B7F1DE0-D669-4BA8-9FB7-32226FF23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02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D6B3AD6E-1641-441B-82BB-64F55ADE9E5C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B54B2EA9-E77B-405A-8156-63CA0A0BE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79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B2EA9-E77B-405A-8156-63CA0A0BE33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36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B2EA9-E77B-405A-8156-63CA0A0BE33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36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B2EA9-E77B-405A-8156-63CA0A0BE33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36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B2EA9-E77B-405A-8156-63CA0A0BE33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3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pu.edu.ru/fpu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smtClean="0"/>
              <a:t>2018-19 </a:t>
            </a:r>
            <a:r>
              <a:rPr lang="ru-RU" dirty="0" smtClean="0"/>
              <a:t>уч. </a:t>
            </a:r>
            <a:r>
              <a:rPr lang="ru-RU" dirty="0"/>
              <a:t>г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Вопросы приобретения учебников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5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 19 порядка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Минобрнауки</a:t>
            </a:r>
            <a:r>
              <a:rPr lang="ru-RU" dirty="0" smtClean="0"/>
              <a:t> размещает на своем официальном сайте в сети «Интернет» информацию о включении учебников (в том числе по отдельным учебным предметам (предметным областям) в ФПУ один раз в 5 лет.</a:t>
            </a:r>
          </a:p>
          <a:p>
            <a:endParaRPr lang="ru-RU" dirty="0"/>
          </a:p>
          <a:p>
            <a:r>
              <a:rPr lang="ru-RU" dirty="0" smtClean="0"/>
              <a:t>Следующий раз? </a:t>
            </a:r>
          </a:p>
          <a:p>
            <a:pPr marL="0" indent="0">
              <a:buNone/>
            </a:pPr>
            <a:r>
              <a:rPr lang="ru-RU" dirty="0" smtClean="0"/>
              <a:t>2019? </a:t>
            </a:r>
          </a:p>
          <a:p>
            <a:pPr marL="0" indent="0">
              <a:buNone/>
            </a:pPr>
            <a:r>
              <a:rPr lang="ru-RU" dirty="0" smtClean="0"/>
              <a:t>2021?</a:t>
            </a:r>
          </a:p>
          <a:p>
            <a:r>
              <a:rPr lang="ru-RU" dirty="0" smtClean="0"/>
              <a:t>Включение производится до 15 марта года формирования (п. 25)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690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П. 26 порядка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Совет в период действия ФПУ принимает решение</a:t>
            </a:r>
          </a:p>
          <a:p>
            <a:r>
              <a:rPr lang="ru-RU" dirty="0" smtClean="0"/>
              <a:t>О включении учебников в ФПУ</a:t>
            </a:r>
          </a:p>
          <a:p>
            <a:r>
              <a:rPr lang="ru-RU" dirty="0" smtClean="0"/>
              <a:t>О включении специальных учебников в ФПУ</a:t>
            </a:r>
          </a:p>
          <a:p>
            <a:endParaRPr lang="ru-RU" dirty="0"/>
          </a:p>
          <a:p>
            <a:r>
              <a:rPr lang="ru-RU" dirty="0" smtClean="0"/>
              <a:t>Экспертная комиссия предоставляет заключения по дополнительной и повторной экспертизе не ранее, чем через месяц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513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П. 27 порядка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Исключение учебников из ФПУ</a:t>
            </a:r>
          </a:p>
          <a:p>
            <a:r>
              <a:rPr lang="ru-RU" dirty="0" smtClean="0"/>
              <a:t>Информация, причиняющая вред здоровью и (или) развитию детей;</a:t>
            </a:r>
          </a:p>
          <a:p>
            <a:r>
              <a:rPr lang="ru-RU" dirty="0" smtClean="0"/>
              <a:t>Отзыв заказчиков экспертизы</a:t>
            </a:r>
          </a:p>
          <a:p>
            <a:r>
              <a:rPr lang="ru-RU" dirty="0" smtClean="0"/>
              <a:t>Обнаружение в экспертном заключении выводов, не соответствующих содержанию</a:t>
            </a:r>
          </a:p>
          <a:p>
            <a:r>
              <a:rPr lang="ru-RU" dirty="0" smtClean="0"/>
              <a:t>При непредставлении в сроки положительного заключения по дополнительной или повторной экспертизе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80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Текущее состояние ФПУ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Никаких изменений по сравнению с прошлым годом</a:t>
            </a:r>
          </a:p>
          <a:p>
            <a:r>
              <a:rPr lang="ru-RU" dirty="0" smtClean="0"/>
              <a:t>Ничего не исключалось, ничего не добавлялось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03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приказов, регламентирующих ФПУ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266700" indent="-266700">
              <a:buFont typeface="+mj-lt"/>
              <a:buAutoNum type="arabicPeriod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18 июля 2016 г. № 870 "Об утверждении Порядка формирования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</a:t>
            </a:r>
          </a:p>
          <a:p>
            <a:pPr marL="266700" indent="-266700">
              <a:buFont typeface="+mj-lt"/>
              <a:buAutoNum type="arabicPeriod"/>
            </a:pPr>
            <a:endParaRPr lang="ru-RU" dirty="0"/>
          </a:p>
          <a:p>
            <a:pPr marL="266700" indent="-266700">
              <a:buFont typeface="+mj-lt"/>
              <a:buAutoNum type="arabicPeriod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31 марта 2014 г. № 253 «Об утверждении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</a:t>
            </a:r>
          </a:p>
          <a:p>
            <a:pPr marL="266700" indent="-266700">
              <a:buFont typeface="+mj-lt"/>
              <a:buAutoNum type="arabicPeriod"/>
            </a:pPr>
            <a:endParaRPr lang="ru-RU" dirty="0"/>
          </a:p>
          <a:p>
            <a:pPr marL="266700" indent="-266700">
              <a:buFont typeface="+mj-lt"/>
              <a:buAutoNum type="arabicPeriod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26 января 2016 года № 38 «О внесении изменений в федеральный перечень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№ 253»</a:t>
            </a:r>
          </a:p>
          <a:p>
            <a:pPr marL="266700" indent="-2667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приказов, регламентирующих ФПУ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266700" indent="-266700">
              <a:buFont typeface="+mj-lt"/>
              <a:buAutoNum type="arabicPeriod" startAt="4"/>
            </a:pPr>
            <a:r>
              <a:rPr lang="ru-RU" dirty="0" smtClean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РФ от 21 апреля 2016 года № 459 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</a:t>
            </a:r>
          </a:p>
          <a:p>
            <a:pPr marL="266700" indent="-266700">
              <a:buFont typeface="+mj-lt"/>
              <a:buAutoNum type="arabicPeriod" startAt="4"/>
            </a:pPr>
            <a:endParaRPr lang="ru-RU" dirty="0"/>
          </a:p>
          <a:p>
            <a:pPr marL="266700" indent="-266700">
              <a:buFont typeface="+mj-lt"/>
              <a:buAutoNum type="arabicPeriod" startAt="4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28.12.2015 N 1529 "О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253"</a:t>
            </a:r>
          </a:p>
          <a:p>
            <a:pPr marL="266700" indent="-266700">
              <a:buFont typeface="+mj-lt"/>
              <a:buAutoNum type="arabicPeriod" startAt="4"/>
            </a:pPr>
            <a:endParaRPr lang="ru-RU" dirty="0"/>
          </a:p>
          <a:p>
            <a:pPr marL="266700" indent="-266700">
              <a:buFont typeface="+mj-lt"/>
              <a:buAutoNum type="arabicPeriod" startAt="4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08.06.2015 № 576 «О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утверждённый Приказом Министерства образования и науки Российской Федерации от 31 марта 2014 г. №</a:t>
            </a:r>
            <a:r>
              <a:rPr lang="ru-RU" dirty="0" smtClean="0"/>
              <a:t>253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127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приказов, регламентирующих ФПУ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266700" indent="-266700">
              <a:buFont typeface="+mj-lt"/>
              <a:buAutoNum type="arabicPeriod" startAt="7"/>
            </a:pPr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29.12.2016 № 1677 «О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</a:t>
            </a:r>
          </a:p>
          <a:p>
            <a:pPr marL="266700" indent="-266700">
              <a:buFont typeface="+mj-lt"/>
              <a:buAutoNum type="arabicPeriod" startAt="7"/>
            </a:pPr>
            <a:endParaRPr lang="ru-RU" dirty="0" smtClean="0"/>
          </a:p>
          <a:p>
            <a:pPr marL="266700" indent="-266700">
              <a:buFont typeface="+mj-lt"/>
              <a:buAutoNum type="arabicPeriod" startAt="7"/>
            </a:pPr>
            <a:r>
              <a:rPr lang="ru-RU" dirty="0" smtClean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08.06.2017 № 535 «О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</a:t>
            </a:r>
          </a:p>
          <a:p>
            <a:pPr marL="266700" indent="-266700">
              <a:buFont typeface="+mj-lt"/>
              <a:buAutoNum type="arabicPeriod" startAt="7"/>
            </a:pPr>
            <a:endParaRPr lang="ru-RU" dirty="0"/>
          </a:p>
          <a:p>
            <a:pPr marL="266700" indent="-266700">
              <a:buFont typeface="+mj-lt"/>
              <a:buAutoNum type="arabicPeriod" startAt="7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20.06.2017 № 581 «О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</a:t>
            </a:r>
          </a:p>
          <a:p>
            <a:pPr marL="266700" indent="-266700">
              <a:buFont typeface="+mj-lt"/>
              <a:buAutoNum type="arabicPeriod" startAt="7"/>
            </a:pPr>
            <a:endParaRPr lang="ru-RU" dirty="0"/>
          </a:p>
          <a:p>
            <a:pPr marL="266700" indent="-266700">
              <a:buFont typeface="+mj-lt"/>
              <a:buAutoNum type="arabicPeriod" startAt="7"/>
            </a:pPr>
            <a:r>
              <a:rPr lang="ru-RU" dirty="0"/>
              <a:t> 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05.07.2017 № 629 «О 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2014 г. N 253</a:t>
            </a:r>
          </a:p>
        </p:txBody>
      </p:sp>
    </p:spTree>
    <p:extLst>
      <p:ext uri="{BB962C8B-B14F-4D97-AF65-F5344CB8AC3E}">
        <p14:creationId xmlns:p14="http://schemas.microsoft.com/office/powerpoint/2010/main" val="177693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Если учебники </a:t>
            </a:r>
            <a:r>
              <a:rPr lang="ru-RU" b="1" u="sng" dirty="0" smtClean="0"/>
              <a:t>приобретены</a:t>
            </a:r>
            <a:r>
              <a:rPr lang="ru-RU" dirty="0" smtClean="0"/>
              <a:t> школой </a:t>
            </a:r>
            <a:r>
              <a:rPr lang="ru-RU" b="1" u="sng" dirty="0" smtClean="0"/>
              <a:t>до</a:t>
            </a:r>
            <a:r>
              <a:rPr lang="ru-RU" dirty="0" smtClean="0"/>
              <a:t> принятия соответствующих норм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967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Приказ от 31 марта 2014 г. №253 «Об утверждении ФПУ»</a:t>
            </a:r>
          </a:p>
          <a:p>
            <a:pPr marL="0" indent="0">
              <a:buNone/>
            </a:pPr>
            <a:r>
              <a:rPr lang="ru-RU" dirty="0" smtClean="0"/>
              <a:t>3. Организации, осуществляющие образовательную деятельность по основным общеобразовательным программам, вправе в течение 5 лет использовать в образовательной деятельности приобретенные до вступления в силу настоящего приказа учебники из: </a:t>
            </a:r>
          </a:p>
          <a:p>
            <a:pPr marL="0" indent="0">
              <a:buNone/>
            </a:pPr>
            <a:r>
              <a:rPr lang="ru-RU" dirty="0" smtClean="0"/>
              <a:t>ФПУ 2013/14 г.</a:t>
            </a:r>
          </a:p>
        </p:txBody>
      </p:sp>
    </p:spTree>
    <p:extLst>
      <p:ext uri="{BB962C8B-B14F-4D97-AF65-F5344CB8AC3E}">
        <p14:creationId xmlns:p14="http://schemas.microsoft.com/office/powerpoint/2010/main" val="97317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 УМК. Математика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Башмаков М.И. «</a:t>
            </a:r>
            <a:r>
              <a:rPr lang="ru-RU" dirty="0" err="1" smtClean="0"/>
              <a:t>Астрель</a:t>
            </a:r>
            <a:r>
              <a:rPr lang="ru-RU" dirty="0" smtClean="0"/>
              <a:t>»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 err="1" smtClean="0"/>
              <a:t>Бунимович</a:t>
            </a:r>
            <a:r>
              <a:rPr lang="ru-RU" i="1" dirty="0"/>
              <a:t> </a:t>
            </a:r>
            <a:r>
              <a:rPr lang="ru-RU" i="1" dirty="0" smtClean="0"/>
              <a:t>Е.А., Дорофеев Г.В., Суворова С.Б. и др. «Сферы» «Просвещение»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Дорофеев Г.В., </a:t>
            </a:r>
            <a:r>
              <a:rPr lang="ru-RU" b="1" dirty="0" err="1" smtClean="0"/>
              <a:t>Шарыгин</a:t>
            </a:r>
            <a:r>
              <a:rPr lang="ru-RU" b="1" dirty="0" smtClean="0"/>
              <a:t> И.Ф., Суворова С.Б. и др. / под ред. Г. В. Дорофеева и И.Ф. </a:t>
            </a:r>
            <a:r>
              <a:rPr lang="ru-RU" b="1" dirty="0" err="1" smtClean="0"/>
              <a:t>Шарыгина</a:t>
            </a:r>
            <a:r>
              <a:rPr lang="ru-RU" b="1" dirty="0" smtClean="0"/>
              <a:t> – «Просвещение»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Дорофеев Г.В., </a:t>
            </a:r>
            <a:r>
              <a:rPr lang="ru-RU" b="1" dirty="0" err="1" smtClean="0"/>
              <a:t>Петерсон</a:t>
            </a:r>
            <a:r>
              <a:rPr lang="ru-RU" b="1" dirty="0" smtClean="0"/>
              <a:t> Л.Г. «</a:t>
            </a:r>
            <a:r>
              <a:rPr lang="ru-RU" b="1" dirty="0" err="1" smtClean="0"/>
              <a:t>Ювента</a:t>
            </a:r>
            <a:r>
              <a:rPr lang="ru-RU" b="1" dirty="0" smtClean="0"/>
              <a:t>»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Козлов В.В., Никитин А.А., </a:t>
            </a:r>
            <a:r>
              <a:rPr lang="ru-RU" dirty="0" err="1" smtClean="0"/>
              <a:t>Белоносов</a:t>
            </a:r>
            <a:r>
              <a:rPr lang="ru-RU" dirty="0" smtClean="0"/>
              <a:t> В.С. И др. / Под ред. Козлова В.В. и Никитина А.А. – «Русское слово – учебник» 5-6 Математика, 7-9 Математика: алгебра и геометрия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Мерзляк А.Г., Полонский В.Б., Якир М.С. Дрофа-</a:t>
            </a:r>
            <a:r>
              <a:rPr lang="ru-RU" b="1" dirty="0" err="1" smtClean="0"/>
              <a:t>Вентана</a:t>
            </a:r>
            <a:r>
              <a:rPr lang="ru-RU" b="1" dirty="0" smtClean="0"/>
              <a:t>-граф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Муравин</a:t>
            </a:r>
            <a:r>
              <a:rPr lang="ru-RU" dirty="0" smtClean="0"/>
              <a:t> Г.К., </a:t>
            </a:r>
            <a:r>
              <a:rPr lang="ru-RU" dirty="0" err="1" smtClean="0"/>
              <a:t>Муравина</a:t>
            </a:r>
            <a:r>
              <a:rPr lang="ru-RU" dirty="0" smtClean="0"/>
              <a:t> О.В. </a:t>
            </a:r>
            <a:r>
              <a:rPr lang="ru-RU" dirty="0"/>
              <a:t>Дрофа-</a:t>
            </a:r>
            <a:r>
              <a:rPr lang="ru-RU" dirty="0" err="1"/>
              <a:t>Вентана</a:t>
            </a:r>
            <a:r>
              <a:rPr lang="ru-RU" dirty="0"/>
              <a:t>-граф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Никольский С.М., Потапов М.К., Решетников Н.Н. и др. «Просвещение» 5-6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Шарыгин</a:t>
            </a:r>
            <a:r>
              <a:rPr lang="ru-RU" dirty="0" smtClean="0"/>
              <a:t> И.Ф., </a:t>
            </a:r>
            <a:r>
              <a:rPr lang="ru-RU" dirty="0" err="1" smtClean="0"/>
              <a:t>Ерганжиева</a:t>
            </a:r>
            <a:r>
              <a:rPr lang="ru-RU" dirty="0" smtClean="0"/>
              <a:t> Л.Н. Математика. Наглядная геометрия </a:t>
            </a:r>
            <a:r>
              <a:rPr lang="ru-RU" dirty="0"/>
              <a:t>Дрофа-</a:t>
            </a:r>
            <a:r>
              <a:rPr lang="ru-RU" dirty="0" err="1"/>
              <a:t>Вентана</a:t>
            </a:r>
            <a:r>
              <a:rPr lang="ru-RU" dirty="0"/>
              <a:t>-граф </a:t>
            </a:r>
            <a:r>
              <a:rPr lang="ru-RU" dirty="0" smtClean="0"/>
              <a:t>5-6 (одной книгой)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899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 УМК. Алгебра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Дорофеев Г.В., Суворова С.Б., </a:t>
            </a:r>
            <a:r>
              <a:rPr lang="ru-RU" b="1" dirty="0" err="1"/>
              <a:t>Бунимович</a:t>
            </a:r>
            <a:r>
              <a:rPr lang="ru-RU" b="1" dirty="0"/>
              <a:t> Е.А. и др</a:t>
            </a:r>
            <a:r>
              <a:rPr lang="ru-RU" b="1" dirty="0" smtClean="0"/>
              <a:t>. «Просвещение» 7-9</a:t>
            </a:r>
          </a:p>
          <a:p>
            <a:r>
              <a:rPr lang="ru-RU" dirty="0"/>
              <a:t>Колягин Ю.М., Ткачева М.В., Федорова Н.Е. и др</a:t>
            </a:r>
            <a:r>
              <a:rPr lang="ru-RU" dirty="0" smtClean="0"/>
              <a:t>. </a:t>
            </a:r>
            <a:r>
              <a:rPr lang="ru-RU" dirty="0"/>
              <a:t>«Просвещение» 7-9</a:t>
            </a:r>
          </a:p>
          <a:p>
            <a:r>
              <a:rPr lang="ru-RU" b="1" dirty="0"/>
              <a:t>Макарычев ЮН., </a:t>
            </a:r>
            <a:r>
              <a:rPr lang="ru-RU" b="1" dirty="0" err="1"/>
              <a:t>Миндюк</a:t>
            </a:r>
            <a:r>
              <a:rPr lang="ru-RU" b="1" dirty="0"/>
              <a:t> Н.Г., </a:t>
            </a:r>
            <a:r>
              <a:rPr lang="ru-RU" b="1" dirty="0" err="1"/>
              <a:t>Нешков</a:t>
            </a:r>
            <a:r>
              <a:rPr lang="ru-RU" b="1" dirty="0"/>
              <a:t> К.И. и др. / Под ред. </a:t>
            </a:r>
            <a:r>
              <a:rPr lang="ru-RU" b="1" dirty="0" err="1"/>
              <a:t>Теляковского</a:t>
            </a:r>
            <a:r>
              <a:rPr lang="ru-RU" b="1" dirty="0"/>
              <a:t> С.А</a:t>
            </a:r>
            <a:r>
              <a:rPr lang="ru-RU" b="1" dirty="0" smtClean="0"/>
              <a:t>. </a:t>
            </a:r>
            <a:r>
              <a:rPr lang="ru-RU" b="1" dirty="0"/>
              <a:t>«Просвещение» 7-9</a:t>
            </a:r>
          </a:p>
          <a:p>
            <a:r>
              <a:rPr lang="ru-RU" i="1" dirty="0"/>
              <a:t>Мерзляк А.Г., Полонский В.Б., Якир М.С</a:t>
            </a:r>
            <a:r>
              <a:rPr lang="ru-RU" i="1" dirty="0" smtClean="0"/>
              <a:t>. Дрофа-</a:t>
            </a:r>
            <a:r>
              <a:rPr lang="ru-RU" i="1" dirty="0" err="1" smtClean="0"/>
              <a:t>Вентана</a:t>
            </a:r>
            <a:r>
              <a:rPr lang="ru-RU" i="1" dirty="0" smtClean="0"/>
              <a:t>-граф 7-9</a:t>
            </a:r>
          </a:p>
          <a:p>
            <a:r>
              <a:rPr lang="ru-RU" dirty="0"/>
              <a:t>Мерзляк А.Г., Поляков В.М</a:t>
            </a:r>
            <a:r>
              <a:rPr lang="ru-RU" dirty="0" smtClean="0"/>
              <a:t>. (углубленный курс) </a:t>
            </a:r>
            <a:r>
              <a:rPr lang="ru-RU" dirty="0"/>
              <a:t>Дрофа-</a:t>
            </a:r>
            <a:r>
              <a:rPr lang="ru-RU" dirty="0" err="1"/>
              <a:t>Вентана</a:t>
            </a:r>
            <a:r>
              <a:rPr lang="ru-RU" dirty="0"/>
              <a:t>-граф 7-9</a:t>
            </a:r>
          </a:p>
          <a:p>
            <a:r>
              <a:rPr lang="ru-RU" i="1" dirty="0"/>
              <a:t>Никольский С.М., Потапов М.К., Решетников Н.Н. и др</a:t>
            </a:r>
            <a:r>
              <a:rPr lang="ru-RU" i="1" dirty="0" smtClean="0"/>
              <a:t>. </a:t>
            </a:r>
            <a:r>
              <a:rPr lang="ru-RU" i="1" dirty="0"/>
              <a:t>«Просвещение» 7-9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0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Нормативный аспект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Порядок утверждения Федерального </a:t>
            </a:r>
            <a:r>
              <a:rPr lang="ru-RU" dirty="0"/>
              <a:t>перечня </a:t>
            </a:r>
            <a:r>
              <a:rPr lang="ru-RU" dirty="0" smtClean="0"/>
              <a:t>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</a:t>
            </a:r>
          </a:p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№ 1047 от 5 сентября 2013 г. – </a:t>
            </a:r>
            <a:r>
              <a:rPr lang="ru-RU" dirty="0" smtClean="0">
                <a:solidFill>
                  <a:srgbClr val="FF0000"/>
                </a:solidFill>
              </a:rPr>
              <a:t>утратил силу</a:t>
            </a:r>
          </a:p>
          <a:p>
            <a:r>
              <a:rPr lang="ru-RU" dirty="0" smtClean="0"/>
              <a:t>Приказы </a:t>
            </a:r>
            <a:r>
              <a:rPr lang="ru-RU" dirty="0" err="1" smtClean="0"/>
              <a:t>Минобрнауки</a:t>
            </a:r>
            <a:r>
              <a:rPr lang="ru-RU" dirty="0" smtClean="0"/>
              <a:t> № 1559 от 8 декабря 2014 и №825 от 14 августа 2015 «О внесении изменений…» – </a:t>
            </a:r>
            <a:r>
              <a:rPr lang="ru-RU" dirty="0" smtClean="0">
                <a:solidFill>
                  <a:srgbClr val="FF0000"/>
                </a:solidFill>
              </a:rPr>
              <a:t>утратили силу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№ 870 от 18 июля 2016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4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 УМК. Геометрия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Александров А.Д., Вернер А.Л., Рыжик В.И. и др</a:t>
            </a:r>
            <a:r>
              <a:rPr lang="ru-RU" dirty="0" smtClean="0"/>
              <a:t>. «Просвещение» 7-9</a:t>
            </a:r>
          </a:p>
          <a:p>
            <a:r>
              <a:rPr lang="ru-RU" b="1" dirty="0" err="1"/>
              <a:t>Атанасян</a:t>
            </a:r>
            <a:r>
              <a:rPr lang="ru-RU" b="1" dirty="0"/>
              <a:t> Л.С., Бутузов В.Ф., Кадомцев С.Б. и др</a:t>
            </a:r>
            <a:r>
              <a:rPr lang="ru-RU" b="1" dirty="0" smtClean="0"/>
              <a:t>. </a:t>
            </a:r>
            <a:r>
              <a:rPr lang="ru-RU" b="1" dirty="0"/>
              <a:t>«Просвещение» </a:t>
            </a:r>
            <a:r>
              <a:rPr lang="ru-RU" b="1" dirty="0" smtClean="0"/>
              <a:t>7-9 (одной книгой)</a:t>
            </a:r>
            <a:endParaRPr lang="ru-RU" b="1" dirty="0"/>
          </a:p>
          <a:p>
            <a:r>
              <a:rPr lang="ru-RU" dirty="0"/>
              <a:t>Бутузов В.Ф., Кадомцев С.Б., Прасолов В.В. / Под ред. </a:t>
            </a:r>
            <a:r>
              <a:rPr lang="ru-RU" dirty="0" err="1"/>
              <a:t>Садовничего</a:t>
            </a:r>
            <a:r>
              <a:rPr lang="ru-RU" dirty="0"/>
              <a:t> В.А</a:t>
            </a:r>
            <a:r>
              <a:rPr lang="ru-RU" dirty="0" smtClean="0"/>
              <a:t>. </a:t>
            </a:r>
            <a:r>
              <a:rPr lang="ru-RU" dirty="0"/>
              <a:t>«Просвещение» </a:t>
            </a:r>
            <a:r>
              <a:rPr lang="ru-RU" dirty="0" smtClean="0"/>
              <a:t>7-9</a:t>
            </a:r>
          </a:p>
          <a:p>
            <a:r>
              <a:rPr lang="ru-RU" dirty="0"/>
              <a:t>Глейзер Г.Д. «БИНОМ. Лаборатория знаний</a:t>
            </a:r>
            <a:r>
              <a:rPr lang="ru-RU" dirty="0" smtClean="0"/>
              <a:t>» 7-9</a:t>
            </a:r>
          </a:p>
          <a:p>
            <a:r>
              <a:rPr lang="ru-RU" i="1" dirty="0"/>
              <a:t>Мерзляк А.Г., Полонский В.Б., Якир М.С</a:t>
            </a:r>
            <a:r>
              <a:rPr lang="ru-RU" i="1" dirty="0" smtClean="0"/>
              <a:t>. </a:t>
            </a:r>
            <a:r>
              <a:rPr lang="ru-RU" i="1" dirty="0"/>
              <a:t>Дрофа-</a:t>
            </a:r>
            <a:r>
              <a:rPr lang="ru-RU" i="1" dirty="0" err="1"/>
              <a:t>Вентана</a:t>
            </a:r>
            <a:r>
              <a:rPr lang="ru-RU" i="1" dirty="0"/>
              <a:t>-граф 7-9</a:t>
            </a:r>
          </a:p>
          <a:p>
            <a:r>
              <a:rPr lang="ru-RU" b="1" dirty="0"/>
              <a:t>Погорелов А.В</a:t>
            </a:r>
            <a:r>
              <a:rPr lang="ru-RU" b="1" dirty="0" smtClean="0"/>
              <a:t>. </a:t>
            </a:r>
            <a:r>
              <a:rPr lang="ru-RU" b="1" dirty="0"/>
              <a:t>«Просвещение» 7-9 (одной книгой)</a:t>
            </a:r>
          </a:p>
          <a:p>
            <a:r>
              <a:rPr lang="ru-RU" dirty="0" err="1"/>
              <a:t>Шарыгин</a:t>
            </a:r>
            <a:r>
              <a:rPr lang="ru-RU" dirty="0"/>
              <a:t> И.Ф</a:t>
            </a:r>
            <a:r>
              <a:rPr lang="ru-RU" dirty="0" smtClean="0"/>
              <a:t>. </a:t>
            </a:r>
            <a:r>
              <a:rPr lang="ru-RU" dirty="0"/>
              <a:t>Дрофа-</a:t>
            </a:r>
            <a:r>
              <a:rPr lang="ru-RU" dirty="0" err="1"/>
              <a:t>Вентана</a:t>
            </a:r>
            <a:r>
              <a:rPr lang="ru-RU" dirty="0"/>
              <a:t>-граф </a:t>
            </a:r>
            <a:r>
              <a:rPr lang="ru-RU" dirty="0" smtClean="0"/>
              <a:t>7-9 (одной книгой)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295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Линии УМК. Математика: алгебра и начала математического анализа, геометрия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Александров А.Д., Вернер А.Л., Рыжик В.И</a:t>
            </a:r>
            <a:r>
              <a:rPr lang="ru-RU" dirty="0" smtClean="0"/>
              <a:t>. Геометрия «Просвещение» 10-11 (одной книгой)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Колягин Ю.М., Ткачёва М.В., Фёдорова Н.Е. и др</a:t>
            </a:r>
            <a:r>
              <a:rPr lang="ru-RU" b="1" dirty="0" smtClean="0"/>
              <a:t>. Алгебра «Просвещение</a:t>
            </a:r>
            <a:r>
              <a:rPr lang="ru-RU" b="1" dirty="0"/>
              <a:t>» 10-11 </a:t>
            </a:r>
            <a:r>
              <a:rPr lang="ru-RU" b="1" dirty="0" smtClean="0"/>
              <a:t>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/>
              <a:t>Атанасян</a:t>
            </a:r>
            <a:r>
              <a:rPr lang="ru-RU" b="1" dirty="0"/>
              <a:t> Л.С., Бутузов В.Ф., Кадомцев С.Б. и др</a:t>
            </a:r>
            <a:r>
              <a:rPr lang="ru-RU" b="1" dirty="0" smtClean="0"/>
              <a:t>. </a:t>
            </a:r>
            <a:r>
              <a:rPr lang="ru-RU" b="1" dirty="0"/>
              <a:t>Г</a:t>
            </a:r>
            <a:r>
              <a:rPr lang="ru-RU" b="1" dirty="0" smtClean="0"/>
              <a:t>еометрия «Просвещение</a:t>
            </a:r>
            <a:r>
              <a:rPr lang="ru-RU" b="1" dirty="0"/>
              <a:t>» 10-11 (одной книгой)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Алимов Ш.А., Колягин Ю.М., Ткачёва М.В. и др</a:t>
            </a:r>
            <a:r>
              <a:rPr lang="ru-RU" b="1" dirty="0" smtClean="0"/>
              <a:t>. Алгебра </a:t>
            </a:r>
            <a:r>
              <a:rPr lang="ru-RU" b="1" dirty="0"/>
              <a:t>«Просвещение» 10-11 (одной книгой)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Бутузов В.Ф., Прасолов В.В. / Под ред. </a:t>
            </a:r>
            <a:r>
              <a:rPr lang="ru-RU" dirty="0" err="1"/>
              <a:t>Садовничего</a:t>
            </a:r>
            <a:r>
              <a:rPr lang="ru-RU" dirty="0"/>
              <a:t> В.А</a:t>
            </a:r>
            <a:r>
              <a:rPr lang="ru-RU" dirty="0" smtClean="0"/>
              <a:t>. </a:t>
            </a:r>
            <a:r>
              <a:rPr lang="ru-RU" dirty="0"/>
              <a:t>Г</a:t>
            </a:r>
            <a:r>
              <a:rPr lang="ru-RU" dirty="0" smtClean="0"/>
              <a:t>еометрия </a:t>
            </a:r>
            <a:r>
              <a:rPr lang="ru-RU" dirty="0"/>
              <a:t>«Просвещение» 10-11 (одной книгой)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/>
              <a:t>Никольский СМ., Потапов М.К., Решетников Н.Н. и др</a:t>
            </a:r>
            <a:r>
              <a:rPr lang="ru-RU" b="1" i="1" dirty="0" smtClean="0"/>
              <a:t>. Алгебра </a:t>
            </a:r>
            <a:r>
              <a:rPr lang="ru-RU" b="1" i="1" dirty="0"/>
              <a:t>Просвещение» 10-11 </a:t>
            </a:r>
            <a:r>
              <a:rPr lang="ru-RU" b="1" i="1" dirty="0" smtClean="0"/>
              <a:t>Б+У</a:t>
            </a:r>
            <a:endParaRPr lang="ru-RU" b="1" i="1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Козлов В.В., Никитин А.А., </a:t>
            </a:r>
            <a:r>
              <a:rPr lang="ru-RU" dirty="0" err="1"/>
              <a:t>Белоносов</a:t>
            </a:r>
            <a:r>
              <a:rPr lang="ru-RU" dirty="0"/>
              <a:t> В.С. и др. / Под ред. Козлова В.В. и Никитина А.А</a:t>
            </a:r>
            <a:r>
              <a:rPr lang="ru-RU" dirty="0" smtClean="0"/>
              <a:t>. </a:t>
            </a:r>
            <a:r>
              <a:rPr lang="ru-RU" dirty="0" err="1" smtClean="0"/>
              <a:t>Алгебра+Геометрия</a:t>
            </a:r>
            <a:r>
              <a:rPr lang="ru-RU" dirty="0" smtClean="0"/>
              <a:t> «Русское слово» 10-11 Б+У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Муравин</a:t>
            </a:r>
            <a:r>
              <a:rPr lang="ru-RU" dirty="0"/>
              <a:t> Г.К., </a:t>
            </a:r>
            <a:r>
              <a:rPr lang="ru-RU" dirty="0" err="1"/>
              <a:t>Муравина</a:t>
            </a:r>
            <a:r>
              <a:rPr lang="ru-RU" dirty="0"/>
              <a:t> О.В</a:t>
            </a:r>
            <a:r>
              <a:rPr lang="ru-RU" dirty="0" smtClean="0"/>
              <a:t>. Алгебра Дрофа-</a:t>
            </a:r>
            <a:r>
              <a:rPr lang="ru-RU" dirty="0" err="1" smtClean="0"/>
              <a:t>Вентана</a:t>
            </a:r>
            <a:r>
              <a:rPr lang="ru-RU" dirty="0" smtClean="0"/>
              <a:t>-граф 10-11 Б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Шарыгин</a:t>
            </a:r>
            <a:r>
              <a:rPr lang="ru-RU" dirty="0"/>
              <a:t> И.Ф</a:t>
            </a:r>
            <a:r>
              <a:rPr lang="ru-RU" dirty="0" smtClean="0"/>
              <a:t>. </a:t>
            </a:r>
            <a:r>
              <a:rPr lang="ru-RU" dirty="0"/>
              <a:t>Г</a:t>
            </a:r>
            <a:r>
              <a:rPr lang="ru-RU" dirty="0" smtClean="0"/>
              <a:t>еометрия </a:t>
            </a:r>
            <a:r>
              <a:rPr lang="ru-RU" dirty="0"/>
              <a:t>Дрофа-</a:t>
            </a:r>
            <a:r>
              <a:rPr lang="ru-RU" dirty="0" err="1"/>
              <a:t>Вентана</a:t>
            </a:r>
            <a:r>
              <a:rPr lang="ru-RU" dirty="0"/>
              <a:t>-граф </a:t>
            </a:r>
            <a:r>
              <a:rPr lang="ru-RU" dirty="0" smtClean="0"/>
              <a:t>10-11 (одной книгой) Б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Александров А.Д., Вернер А.Л., Рыжик В.И</a:t>
            </a:r>
            <a:r>
              <a:rPr lang="ru-RU" dirty="0" smtClean="0"/>
              <a:t>. </a:t>
            </a:r>
            <a:r>
              <a:rPr lang="ru-RU" dirty="0"/>
              <a:t>Геометрия «Просвещение» 10-11 </a:t>
            </a:r>
            <a:r>
              <a:rPr lang="ru-RU" dirty="0" smtClean="0"/>
              <a:t>У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Пратусевич</a:t>
            </a:r>
            <a:r>
              <a:rPr lang="ru-RU" dirty="0"/>
              <a:t> М.Я., Столбов К.М., Головин А.Н</a:t>
            </a:r>
            <a:r>
              <a:rPr lang="ru-RU" dirty="0" smtClean="0"/>
              <a:t>. Алгебра </a:t>
            </a:r>
            <a:r>
              <a:rPr lang="ru-RU" dirty="0"/>
              <a:t>Просвещение» 10-11  </a:t>
            </a:r>
            <a:r>
              <a:rPr lang="ru-RU" dirty="0" smtClean="0"/>
              <a:t>У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Муравин</a:t>
            </a:r>
            <a:r>
              <a:rPr lang="ru-RU" dirty="0"/>
              <a:t> Г.К., </a:t>
            </a:r>
            <a:r>
              <a:rPr lang="ru-RU" dirty="0" err="1"/>
              <a:t>Муравина</a:t>
            </a:r>
            <a:r>
              <a:rPr lang="ru-RU" dirty="0"/>
              <a:t> О.В. Алгебра Дрофа-</a:t>
            </a:r>
            <a:r>
              <a:rPr lang="ru-RU" dirty="0" err="1"/>
              <a:t>Вентана</a:t>
            </a:r>
            <a:r>
              <a:rPr lang="ru-RU" dirty="0"/>
              <a:t>-граф 10-11 </a:t>
            </a:r>
            <a:r>
              <a:rPr lang="ru-RU" dirty="0" smtClean="0"/>
              <a:t>У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Потоскуев</a:t>
            </a:r>
            <a:r>
              <a:rPr lang="ru-RU" dirty="0"/>
              <a:t> Е.В., </a:t>
            </a:r>
            <a:r>
              <a:rPr lang="ru-RU" dirty="0" err="1"/>
              <a:t>Звавич</a:t>
            </a:r>
            <a:r>
              <a:rPr lang="ru-RU" dirty="0"/>
              <a:t> Л.И</a:t>
            </a:r>
            <a:r>
              <a:rPr lang="ru-RU" dirty="0" smtClean="0"/>
              <a:t>. Геометрия </a:t>
            </a:r>
            <a:r>
              <a:rPr lang="ru-RU" dirty="0" err="1" smtClean="0"/>
              <a:t>Учебник+задачник</a:t>
            </a:r>
            <a:r>
              <a:rPr lang="ru-RU" dirty="0" smtClean="0"/>
              <a:t> 10-11 У</a:t>
            </a:r>
          </a:p>
        </p:txBody>
      </p:sp>
    </p:spTree>
    <p:extLst>
      <p:ext uri="{BB962C8B-B14F-4D97-AF65-F5344CB8AC3E}">
        <p14:creationId xmlns:p14="http://schemas.microsoft.com/office/powerpoint/2010/main" val="1898866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Ждем появления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Мерзляк А.Г., Полонский В.Б., Якир М.С. Дрофа-</a:t>
            </a:r>
            <a:r>
              <a:rPr lang="ru-RU" i="1" dirty="0" err="1"/>
              <a:t>Вентана</a:t>
            </a:r>
            <a:r>
              <a:rPr lang="ru-RU" i="1" dirty="0"/>
              <a:t>-граф </a:t>
            </a:r>
            <a:r>
              <a:rPr lang="ru-RU" i="1" dirty="0" smtClean="0"/>
              <a:t>10-11 Алгебра и Геометрия</a:t>
            </a:r>
          </a:p>
          <a:p>
            <a:r>
              <a:rPr lang="ru-RU" i="1" dirty="0" smtClean="0"/>
              <a:t>Мордкович А.Г. Алгебра </a:t>
            </a:r>
            <a:r>
              <a:rPr lang="ru-RU" i="1" dirty="0"/>
              <a:t>Дрофа-</a:t>
            </a:r>
            <a:r>
              <a:rPr lang="ru-RU" i="1" dirty="0" err="1"/>
              <a:t>Вентана</a:t>
            </a:r>
            <a:r>
              <a:rPr lang="ru-RU" i="1" dirty="0"/>
              <a:t>-граф </a:t>
            </a:r>
            <a:r>
              <a:rPr lang="ru-RU" i="1" dirty="0" smtClean="0"/>
              <a:t> 10-11 </a:t>
            </a:r>
          </a:p>
        </p:txBody>
      </p:sp>
    </p:spTree>
    <p:extLst>
      <p:ext uri="{BB962C8B-B14F-4D97-AF65-F5344CB8AC3E}">
        <p14:creationId xmlns:p14="http://schemas.microsoft.com/office/powerpoint/2010/main" val="4136611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1.2.4.1.1.1-3</a:t>
            </a:r>
            <a:r>
              <a:rPr lang="ru-RU" dirty="0"/>
              <a:t>	 </a:t>
            </a:r>
            <a:r>
              <a:rPr lang="ru-RU" dirty="0" err="1"/>
              <a:t>Белага</a:t>
            </a:r>
            <a:r>
              <a:rPr lang="ru-RU" dirty="0"/>
              <a:t> В.В., </a:t>
            </a:r>
            <a:r>
              <a:rPr lang="ru-RU" dirty="0" err="1"/>
              <a:t>Ломаченков</a:t>
            </a:r>
            <a:r>
              <a:rPr lang="ru-RU" dirty="0"/>
              <a:t> И.А., </a:t>
            </a:r>
            <a:r>
              <a:rPr lang="ru-RU" dirty="0" err="1"/>
              <a:t>Панебратцев</a:t>
            </a:r>
            <a:r>
              <a:rPr lang="ru-RU" dirty="0"/>
              <a:t> Ю.А. 	Физика	</a:t>
            </a:r>
            <a:r>
              <a:rPr lang="ru-RU" dirty="0" smtClean="0"/>
              <a:t>7-9</a:t>
            </a:r>
            <a:r>
              <a:rPr lang="ru-RU" dirty="0"/>
              <a:t>	ОАО "</a:t>
            </a:r>
            <a:r>
              <a:rPr lang="ru-RU" dirty="0" err="1" smtClean="0"/>
              <a:t>Издательство"Просвещение</a:t>
            </a:r>
            <a:r>
              <a:rPr lang="ru-RU" dirty="0" smtClean="0"/>
              <a:t>"  Сферы</a:t>
            </a:r>
          </a:p>
          <a:p>
            <a:r>
              <a:rPr lang="ru-RU" b="1" i="1" dirty="0" smtClean="0"/>
              <a:t>1.2.4.1.3.1-3</a:t>
            </a:r>
            <a:r>
              <a:rPr lang="ru-RU" b="1" i="1" dirty="0"/>
              <a:t>	А.В. Грачёв, В.А. </a:t>
            </a:r>
            <a:r>
              <a:rPr lang="ru-RU" b="1" i="1" dirty="0" err="1"/>
              <a:t>Погожев</a:t>
            </a:r>
            <a:r>
              <a:rPr lang="ru-RU" b="1" i="1" dirty="0"/>
              <a:t>, А.В. Селиверстов 	«Физика. 7 класс». Учебник для учащихся общеобразовательных учреждений	</a:t>
            </a:r>
            <a:r>
              <a:rPr lang="ru-RU" b="1" i="1" dirty="0" smtClean="0"/>
              <a:t>7-9</a:t>
            </a:r>
            <a:r>
              <a:rPr lang="ru-RU" b="1" i="1" dirty="0"/>
              <a:t>	ООО Издательский центр </a:t>
            </a:r>
            <a:r>
              <a:rPr lang="ru-RU" b="1" i="1" dirty="0" smtClean="0"/>
              <a:t>«ВЕНТАНА-ГРАФ»</a:t>
            </a:r>
          </a:p>
          <a:p>
            <a:r>
              <a:rPr lang="ru-RU" dirty="0" smtClean="0"/>
              <a:t>1.2.4.1.4.1-3</a:t>
            </a:r>
            <a:r>
              <a:rPr lang="ru-RU" dirty="0"/>
              <a:t>	</a:t>
            </a:r>
            <a:r>
              <a:rPr lang="ru-RU" dirty="0" err="1"/>
              <a:t>Кабардин</a:t>
            </a:r>
            <a:r>
              <a:rPr lang="ru-RU" dirty="0"/>
              <a:t> О.Ф. 	</a:t>
            </a:r>
            <a:r>
              <a:rPr lang="ru-RU" dirty="0" smtClean="0"/>
              <a:t>Физика 7-9</a:t>
            </a:r>
            <a:r>
              <a:rPr lang="ru-RU" dirty="0"/>
              <a:t>	ОАО "Издательство" Просвещение</a:t>
            </a:r>
            <a:r>
              <a:rPr lang="ru-RU" dirty="0" smtClean="0"/>
              <a:t>"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126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1.2.4.1.5.1-3</a:t>
            </a:r>
            <a:r>
              <a:rPr lang="ru-RU" dirty="0"/>
              <a:t>	Кривченко И.В.	Физика	</a:t>
            </a:r>
            <a:r>
              <a:rPr lang="ru-RU" dirty="0" smtClean="0"/>
              <a:t>7-9</a:t>
            </a:r>
            <a:r>
              <a:rPr lang="ru-RU" dirty="0"/>
              <a:t>	ООО "БИНОМ. Лаборатория знаний"	</a:t>
            </a:r>
          </a:p>
          <a:p>
            <a:r>
              <a:rPr lang="ru-RU" b="1" dirty="0" smtClean="0"/>
              <a:t>1.2.4.1.6.1-3</a:t>
            </a:r>
            <a:r>
              <a:rPr lang="ru-RU" b="1" dirty="0"/>
              <a:t>	</a:t>
            </a:r>
            <a:r>
              <a:rPr lang="ru-RU" b="1" dirty="0" err="1"/>
              <a:t>Перышкин</a:t>
            </a:r>
            <a:r>
              <a:rPr lang="ru-RU" b="1" dirty="0"/>
              <a:t> А.В.	Физика	</a:t>
            </a:r>
            <a:r>
              <a:rPr lang="ru-RU" b="1" dirty="0" smtClean="0"/>
              <a:t>7-9</a:t>
            </a:r>
            <a:r>
              <a:rPr lang="ru-RU" b="1" dirty="0"/>
              <a:t>	</a:t>
            </a:r>
            <a:r>
              <a:rPr lang="ru-RU" b="1" dirty="0" smtClean="0"/>
              <a:t>ООО </a:t>
            </a:r>
            <a:r>
              <a:rPr lang="ru-RU" b="1" dirty="0"/>
              <a:t>"</a:t>
            </a:r>
            <a:r>
              <a:rPr lang="ru-RU" b="1" dirty="0" smtClean="0"/>
              <a:t>ДРОФА"</a:t>
            </a:r>
            <a:r>
              <a:rPr lang="ru-RU" dirty="0" smtClean="0"/>
              <a:t>	</a:t>
            </a:r>
          </a:p>
          <a:p>
            <a:r>
              <a:rPr lang="ru-RU" dirty="0" smtClean="0"/>
              <a:t>1.2.4.1.7.1-3</a:t>
            </a:r>
            <a:r>
              <a:rPr lang="ru-RU" dirty="0"/>
              <a:t>	</a:t>
            </a:r>
            <a:r>
              <a:rPr lang="ru-RU" dirty="0" err="1"/>
              <a:t>Пурышева</a:t>
            </a:r>
            <a:r>
              <a:rPr lang="ru-RU" dirty="0"/>
              <a:t> Н.С., </a:t>
            </a:r>
            <a:r>
              <a:rPr lang="ru-RU" dirty="0" err="1"/>
              <a:t>Важеевская</a:t>
            </a:r>
            <a:r>
              <a:rPr lang="ru-RU" dirty="0"/>
              <a:t> Н.Е.	Физика	</a:t>
            </a:r>
            <a:r>
              <a:rPr lang="ru-RU" dirty="0" smtClean="0"/>
              <a:t>7-9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1.2.4.1.8.1-3</a:t>
            </a:r>
            <a:r>
              <a:rPr lang="ru-RU" dirty="0"/>
              <a:t>	Л.С. </a:t>
            </a:r>
            <a:r>
              <a:rPr lang="ru-RU" dirty="0" err="1"/>
              <a:t>Хижнякова</a:t>
            </a:r>
            <a:r>
              <a:rPr lang="ru-RU" dirty="0"/>
              <a:t>, А.А. </a:t>
            </a:r>
            <a:r>
              <a:rPr lang="ru-RU" dirty="0" err="1"/>
              <a:t>Синявина</a:t>
            </a:r>
            <a:r>
              <a:rPr lang="ru-RU" dirty="0"/>
              <a:t>	«Физика. 7 класс». Учебник для учащихся общеобразовательных учреждений	</a:t>
            </a:r>
            <a:r>
              <a:rPr lang="ru-RU" dirty="0" smtClean="0"/>
              <a:t>7-9</a:t>
            </a:r>
            <a:r>
              <a:rPr lang="ru-RU" dirty="0"/>
              <a:t>	ООО Издательский центр "ВЕНТАНА-ГРАФ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572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/>
              <a:t>1.3.5.1.2.1-2</a:t>
            </a:r>
            <a:r>
              <a:rPr lang="ru-RU" b="1" i="1" dirty="0"/>
              <a:t>	А.В. Грачёв, В.А. </a:t>
            </a:r>
            <a:r>
              <a:rPr lang="ru-RU" b="1" i="1" dirty="0" err="1"/>
              <a:t>Погожев</a:t>
            </a:r>
            <a:r>
              <a:rPr lang="ru-RU" b="1" i="1" dirty="0"/>
              <a:t>, А.М. </a:t>
            </a:r>
            <a:r>
              <a:rPr lang="ru-RU" b="1" i="1" dirty="0" err="1"/>
              <a:t>Салецкий</a:t>
            </a:r>
            <a:r>
              <a:rPr lang="ru-RU" b="1" i="1" dirty="0"/>
              <a:t>, П.Ю. Боков	«Физика. 10 класс: базовый уровень, углублённый уровень». Учебник для учащихся общеобразовательных учреждений	</a:t>
            </a:r>
            <a:r>
              <a:rPr lang="ru-RU" b="1" i="1" dirty="0" smtClean="0"/>
              <a:t>10-11</a:t>
            </a:r>
            <a:r>
              <a:rPr lang="ru-RU" b="1" i="1" dirty="0"/>
              <a:t>	ООО Издательский центр "ВЕНТАНА-ГРАФ"</a:t>
            </a:r>
          </a:p>
          <a:p>
            <a:r>
              <a:rPr lang="ru-RU" b="1" dirty="0" smtClean="0"/>
              <a:t>1.3.5.1.3.1-2</a:t>
            </a:r>
            <a:r>
              <a:rPr lang="ru-RU" b="1" dirty="0"/>
              <a:t>	Касьянов В.А.	Физика</a:t>
            </a:r>
            <a:r>
              <a:rPr lang="ru-RU" b="1" dirty="0" smtClean="0"/>
              <a:t>. Базовый </a:t>
            </a:r>
            <a:r>
              <a:rPr lang="ru-RU" b="1" dirty="0"/>
              <a:t>уровень	</a:t>
            </a:r>
            <a:r>
              <a:rPr lang="ru-RU" b="1" dirty="0" smtClean="0"/>
              <a:t>10-11</a:t>
            </a:r>
            <a:r>
              <a:rPr lang="ru-RU" b="1" dirty="0"/>
              <a:t>	</a:t>
            </a:r>
            <a:r>
              <a:rPr lang="ru-RU" b="1" dirty="0" smtClean="0"/>
              <a:t> ООО </a:t>
            </a:r>
            <a:r>
              <a:rPr lang="ru-RU" b="1" dirty="0"/>
              <a:t>"ДРОФА"</a:t>
            </a:r>
          </a:p>
          <a:p>
            <a:r>
              <a:rPr lang="ru-RU" dirty="0" smtClean="0"/>
              <a:t>1.3.5.1.4.1-2</a:t>
            </a:r>
            <a:r>
              <a:rPr lang="ru-RU" dirty="0"/>
              <a:t>	</a:t>
            </a:r>
            <a:r>
              <a:rPr lang="ru-RU" dirty="0" err="1"/>
              <a:t>Мякишев</a:t>
            </a:r>
            <a:r>
              <a:rPr lang="ru-RU" dirty="0"/>
              <a:t> Г.Я., </a:t>
            </a:r>
            <a:r>
              <a:rPr lang="ru-RU" dirty="0" err="1"/>
              <a:t>Буховцев</a:t>
            </a:r>
            <a:r>
              <a:rPr lang="ru-RU" dirty="0"/>
              <a:t> Б.Б., Сотский Н.Н. (под ред. Парфентьевой Н.А.)	физика	</a:t>
            </a:r>
            <a:r>
              <a:rPr lang="ru-RU" dirty="0" smtClean="0"/>
              <a:t>10-11</a:t>
            </a:r>
            <a:r>
              <a:rPr lang="ru-RU" dirty="0"/>
              <a:t>	ОАО "Издательство" Просвещение"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47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1.3.5.1.5.1-2</a:t>
            </a:r>
            <a:r>
              <a:rPr lang="ru-RU" dirty="0"/>
              <a:t>	</a:t>
            </a:r>
            <a:r>
              <a:rPr lang="ru-RU" dirty="0" err="1"/>
              <a:t>Пурышева</a:t>
            </a:r>
            <a:r>
              <a:rPr lang="ru-RU" dirty="0"/>
              <a:t> Н.С., </a:t>
            </a:r>
            <a:r>
              <a:rPr lang="ru-RU" dirty="0" err="1"/>
              <a:t>Важеевская</a:t>
            </a:r>
            <a:r>
              <a:rPr lang="ru-RU" dirty="0"/>
              <a:t> Н.Е., Исаев Д.А.	</a:t>
            </a:r>
            <a:r>
              <a:rPr lang="ru-RU" dirty="0" err="1"/>
              <a:t>Физика.Базовый</a:t>
            </a:r>
            <a:r>
              <a:rPr lang="ru-RU" dirty="0"/>
              <a:t> уровень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1.3.5.1.8.1-2</a:t>
            </a:r>
            <a:r>
              <a:rPr lang="ru-RU" dirty="0"/>
              <a:t>	Л.С. </a:t>
            </a:r>
            <a:r>
              <a:rPr lang="ru-RU" dirty="0" err="1"/>
              <a:t>Хижнякова</a:t>
            </a:r>
            <a:r>
              <a:rPr lang="ru-RU" dirty="0"/>
              <a:t>, А.А. </a:t>
            </a:r>
            <a:r>
              <a:rPr lang="ru-RU" dirty="0" err="1"/>
              <a:t>Синявина</a:t>
            </a:r>
            <a:r>
              <a:rPr lang="ru-RU" dirty="0"/>
              <a:t>, С.А. Холина, В.В. Кудрявцев	«Физика. 10 класс : базовый уровень, углублённый уровень». Учебник для учащихся общеобразовательных организаций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216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1.3.5.2.1.1-2</a:t>
            </a:r>
            <a:r>
              <a:rPr lang="ru-RU" dirty="0"/>
              <a:t>	</a:t>
            </a:r>
            <a:r>
              <a:rPr lang="ru-RU" dirty="0" err="1"/>
              <a:t>Кабардин</a:t>
            </a:r>
            <a:r>
              <a:rPr lang="ru-RU" dirty="0"/>
              <a:t> О.Ф., Орлов В.А., </a:t>
            </a:r>
            <a:r>
              <a:rPr lang="ru-RU" dirty="0" err="1"/>
              <a:t>Эвенчик</a:t>
            </a:r>
            <a:r>
              <a:rPr lang="ru-RU" dirty="0"/>
              <a:t> Э.Е. и др. (под ред. </a:t>
            </a:r>
            <a:r>
              <a:rPr lang="ru-RU" dirty="0" err="1"/>
              <a:t>Пинского</a:t>
            </a:r>
            <a:r>
              <a:rPr lang="ru-RU" dirty="0"/>
              <a:t> А.А., </a:t>
            </a:r>
            <a:r>
              <a:rPr lang="ru-RU" dirty="0" err="1"/>
              <a:t>Кабардина</a:t>
            </a:r>
            <a:r>
              <a:rPr lang="ru-RU" dirty="0"/>
              <a:t> О.Ф.) 	Физика	</a:t>
            </a:r>
            <a:r>
              <a:rPr lang="ru-RU" dirty="0" smtClean="0"/>
              <a:t>10-11</a:t>
            </a:r>
            <a:r>
              <a:rPr lang="ru-RU" dirty="0"/>
              <a:t>	ОАО "Издательство" Просвещение"</a:t>
            </a:r>
          </a:p>
          <a:p>
            <a:r>
              <a:rPr lang="ru-RU" dirty="0" smtClean="0"/>
              <a:t>1.3.5.2.2.1-2</a:t>
            </a:r>
            <a:r>
              <a:rPr lang="ru-RU" dirty="0"/>
              <a:t>	Касьянов В.А.	</a:t>
            </a:r>
            <a:r>
              <a:rPr lang="ru-RU" dirty="0" err="1"/>
              <a:t>Физика.Углубленный</a:t>
            </a:r>
            <a:r>
              <a:rPr lang="ru-RU" dirty="0"/>
              <a:t> уровень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/>
              <a:t>1.3.5.2.3.1	</a:t>
            </a:r>
            <a:r>
              <a:rPr lang="ru-RU" dirty="0" err="1"/>
              <a:t>Мякишев</a:t>
            </a:r>
            <a:r>
              <a:rPr lang="ru-RU" dirty="0"/>
              <a:t> Г.Я., Синяков А.З.	Физика. Механика. Углубленный уровень	10	ООО "ДРОФА"</a:t>
            </a:r>
          </a:p>
          <a:p>
            <a:r>
              <a:rPr lang="ru-RU" dirty="0"/>
              <a:t>1.3.5.2.3.2	</a:t>
            </a:r>
            <a:r>
              <a:rPr lang="ru-RU" dirty="0" err="1"/>
              <a:t>Мякишев</a:t>
            </a:r>
            <a:r>
              <a:rPr lang="ru-RU" dirty="0"/>
              <a:t> Г.Я., Синяков А.З.	Физика. Молекулярная физика. Термодинамика. Углубленный уровень	10	ООО "ДРОФА"</a:t>
            </a:r>
          </a:p>
          <a:p>
            <a:r>
              <a:rPr lang="ru-RU" dirty="0"/>
              <a:t>1.3.5.2.4.1	</a:t>
            </a:r>
            <a:r>
              <a:rPr lang="ru-RU" dirty="0" err="1"/>
              <a:t>Мякишев</a:t>
            </a:r>
            <a:r>
              <a:rPr lang="ru-RU" dirty="0"/>
              <a:t> Г.Я., Синяков А.З.	Физика. Электродинамика. Углубленный уровень	10-11 </a:t>
            </a:r>
            <a:r>
              <a:rPr lang="ru-RU" dirty="0" err="1"/>
              <a:t>кл</a:t>
            </a:r>
            <a:r>
              <a:rPr lang="ru-RU" dirty="0"/>
              <a:t>.	ООО "ДРОФА"</a:t>
            </a:r>
          </a:p>
          <a:p>
            <a:r>
              <a:rPr lang="ru-RU" dirty="0"/>
              <a:t>1.3.5.2.4.2	</a:t>
            </a:r>
            <a:r>
              <a:rPr lang="ru-RU" dirty="0" err="1"/>
              <a:t>Мякишев</a:t>
            </a:r>
            <a:r>
              <a:rPr lang="ru-RU" dirty="0"/>
              <a:t> Г.Я., Синяков А.З.	Физика. Колебания и волны. Углубленный уровень	11	ООО "ДРОФА"</a:t>
            </a:r>
          </a:p>
          <a:p>
            <a:r>
              <a:rPr lang="ru-RU" dirty="0"/>
              <a:t>1.3.5.2.4.3	</a:t>
            </a:r>
            <a:r>
              <a:rPr lang="ru-RU" dirty="0" err="1"/>
              <a:t>Мякишев</a:t>
            </a:r>
            <a:r>
              <a:rPr lang="ru-RU" dirty="0"/>
              <a:t> Г.Я., Синяков А.З.	Физика. Оптика. Квантовая физика. Углубленный уровень	11	ООО "ДРОФА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895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1.2.4.2.1.1-3</a:t>
            </a:r>
            <a:r>
              <a:rPr lang="ru-RU" dirty="0"/>
              <a:t>	Викторов В.П., Никишов А.И.	Биология. 	</a:t>
            </a:r>
            <a:r>
              <a:rPr lang="ru-RU" dirty="0" smtClean="0"/>
              <a:t>7-9</a:t>
            </a:r>
            <a:r>
              <a:rPr lang="ru-RU" dirty="0"/>
              <a:t>	ООО "Гуманитарный издательский центр ВЛАДОС"</a:t>
            </a:r>
          </a:p>
          <a:p>
            <a:r>
              <a:rPr lang="ru-RU" dirty="0" smtClean="0"/>
              <a:t>1.2.1.2.2.1-5</a:t>
            </a:r>
            <a:r>
              <a:rPr lang="ru-RU" dirty="0"/>
              <a:t>	Пасечник В.В.	Биология	</a:t>
            </a:r>
            <a:r>
              <a:rPr lang="ru-RU" dirty="0" smtClean="0"/>
              <a:t>5-9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1.2.4.2.3.1-4</a:t>
            </a:r>
            <a:r>
              <a:rPr lang="ru-RU" dirty="0"/>
              <a:t>	Пасечник В.В., </a:t>
            </a:r>
            <a:r>
              <a:rPr lang="ru-RU" dirty="0" err="1"/>
              <a:t>Суматохин</a:t>
            </a:r>
            <a:r>
              <a:rPr lang="ru-RU" dirty="0"/>
              <a:t> С.В., Калинова Г.С. и др. / Под ред. Пасечника В.В.	Биология	 5 - </a:t>
            </a:r>
            <a:r>
              <a:rPr lang="ru-RU" dirty="0" smtClean="0"/>
              <a:t>9</a:t>
            </a:r>
            <a:r>
              <a:rPr lang="ru-RU" dirty="0"/>
              <a:t>	ОАО "Издательство" Просвещение"</a:t>
            </a:r>
          </a:p>
          <a:p>
            <a:r>
              <a:rPr lang="ru-RU" dirty="0" smtClean="0"/>
              <a:t>1.2.4.2.4.1-5</a:t>
            </a:r>
            <a:r>
              <a:rPr lang="ru-RU" dirty="0"/>
              <a:t>	"Плешаков А.А., Введенский Э.Л."	"Биология</a:t>
            </a:r>
            <a:r>
              <a:rPr lang="ru-RU" dirty="0" smtClean="0"/>
              <a:t>. Введение </a:t>
            </a:r>
            <a:r>
              <a:rPr lang="ru-RU" dirty="0"/>
              <a:t>в биологию(линия ""Ракурс"")"	</a:t>
            </a:r>
            <a:r>
              <a:rPr lang="ru-RU" dirty="0" smtClean="0"/>
              <a:t>5-9</a:t>
            </a:r>
            <a:r>
              <a:rPr lang="ru-RU" dirty="0"/>
              <a:t>	ООО "Русское слово-учебник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8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1.2.4.2.5.1-5</a:t>
            </a:r>
            <a:r>
              <a:rPr lang="ru-RU" dirty="0"/>
              <a:t>	Плешаков А.А., Сонин Н.И.	Биология	</a:t>
            </a:r>
            <a:r>
              <a:rPr lang="ru-RU" dirty="0" smtClean="0"/>
              <a:t>5-9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1.2.4.2.6.1-5</a:t>
            </a:r>
            <a:r>
              <a:rPr lang="ru-RU" dirty="0"/>
              <a:t>	И.Н. </a:t>
            </a:r>
            <a:r>
              <a:rPr lang="ru-RU" dirty="0" err="1"/>
              <a:t>Пономарёва</a:t>
            </a:r>
            <a:r>
              <a:rPr lang="ru-RU" dirty="0"/>
              <a:t>, И.В. Николаев, О.А. Корнилова 	«Биология. 5 класс». Учебник для учащихся общеобразовательных учреждений	</a:t>
            </a:r>
            <a:r>
              <a:rPr lang="ru-RU" dirty="0" smtClean="0"/>
              <a:t>5-9</a:t>
            </a:r>
            <a:r>
              <a:rPr lang="ru-RU" dirty="0"/>
              <a:t>	ООО Издательский центр "ВЕНТАНА-ГРАФ"</a:t>
            </a:r>
          </a:p>
          <a:p>
            <a:r>
              <a:rPr lang="ru-RU" dirty="0" smtClean="0"/>
              <a:t>1.2.4.2.7.1-5</a:t>
            </a:r>
            <a:r>
              <a:rPr lang="ru-RU" dirty="0"/>
              <a:t>	</a:t>
            </a:r>
            <a:r>
              <a:rPr lang="ru-RU" dirty="0" err="1"/>
              <a:t>Самкова</a:t>
            </a:r>
            <a:r>
              <a:rPr lang="ru-RU" dirty="0"/>
              <a:t> В.А., </a:t>
            </a:r>
            <a:r>
              <a:rPr lang="ru-RU" dirty="0" err="1"/>
              <a:t>Рокотова</a:t>
            </a:r>
            <a:r>
              <a:rPr lang="ru-RU" dirty="0"/>
              <a:t> Д.И.	Биология	</a:t>
            </a:r>
            <a:r>
              <a:rPr lang="ru-RU" dirty="0" smtClean="0"/>
              <a:t>5-9</a:t>
            </a:r>
            <a:r>
              <a:rPr lang="ru-RU" dirty="0"/>
              <a:t>	Издательство "Академкнига/Учебник"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32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определяет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Структуру ФПУ</a:t>
            </a:r>
          </a:p>
          <a:p>
            <a:r>
              <a:rPr lang="ru-RU" dirty="0" smtClean="0"/>
              <a:t>Основания и порядок включения учебников в ФПУ</a:t>
            </a:r>
          </a:p>
          <a:p>
            <a:r>
              <a:rPr lang="ru-RU" dirty="0" smtClean="0"/>
              <a:t>Критерии и порядок экспертизы учебников</a:t>
            </a:r>
          </a:p>
          <a:p>
            <a:r>
              <a:rPr lang="ru-RU" dirty="0" smtClean="0"/>
              <a:t>Форму экспертного заключения</a:t>
            </a:r>
          </a:p>
          <a:p>
            <a:r>
              <a:rPr lang="ru-RU" dirty="0" smtClean="0"/>
              <a:t>Основания и порядок исключения учебников из ФПУ</a:t>
            </a:r>
          </a:p>
        </p:txBody>
      </p:sp>
    </p:spTree>
    <p:extLst>
      <p:ext uri="{BB962C8B-B14F-4D97-AF65-F5344CB8AC3E}">
        <p14:creationId xmlns:p14="http://schemas.microsoft.com/office/powerpoint/2010/main" val="128489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1.2.4.2.8.1-5</a:t>
            </a:r>
            <a:r>
              <a:rPr lang="ru-RU" dirty="0"/>
              <a:t>	</a:t>
            </a:r>
            <a:r>
              <a:rPr lang="ru-RU" dirty="0" err="1"/>
              <a:t>Сивоглазов</a:t>
            </a:r>
            <a:r>
              <a:rPr lang="ru-RU" dirty="0"/>
              <a:t> В.И., Плешаков А.А.	Биология	</a:t>
            </a:r>
            <a:r>
              <a:rPr lang="ru-RU" dirty="0" smtClean="0"/>
              <a:t>5-9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1.2.4.2.9.1-5</a:t>
            </a:r>
            <a:r>
              <a:rPr lang="ru-RU" dirty="0"/>
              <a:t>	Сонин Н.И., Плешаков А.А.	Биология	</a:t>
            </a:r>
            <a:r>
              <a:rPr lang="ru-RU" dirty="0" smtClean="0"/>
              <a:t>5-9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1.2.4.2.10.1-5</a:t>
            </a:r>
            <a:r>
              <a:rPr lang="ru-RU" dirty="0"/>
              <a:t>	Т.С. Сухова, В.И. Строганов	«Биология. 5 класс». Учебник для учащихся общеобразовательных учреждений	</a:t>
            </a:r>
            <a:r>
              <a:rPr lang="ru-RU" dirty="0" smtClean="0"/>
              <a:t>5-9</a:t>
            </a:r>
            <a:r>
              <a:rPr lang="ru-RU" dirty="0"/>
              <a:t>	ООО Издательский центр "ВЕНТАНА-ГРАФ"</a:t>
            </a:r>
          </a:p>
          <a:p>
            <a:r>
              <a:rPr lang="ru-RU" b="1" dirty="0" smtClean="0"/>
              <a:t>1.2.4.2.11.1-4</a:t>
            </a:r>
            <a:r>
              <a:rPr lang="ru-RU" b="1" dirty="0"/>
              <a:t>	Сухорукова Л.Н., Кучменко В.С., Колесникова И.Я. 	Биология	 5 </a:t>
            </a:r>
            <a:r>
              <a:rPr lang="ru-RU" b="1" dirty="0" smtClean="0"/>
              <a:t>-9</a:t>
            </a:r>
            <a:r>
              <a:rPr lang="ru-RU" b="1" dirty="0"/>
              <a:t>	ОАО "Издательство" </a:t>
            </a:r>
            <a:r>
              <a:rPr lang="ru-RU" b="1" dirty="0" smtClean="0"/>
              <a:t>Просвещение« Сферы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33753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1.2.4.2.12.1	</a:t>
            </a:r>
            <a:r>
              <a:rPr lang="ru-RU" dirty="0" err="1"/>
              <a:t>Суматохин</a:t>
            </a:r>
            <a:r>
              <a:rPr lang="ru-RU" dirty="0"/>
              <a:t> С.В., </a:t>
            </a:r>
            <a:r>
              <a:rPr lang="ru-RU" dirty="0" err="1"/>
              <a:t>Радионов</a:t>
            </a:r>
            <a:r>
              <a:rPr lang="ru-RU" dirty="0"/>
              <a:t> В.Н.	"Биология: учебник для 5 класса"	5	ООО "БИНОМ. Лаборатория знаний"</a:t>
            </a:r>
          </a:p>
          <a:p>
            <a:r>
              <a:rPr lang="ru-RU" dirty="0" smtClean="0"/>
              <a:t>1.2.4.2.12.2-5</a:t>
            </a:r>
            <a:r>
              <a:rPr lang="ru-RU" dirty="0"/>
              <a:t>	</a:t>
            </a:r>
            <a:r>
              <a:rPr lang="ru-RU" dirty="0" err="1"/>
              <a:t>Беркинблит</a:t>
            </a:r>
            <a:r>
              <a:rPr lang="ru-RU" dirty="0"/>
              <a:t> М.Б., Глаголев С.М., Малеева Ю.В., Чуб В.В.	"Биология: учебник для 6 класса"	</a:t>
            </a:r>
            <a:r>
              <a:rPr lang="ru-RU" dirty="0" smtClean="0"/>
              <a:t>6-9</a:t>
            </a:r>
            <a:r>
              <a:rPr lang="ru-RU" dirty="0"/>
              <a:t>	ООО "БИНОМ. Лаборатория знаний"</a:t>
            </a:r>
          </a:p>
          <a:p>
            <a:r>
              <a:rPr lang="ru-RU" dirty="0"/>
              <a:t>1.2.4.2.13.6	Т.С. Сухова, В.И. Строганов	«Биология. 5–6 классы». Учебник для учащихся общеобразовательных учреждений	5-6	ООО Издательский центр "ВЕНТАНА-ГРАФ"</a:t>
            </a:r>
          </a:p>
          <a:p>
            <a:r>
              <a:rPr lang="ru-RU" dirty="0" smtClean="0"/>
              <a:t>1.2.4.2.13.7-9</a:t>
            </a:r>
            <a:r>
              <a:rPr lang="ru-RU" dirty="0"/>
              <a:t>	И.Н. </a:t>
            </a:r>
            <a:r>
              <a:rPr lang="ru-RU" dirty="0" err="1"/>
              <a:t>Пономарёва</a:t>
            </a:r>
            <a:r>
              <a:rPr lang="ru-RU" dirty="0"/>
              <a:t>, О.А. Корнилова, В.С. Кучменко. Под ред. И.Н. </a:t>
            </a:r>
            <a:r>
              <a:rPr lang="ru-RU" dirty="0" err="1"/>
              <a:t>Пономарёвой</a:t>
            </a:r>
            <a:r>
              <a:rPr lang="ru-RU" dirty="0"/>
              <a:t>	«Биология. 7 класс». Учебник для учащихся общеобразовательных организаций	</a:t>
            </a:r>
            <a:r>
              <a:rPr lang="ru-RU" dirty="0" smtClean="0"/>
              <a:t>7-9</a:t>
            </a:r>
            <a:r>
              <a:rPr lang="ru-RU" dirty="0"/>
              <a:t>	ООО Издательский центр "ВЕНТАНА-ГРАФ"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1540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Биология.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1.3.5.5.1.1-2</a:t>
            </a:r>
            <a:r>
              <a:rPr lang="ru-RU" dirty="0"/>
              <a:t>	Агафонова И.Б., </a:t>
            </a:r>
            <a:r>
              <a:rPr lang="ru-RU" dirty="0" err="1"/>
              <a:t>Сивоглазов</a:t>
            </a:r>
            <a:r>
              <a:rPr lang="ru-RU" dirty="0"/>
              <a:t> В.И.	Биология. Базовый и углублённый уровни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1.3.5.5.2.1-2</a:t>
            </a:r>
            <a:r>
              <a:rPr lang="ru-RU" dirty="0"/>
              <a:t>	Беляев Д.К., Дымшиц Г.М., Кузнецова Л.Н. и др./Под ред. Беляева Д.К., Дымшица Г.М.	Биология. 10 </a:t>
            </a:r>
            <a:r>
              <a:rPr lang="ru-RU" dirty="0" err="1"/>
              <a:t>кл</a:t>
            </a:r>
            <a:r>
              <a:rPr lang="ru-RU" dirty="0"/>
              <a:t>. (базовый уровень)	</a:t>
            </a:r>
            <a:r>
              <a:rPr lang="ru-RU" dirty="0" smtClean="0"/>
              <a:t>10-11</a:t>
            </a:r>
            <a:r>
              <a:rPr lang="ru-RU" dirty="0"/>
              <a:t>	ОАО "Издательство "Просвещение"</a:t>
            </a:r>
          </a:p>
          <a:p>
            <a:r>
              <a:rPr lang="ru-RU" dirty="0" smtClean="0"/>
              <a:t>1.3.5.5.3.1-2</a:t>
            </a:r>
            <a:r>
              <a:rPr lang="ru-RU" dirty="0"/>
              <a:t>	"Данилов С. </a:t>
            </a:r>
            <a:r>
              <a:rPr lang="ru-RU" dirty="0" err="1"/>
              <a:t>Б.,Владимирская</a:t>
            </a:r>
            <a:r>
              <a:rPr lang="ru-RU" dirty="0"/>
              <a:t> А. </a:t>
            </a:r>
            <a:r>
              <a:rPr lang="ru-RU" dirty="0" err="1"/>
              <a:t>И.,Романова</a:t>
            </a:r>
            <a:r>
              <a:rPr lang="ru-RU" dirty="0"/>
              <a:t> Н. И."	Биология (базовый уровень)	</a:t>
            </a:r>
            <a:r>
              <a:rPr lang="ru-RU" dirty="0" smtClean="0"/>
              <a:t>10-11</a:t>
            </a:r>
            <a:r>
              <a:rPr lang="ru-RU" dirty="0"/>
              <a:t>	ООО "Русское слово-учебник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291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Биология.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1.3.5.5.4.1</a:t>
            </a:r>
            <a:r>
              <a:rPr lang="ru-RU" dirty="0"/>
              <a:t>	Каменский А.А., </a:t>
            </a:r>
            <a:r>
              <a:rPr lang="ru-RU" dirty="0" err="1"/>
              <a:t>Криксунов</a:t>
            </a:r>
            <a:r>
              <a:rPr lang="ru-RU" dirty="0"/>
              <a:t> Е.А., Пасечник В.В. 	Биология. Общая биология (базовый уровень)	10-11 </a:t>
            </a:r>
            <a:r>
              <a:rPr lang="ru-RU" dirty="0" err="1"/>
              <a:t>кл</a:t>
            </a:r>
            <a:r>
              <a:rPr lang="ru-RU" dirty="0"/>
              <a:t>.	ООО "ДРОФА"</a:t>
            </a:r>
          </a:p>
          <a:p>
            <a:r>
              <a:rPr lang="ru-RU" dirty="0" smtClean="0"/>
              <a:t>1.3.5.5.5.1-2</a:t>
            </a:r>
            <a:r>
              <a:rPr lang="ru-RU" dirty="0"/>
              <a:t>	А.А. Каменский, Н.Ю. Сарычева, С.Н. Исакова 	«Биология. 10 класс : базовый уровень». Учебник для учащихся общеобразовательных учреждений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"ВЕНТАНА-ГРАФ"</a:t>
            </a:r>
          </a:p>
          <a:p>
            <a:r>
              <a:rPr lang="ru-RU" dirty="0" smtClean="0"/>
              <a:t>1.3.5.5.6.1-2</a:t>
            </a:r>
            <a:r>
              <a:rPr lang="ru-RU" dirty="0"/>
              <a:t>	И.Н. </a:t>
            </a:r>
            <a:r>
              <a:rPr lang="ru-RU" dirty="0" err="1"/>
              <a:t>Пономарёва</a:t>
            </a:r>
            <a:r>
              <a:rPr lang="ru-RU" dirty="0"/>
              <a:t>, О.А. Корнилова, Т.Е. </a:t>
            </a:r>
            <a:r>
              <a:rPr lang="ru-RU" dirty="0" err="1"/>
              <a:t>Лощилина</a:t>
            </a:r>
            <a:r>
              <a:rPr lang="ru-RU" dirty="0"/>
              <a:t>. Под ред. проф. И.Н. </a:t>
            </a:r>
            <a:r>
              <a:rPr lang="ru-RU" dirty="0" err="1"/>
              <a:t>Пономарёвой</a:t>
            </a:r>
            <a:r>
              <a:rPr lang="ru-RU" dirty="0"/>
              <a:t>	«Биология. 10 класс : базовый уровень». Учебник для учащихся общеобразовательных учреждений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088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Биология.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1.3.5.5.7.1-2</a:t>
            </a:r>
            <a:r>
              <a:rPr lang="ru-RU" dirty="0"/>
              <a:t>	</a:t>
            </a:r>
            <a:r>
              <a:rPr lang="ru-RU" dirty="0" err="1"/>
              <a:t>Сивоглазов</a:t>
            </a:r>
            <a:r>
              <a:rPr lang="ru-RU" dirty="0"/>
              <a:t> В.И., Агафонова И.Б., Захарова Е.Т. 	Биология. Общая биология (базовый уровень)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/>
              <a:t>1.3.5.5.8.1	Сухорукова Л.Н., Кучменко В.С., Иванова Т.В. 	Биология	 10 - 11	ОАО "Издательство" Просвещение"</a:t>
            </a:r>
          </a:p>
          <a:p>
            <a:r>
              <a:rPr lang="ru-RU" dirty="0"/>
              <a:t>1.3.5.6.1.1	Бородин П.М., Высоцкая Л.В., Дымшиц Г.М. и др. (под ред. Шумного В.К., Дымшица Г.М.)	Биология. В 2-х частях	 10 - 11	ОАО "Издательство" Просвещение"</a:t>
            </a:r>
          </a:p>
          <a:p>
            <a:r>
              <a:rPr lang="ru-RU" dirty="0" smtClean="0"/>
              <a:t>1.3.5.6.2.1-2</a:t>
            </a:r>
            <a:r>
              <a:rPr lang="ru-RU" dirty="0"/>
              <a:t>	Захаров В.Б., Мамонтов С.Г., Сонин Н.И., Захарова Е.Т.	Биология. Общая биология. Углубленный уровень.	</a:t>
            </a:r>
            <a:r>
              <a:rPr lang="ru-RU" dirty="0" smtClean="0"/>
              <a:t>10-11</a:t>
            </a:r>
            <a:r>
              <a:rPr lang="ru-RU" dirty="0"/>
              <a:t>	ООО "ДРОФА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901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Биология.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1.3.5.6.3.1-2</a:t>
            </a:r>
            <a:r>
              <a:rPr lang="ru-RU" dirty="0"/>
              <a:t>	И.Н. </a:t>
            </a:r>
            <a:r>
              <a:rPr lang="ru-RU" dirty="0" err="1"/>
              <a:t>Пономарёва</a:t>
            </a:r>
            <a:r>
              <a:rPr lang="ru-RU" dirty="0"/>
              <a:t>, О.А. Корнилова, Л.В. Симонова. Под ред. проф. И.Н. </a:t>
            </a:r>
            <a:r>
              <a:rPr lang="ru-RU" dirty="0" err="1"/>
              <a:t>Пономарёвой</a:t>
            </a:r>
            <a:r>
              <a:rPr lang="ru-RU" dirty="0"/>
              <a:t>	«Биология. 10 класс : углублённый уровень». Учебник для учащихся общеобразовательных организаций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0203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1.2.4.3.1.1-3</a:t>
            </a:r>
            <a:r>
              <a:rPr lang="ru-RU" dirty="0"/>
              <a:t>	Габриелян О.С., Остроумов И.Г., </a:t>
            </a:r>
            <a:r>
              <a:rPr lang="ru-RU" dirty="0" err="1"/>
              <a:t>Ахлебинин</a:t>
            </a:r>
            <a:r>
              <a:rPr lang="ru-RU" dirty="0"/>
              <a:t> </a:t>
            </a:r>
            <a:r>
              <a:rPr lang="ru-RU" dirty="0" smtClean="0"/>
              <a:t>А.К.</a:t>
            </a:r>
            <a:r>
              <a:rPr lang="ru-RU" dirty="0"/>
              <a:t>	</a:t>
            </a:r>
            <a:r>
              <a:rPr lang="ru-RU" dirty="0" smtClean="0"/>
              <a:t>Химия</a:t>
            </a:r>
            <a:r>
              <a:rPr lang="ru-RU" dirty="0"/>
              <a:t>	</a:t>
            </a:r>
            <a:r>
              <a:rPr lang="ru-RU" dirty="0" smtClean="0"/>
              <a:t>7-9</a:t>
            </a:r>
            <a:r>
              <a:rPr lang="ru-RU" dirty="0"/>
              <a:t>	ООО "</a:t>
            </a:r>
            <a:r>
              <a:rPr lang="ru-RU" dirty="0" smtClean="0"/>
              <a:t>ДРОФА«</a:t>
            </a:r>
          </a:p>
          <a:p>
            <a:r>
              <a:rPr lang="ru-RU" dirty="0" smtClean="0"/>
              <a:t>1.2.4.3.2.1-2</a:t>
            </a:r>
            <a:r>
              <a:rPr lang="ru-RU" dirty="0"/>
              <a:t>	Габриелян О.С., </a:t>
            </a:r>
            <a:r>
              <a:rPr lang="ru-RU" dirty="0" err="1"/>
              <a:t>Сивоглазов</a:t>
            </a:r>
            <a:r>
              <a:rPr lang="ru-RU" dirty="0"/>
              <a:t> В.И., Сладков С.А.	Химия	</a:t>
            </a:r>
            <a:r>
              <a:rPr lang="ru-RU" dirty="0" smtClean="0"/>
              <a:t>8-9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1.2.4.3.3.1-2</a:t>
            </a:r>
            <a:r>
              <a:rPr lang="ru-RU" dirty="0"/>
              <a:t>	Еремин В.В., Кузьменко Н.Е., Дроздов А.А. и др. 	Химия	</a:t>
            </a:r>
            <a:r>
              <a:rPr lang="ru-RU" dirty="0" smtClean="0"/>
              <a:t>8-9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1.2.4.3.4.1-2</a:t>
            </a:r>
            <a:r>
              <a:rPr lang="ru-RU" dirty="0"/>
              <a:t>	Жилин Д.М.	Химия	</a:t>
            </a:r>
            <a:r>
              <a:rPr lang="ru-RU" dirty="0" smtClean="0"/>
              <a:t>8-9</a:t>
            </a:r>
            <a:r>
              <a:rPr lang="ru-RU" dirty="0"/>
              <a:t>	ООО "БИНОМ. Лаборатория знаний"</a:t>
            </a:r>
          </a:p>
          <a:p>
            <a:r>
              <a:rPr lang="ru-RU" dirty="0" smtClean="0"/>
              <a:t>1.2.4.3.5.1-2</a:t>
            </a:r>
            <a:r>
              <a:rPr lang="ru-RU" dirty="0"/>
              <a:t>	</a:t>
            </a:r>
            <a:r>
              <a:rPr lang="ru-RU" dirty="0" err="1"/>
              <a:t>Журин</a:t>
            </a:r>
            <a:r>
              <a:rPr lang="ru-RU" dirty="0"/>
              <a:t> А.А.	Химия 	</a:t>
            </a:r>
            <a:r>
              <a:rPr lang="ru-RU" dirty="0" smtClean="0"/>
              <a:t>8-9</a:t>
            </a:r>
            <a:r>
              <a:rPr lang="ru-RU" dirty="0"/>
              <a:t>	ОАО "Издательство" </a:t>
            </a:r>
            <a:r>
              <a:rPr lang="ru-RU" dirty="0" smtClean="0"/>
              <a:t>Просвещение» Сферы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15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1.2.4.3.6.1-2</a:t>
            </a:r>
            <a:r>
              <a:rPr lang="ru-RU" dirty="0"/>
              <a:t>	Н.Е. Кузнецова, И.М. Титова, Н.Н. </a:t>
            </a:r>
            <a:r>
              <a:rPr lang="ru-RU" dirty="0" err="1"/>
              <a:t>Гара</a:t>
            </a:r>
            <a:r>
              <a:rPr lang="ru-RU" dirty="0"/>
              <a:t>	«Химия. 8 класс». Учебник для учащихся общеобразовательных учреждений	</a:t>
            </a:r>
            <a:r>
              <a:rPr lang="ru-RU" dirty="0" smtClean="0"/>
              <a:t>8-9</a:t>
            </a:r>
            <a:r>
              <a:rPr lang="ru-RU" dirty="0"/>
              <a:t>	ООО Издательский центр "ВЕНТАНА-ГРАФ"</a:t>
            </a:r>
          </a:p>
          <a:p>
            <a:r>
              <a:rPr lang="ru-RU" dirty="0" smtClean="0"/>
              <a:t>1.2.4.3.7.1-2</a:t>
            </a:r>
            <a:r>
              <a:rPr lang="ru-RU" dirty="0"/>
              <a:t>	</a:t>
            </a:r>
            <a:r>
              <a:rPr lang="ru-RU" dirty="0" err="1"/>
              <a:t>Оржековский</a:t>
            </a:r>
            <a:r>
              <a:rPr lang="ru-RU" dirty="0"/>
              <a:t> П.А., Мещерякова Л.М., </a:t>
            </a:r>
            <a:r>
              <a:rPr lang="ru-RU" dirty="0" err="1"/>
              <a:t>Шалашова</a:t>
            </a:r>
            <a:r>
              <a:rPr lang="ru-RU" dirty="0"/>
              <a:t> М.М.	Химия 	</a:t>
            </a:r>
            <a:r>
              <a:rPr lang="ru-RU" dirty="0" smtClean="0"/>
              <a:t>8-9</a:t>
            </a:r>
            <a:r>
              <a:rPr lang="ru-RU" dirty="0"/>
              <a:t>	ООО "Издательство </a:t>
            </a:r>
            <a:r>
              <a:rPr lang="ru-RU" dirty="0" err="1"/>
              <a:t>Астрель</a:t>
            </a:r>
            <a:r>
              <a:rPr lang="ru-RU" dirty="0"/>
              <a:t>"</a:t>
            </a:r>
          </a:p>
          <a:p>
            <a:r>
              <a:rPr lang="ru-RU" dirty="0" smtClean="0"/>
              <a:t>1.2.4.3.8.1-2</a:t>
            </a:r>
            <a:r>
              <a:rPr lang="ru-RU" dirty="0"/>
              <a:t>	Рудзитис Г.Е., Фельдман Ф.Г.	Химия 	</a:t>
            </a:r>
            <a:r>
              <a:rPr lang="ru-RU" dirty="0" smtClean="0"/>
              <a:t>8-9</a:t>
            </a:r>
            <a:r>
              <a:rPr lang="ru-RU" dirty="0"/>
              <a:t>	ОАО "Издательство" Просвещение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570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1.3.5.3.1.1-2</a:t>
            </a:r>
            <a:r>
              <a:rPr lang="ru-RU" dirty="0"/>
              <a:t>	Габриелян О.С.	Химия (базовый уровень)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1.3.5.3.2.1-2</a:t>
            </a:r>
            <a:r>
              <a:rPr lang="ru-RU" dirty="0"/>
              <a:t>	Еремин В.В., Кузьменко Н.Е., </a:t>
            </a:r>
            <a:r>
              <a:rPr lang="ru-RU" dirty="0" err="1"/>
              <a:t>Теренин</a:t>
            </a:r>
            <a:r>
              <a:rPr lang="ru-RU" dirty="0"/>
              <a:t> В.И. и др. 	Химия (базовый уровень)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1.3.5.3.3.1-2</a:t>
            </a:r>
            <a:r>
              <a:rPr lang="ru-RU" dirty="0"/>
              <a:t>	Н.Е. Кузнецова, Н.Н. </a:t>
            </a:r>
            <a:r>
              <a:rPr lang="ru-RU" dirty="0" err="1"/>
              <a:t>Гара</a:t>
            </a:r>
            <a:r>
              <a:rPr lang="ru-RU" dirty="0"/>
              <a:t>	«Химия. 10 класс: базовый уровень». Учебник для учащихся общеобразовательных учреждений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4351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1.3.5.3.4.1-2</a:t>
            </a:r>
            <a:r>
              <a:rPr lang="ru-RU" dirty="0"/>
              <a:t>	Рудзитис Г.Е., Фельдман Ф.Г.	Химия 	</a:t>
            </a:r>
            <a:r>
              <a:rPr lang="ru-RU" dirty="0" smtClean="0"/>
              <a:t>10-11</a:t>
            </a:r>
            <a:r>
              <a:rPr lang="ru-RU" dirty="0"/>
              <a:t>	ОАО "Издательство" Просвещение"</a:t>
            </a:r>
          </a:p>
          <a:p>
            <a:r>
              <a:rPr lang="ru-RU" dirty="0" smtClean="0"/>
              <a:t>1.3.5.4.1.1-2</a:t>
            </a:r>
            <a:r>
              <a:rPr lang="ru-RU" dirty="0"/>
              <a:t>	Габриелян О.С., Остроумов И.Г., Пономарев С.Ю.	Химия. Углубленный уровень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1.3.5.4.2.1-2</a:t>
            </a:r>
            <a:r>
              <a:rPr lang="ru-RU" dirty="0"/>
              <a:t>	Еремин В.В., Кузьменко Н.Е., </a:t>
            </a:r>
            <a:r>
              <a:rPr lang="ru-RU" dirty="0" err="1"/>
              <a:t>Теренин</a:t>
            </a:r>
            <a:r>
              <a:rPr lang="ru-RU" dirty="0"/>
              <a:t> В.И. и др. 	Химия. Углубленный уровень	</a:t>
            </a:r>
            <a:r>
              <a:rPr lang="ru-RU" dirty="0" smtClean="0"/>
              <a:t>10-11</a:t>
            </a:r>
            <a:r>
              <a:rPr lang="ru-RU" dirty="0"/>
              <a:t>	ООО "ДРОФА"</a:t>
            </a:r>
          </a:p>
          <a:p>
            <a:r>
              <a:rPr lang="ru-RU" dirty="0" smtClean="0"/>
              <a:t>1.3.5.4.3.1-2</a:t>
            </a:r>
            <a:r>
              <a:rPr lang="ru-RU" dirty="0"/>
              <a:t>	Н.Е. Кузнецова, Н.Н. </a:t>
            </a:r>
            <a:r>
              <a:rPr lang="ru-RU" dirty="0" err="1"/>
              <a:t>Гара</a:t>
            </a:r>
            <a:r>
              <a:rPr lang="ru-RU" dirty="0"/>
              <a:t>, И.М. Титова	«Химия. 10 класс : углублённый уровень». Учебник для учащихся общеобразовательных организаций	</a:t>
            </a:r>
            <a:r>
              <a:rPr lang="ru-RU" dirty="0" smtClean="0"/>
              <a:t>10-11</a:t>
            </a:r>
            <a:r>
              <a:rPr lang="ru-RU" dirty="0"/>
              <a:t>	ООО Издательский центр "ВЕНТАНА-ГРАФ"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45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Официальный сайт </a:t>
            </a:r>
            <a:r>
              <a:rPr lang="en-US" dirty="0">
                <a:hlinkClick r:id="rId2"/>
              </a:rPr>
              <a:t>http://fpu.edu.ru/fpu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 сайте – поиск по ФПУ</a:t>
            </a:r>
          </a:p>
          <a:p>
            <a:r>
              <a:rPr lang="ru-RU" dirty="0" smtClean="0"/>
              <a:t>Издатели – перечень организаций</a:t>
            </a:r>
          </a:p>
          <a:p>
            <a:r>
              <a:rPr lang="ru-RU" dirty="0" smtClean="0"/>
              <a:t>Экспертиза – форма экспертных заключений, информация об экспертных организациях</a:t>
            </a:r>
          </a:p>
          <a:p>
            <a:r>
              <a:rPr lang="ru-RU" dirty="0" smtClean="0"/>
              <a:t>Материалы научно-методического совета – повестки, материалы и протоколы заседаний, приказы </a:t>
            </a:r>
            <a:r>
              <a:rPr lang="ru-RU" dirty="0" err="1" smtClean="0"/>
              <a:t>Минобрнауки</a:t>
            </a:r>
            <a:r>
              <a:rPr lang="ru-RU" dirty="0" smtClean="0"/>
              <a:t>, регламентирующие деятельность организаций, осуществляющих выпуск учебных пособий и регламентирующие ФПУ</a:t>
            </a:r>
          </a:p>
          <a:p>
            <a:r>
              <a:rPr lang="ru-RU" dirty="0" smtClean="0"/>
              <a:t>Материалы к всероссийским урокам</a:t>
            </a:r>
          </a:p>
          <a:p>
            <a:r>
              <a:rPr lang="ru-RU" dirty="0" smtClean="0"/>
              <a:t>Рекомендуемая 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7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 старшая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1.3.5.4.4.1-2</a:t>
            </a:r>
            <a:r>
              <a:rPr lang="ru-RU" dirty="0"/>
              <a:t>	</a:t>
            </a:r>
            <a:r>
              <a:rPr lang="ru-RU" dirty="0" err="1"/>
              <a:t>Новошинский</a:t>
            </a:r>
            <a:r>
              <a:rPr lang="ru-RU" dirty="0"/>
              <a:t> И.И., </a:t>
            </a:r>
            <a:r>
              <a:rPr lang="ru-RU" dirty="0" err="1"/>
              <a:t>Новошинская</a:t>
            </a:r>
            <a:r>
              <a:rPr lang="ru-RU" dirty="0"/>
              <a:t> Н.С.	Химия. Углублённый уровень	</a:t>
            </a:r>
            <a:r>
              <a:rPr lang="ru-RU" dirty="0" smtClean="0"/>
              <a:t>10-11</a:t>
            </a:r>
            <a:r>
              <a:rPr lang="ru-RU" dirty="0"/>
              <a:t>	ООО "Русское слово-учебник"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08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ФПУ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Не изменилась</a:t>
            </a:r>
          </a:p>
          <a:p>
            <a:pPr marL="0" indent="0">
              <a:buNone/>
            </a:pPr>
            <a:r>
              <a:rPr lang="ru-RU" dirty="0" smtClean="0"/>
              <a:t>3 части</a:t>
            </a:r>
          </a:p>
          <a:p>
            <a:r>
              <a:rPr lang="ru-RU" dirty="0"/>
              <a:t>Учебники, рекомендуемые к использованию при реализации основной части образовательной программы</a:t>
            </a:r>
          </a:p>
          <a:p>
            <a:r>
              <a:rPr lang="ru-RU" dirty="0"/>
              <a:t>Учебники, рекомендуемые к использованию при реализации части основной образовательной программы, формируемой участниками образовательных отношений</a:t>
            </a:r>
          </a:p>
          <a:p>
            <a:r>
              <a:rPr lang="ru-RU" dirty="0"/>
              <a:t>Учебники, обеспечивающие учет региональных и этнокультурных особенностей субъектов </a:t>
            </a:r>
            <a:r>
              <a:rPr lang="ru-RU" dirty="0" smtClean="0"/>
              <a:t>РФ</a:t>
            </a:r>
          </a:p>
          <a:p>
            <a:pPr marL="0" indent="0">
              <a:buNone/>
            </a:pPr>
            <a:r>
              <a:rPr lang="ru-RU" dirty="0" smtClean="0"/>
              <a:t>Разделы: НОО, ООО, СОО</a:t>
            </a:r>
          </a:p>
          <a:p>
            <a:pPr marL="0" indent="0">
              <a:buNone/>
            </a:pPr>
            <a:r>
              <a:rPr lang="ru-RU" dirty="0" smtClean="0"/>
              <a:t>Подразделы по наименованию предметных областей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74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Сведения об учебнике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Порядковый номер</a:t>
            </a:r>
          </a:p>
          <a:p>
            <a:r>
              <a:rPr lang="ru-RU" dirty="0" smtClean="0"/>
              <a:t>Наименование</a:t>
            </a:r>
          </a:p>
          <a:p>
            <a:r>
              <a:rPr lang="ru-RU" dirty="0" smtClean="0"/>
              <a:t>Класс</a:t>
            </a:r>
          </a:p>
          <a:p>
            <a:r>
              <a:rPr lang="ru-RU" dirty="0" smtClean="0"/>
              <a:t>Автор/авторский коллектив</a:t>
            </a:r>
          </a:p>
          <a:p>
            <a:r>
              <a:rPr lang="ru-RU" dirty="0" smtClean="0"/>
              <a:t>Наименование издателя (-ей)</a:t>
            </a:r>
          </a:p>
          <a:p>
            <a:r>
              <a:rPr lang="ru-RU" dirty="0" smtClean="0"/>
              <a:t>Адрес страницы на официальном сайте</a:t>
            </a:r>
          </a:p>
          <a:p>
            <a:r>
              <a:rPr lang="ru-RU" dirty="0" smtClean="0"/>
              <a:t>Язык издания (если отличается от русского)</a:t>
            </a:r>
          </a:p>
          <a:p>
            <a:r>
              <a:rPr lang="ru-RU" dirty="0" smtClean="0"/>
              <a:t>Информация об использовании специального учебника при реализации адаптированных образовательных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39480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Научно-методический совет по учебникам при </a:t>
            </a:r>
            <a:r>
              <a:rPr lang="ru-RU" dirty="0" err="1" smtClean="0"/>
              <a:t>Минобрнауки</a:t>
            </a:r>
            <a:r>
              <a:rPr lang="ru-RU" dirty="0" smtClean="0"/>
              <a:t> </a:t>
            </a:r>
            <a:r>
              <a:rPr lang="ru-RU" dirty="0" err="1" smtClean="0"/>
              <a:t>Росии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Не изменились функции</a:t>
            </a:r>
          </a:p>
          <a:p>
            <a:r>
              <a:rPr lang="ru-RU" dirty="0" smtClean="0"/>
              <a:t>Рекомендует учебники для включения в перечень</a:t>
            </a:r>
          </a:p>
          <a:p>
            <a:r>
              <a:rPr lang="ru-RU" dirty="0" smtClean="0"/>
              <a:t>На основании положительных экспертных заключений</a:t>
            </a:r>
          </a:p>
          <a:p>
            <a:r>
              <a:rPr lang="ru-RU" dirty="0" smtClean="0"/>
              <a:t>Экспертные заключения включают: научную, педагогическую, общественную, этнокультурную, региональную экспертизы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5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экспертизе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Дополнены</a:t>
            </a:r>
          </a:p>
          <a:p>
            <a:r>
              <a:rPr lang="ru-RU" dirty="0" smtClean="0"/>
              <a:t>Принадлежность к завершенной предметной линии учебников</a:t>
            </a:r>
          </a:p>
          <a:p>
            <a:r>
              <a:rPr lang="ru-RU" dirty="0" smtClean="0"/>
              <a:t>Печатная форма и электронное приложение, являющееся составной частью (прописаны требования к электронной форме)</a:t>
            </a:r>
          </a:p>
          <a:p>
            <a:r>
              <a:rPr lang="ru-RU" dirty="0" smtClean="0"/>
              <a:t>Наличие методического пособия для учителя, содержащего материалы по методике преподавания, изучения учебного предмета (дополнено пример программы по учебному предмету)</a:t>
            </a:r>
          </a:p>
          <a:p>
            <a:r>
              <a:rPr lang="ru-RU" dirty="0" smtClean="0"/>
              <a:t>Наличие инструкции по установке, настройке и использованию ЭФУ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6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Научная</a:t>
            </a:r>
          </a:p>
          <a:p>
            <a:r>
              <a:rPr lang="ru-RU" b="1" dirty="0"/>
              <a:t>П</a:t>
            </a:r>
            <a:r>
              <a:rPr lang="ru-RU" b="1" dirty="0" smtClean="0"/>
              <a:t>едагогическая</a:t>
            </a:r>
          </a:p>
          <a:p>
            <a:r>
              <a:rPr lang="ru-RU" b="1" dirty="0" smtClean="0"/>
              <a:t>Общественная</a:t>
            </a:r>
          </a:p>
          <a:p>
            <a:r>
              <a:rPr lang="ru-RU" dirty="0" smtClean="0"/>
              <a:t>Этнокультурная</a:t>
            </a:r>
          </a:p>
          <a:p>
            <a:r>
              <a:rPr lang="ru-RU" dirty="0" smtClean="0"/>
              <a:t>Региональная</a:t>
            </a:r>
          </a:p>
          <a:p>
            <a:endParaRPr lang="ru-RU" dirty="0"/>
          </a:p>
          <a:p>
            <a:r>
              <a:rPr lang="ru-RU" dirty="0" smtClean="0"/>
              <a:t>Проводятся по заказу издателя</a:t>
            </a:r>
          </a:p>
          <a:p>
            <a:r>
              <a:rPr lang="ru-RU" dirty="0" smtClean="0"/>
              <a:t>Форма экспертных заключений на официальном сайте (критерии)</a:t>
            </a:r>
          </a:p>
          <a:p>
            <a:endParaRPr lang="ru-RU" dirty="0"/>
          </a:p>
          <a:p>
            <a:r>
              <a:rPr lang="ru-RU" dirty="0" smtClean="0"/>
              <a:t>Дополнительная экспертиза при возникновении вопросов - в той же организации</a:t>
            </a:r>
          </a:p>
          <a:p>
            <a:r>
              <a:rPr lang="ru-RU" dirty="0" smtClean="0"/>
              <a:t>Повторная при наличии противоречий – в другой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750766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</TotalTime>
  <Words>1793</Words>
  <Application>Microsoft Office PowerPoint</Application>
  <PresentationFormat>Экран (4:3)</PresentationFormat>
  <Paragraphs>231</Paragraphs>
  <Slides>40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Справедливость</vt:lpstr>
      <vt:lpstr>Вопросы приобретения учебников</vt:lpstr>
      <vt:lpstr>Нормативный аспект</vt:lpstr>
      <vt:lpstr>Порядок определяет</vt:lpstr>
      <vt:lpstr>Официальный сайт http://fpu.edu.ru/fpu/ </vt:lpstr>
      <vt:lpstr>Структура ФПУ</vt:lpstr>
      <vt:lpstr>Сведения об учебнике</vt:lpstr>
      <vt:lpstr>Научно-методический совет по учебникам при Минобрнауки Росии</vt:lpstr>
      <vt:lpstr>Требования к экспертизе</vt:lpstr>
      <vt:lpstr>Экспертиза</vt:lpstr>
      <vt:lpstr>Пункт 19 порядка</vt:lpstr>
      <vt:lpstr>П. 26 порядка</vt:lpstr>
      <vt:lpstr>П. 27 порядка</vt:lpstr>
      <vt:lpstr>Текущее состояние ФПУ</vt:lpstr>
      <vt:lpstr>Перечень приказов, регламентирующих ФПУ</vt:lpstr>
      <vt:lpstr>Перечень приказов, регламентирующих ФПУ</vt:lpstr>
      <vt:lpstr>Перечень приказов, регламентирующих ФПУ</vt:lpstr>
      <vt:lpstr>Если учебники приобретены школой до принятия соответствующих норм </vt:lpstr>
      <vt:lpstr>Линии УМК. Математика</vt:lpstr>
      <vt:lpstr>Линии УМК. Алгебра</vt:lpstr>
      <vt:lpstr>Линии УМК. Геометрия</vt:lpstr>
      <vt:lpstr>Линии УМК. Математика: алгебра и начала математического анализа, геометрия</vt:lpstr>
      <vt:lpstr>Ждем появления</vt:lpstr>
      <vt:lpstr>Физика</vt:lpstr>
      <vt:lpstr>Физика</vt:lpstr>
      <vt:lpstr>Физика старшая школа</vt:lpstr>
      <vt:lpstr>Физика старшая школа</vt:lpstr>
      <vt:lpstr>Физика старшая школа</vt:lpstr>
      <vt:lpstr>Биология</vt:lpstr>
      <vt:lpstr>Биология</vt:lpstr>
      <vt:lpstr>Биология</vt:lpstr>
      <vt:lpstr>Биология</vt:lpstr>
      <vt:lpstr>Биология. Старшая школа</vt:lpstr>
      <vt:lpstr>Биология. Старшая школа</vt:lpstr>
      <vt:lpstr>Биология. Старшая школа</vt:lpstr>
      <vt:lpstr>Биология. Старшая школа</vt:lpstr>
      <vt:lpstr>Химия</vt:lpstr>
      <vt:lpstr>Химия</vt:lpstr>
      <vt:lpstr>Химия старшая школа</vt:lpstr>
      <vt:lpstr>Химия старшая школа</vt:lpstr>
      <vt:lpstr>Химия старшая школа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Федерального перечня учебников</dc:title>
  <dc:creator>student</dc:creator>
  <cp:lastModifiedBy>Светлана Михайловна Головлева</cp:lastModifiedBy>
  <cp:revision>16</cp:revision>
  <cp:lastPrinted>2018-02-02T11:19:08Z</cp:lastPrinted>
  <dcterms:created xsi:type="dcterms:W3CDTF">2017-04-19T08:36:04Z</dcterms:created>
  <dcterms:modified xsi:type="dcterms:W3CDTF">2018-02-02T11:20:38Z</dcterms:modified>
</cp:coreProperties>
</file>