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8" r:id="rId4"/>
    <p:sldId id="299" r:id="rId5"/>
    <p:sldId id="300" r:id="rId6"/>
    <p:sldId id="301" r:id="rId7"/>
    <p:sldId id="302" r:id="rId8"/>
    <p:sldId id="303" r:id="rId9"/>
    <p:sldId id="305" r:id="rId10"/>
    <p:sldId id="309" r:id="rId11"/>
    <p:sldId id="307" r:id="rId12"/>
    <p:sldId id="308" r:id="rId13"/>
    <p:sldId id="304" r:id="rId14"/>
    <p:sldId id="306" r:id="rId15"/>
    <p:sldId id="259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64;&#1074;&#1077;&#1094;&#1086;&#1074;&#1072;%20&#1057;&#1042;\&#1040;&#1053;&#1040;&#1051;&#1048;&#1047;%20&#1045;&#1043;&#1069;\&#1040;&#1085;&#1072;&#1083;&#1080;&#1079;%202018\&#1044;&#1083;&#1103;%20&#1056;&#1086;&#1089;&#1086;&#1073;&#1088;&#1085;&#1072;&#1076;&#1079;&#1086;&#1088;&#1072;\2018%20&#1045;&#1043;&#1069;%20(1-&#1103;%20&#1095;&#1072;&#1089;&#1090;&#1100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43;&#1040;\2018\&#1086;&#1090;&#1095;&#1077;&#1090;\&#1084;&#1072;&#1090;&#1077;&#1084;&#1072;&#1090;&#1080;&#1082;&#1072;%2015-16-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43;&#1040;\2018\&#1086;&#1090;&#1095;&#1077;&#1090;\&#1084;&#1072;&#1090;&#1077;&#1084;&#1072;&#1090;&#1080;&#1082;&#1072;%2015-16-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1048;&#1043;&#1040;\2018\&#1086;&#1090;&#1095;&#1077;&#1090;\&#1084;&#1072;&#1090;&#1077;&#1084;&#1072;&#1090;&#1080;&#1082;&#1072;%2015-16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Изменение значения показателя успешности по сравнению с 2017 годом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888888888888891E-2"/>
          <c:y val="0.13236008283343345"/>
          <c:w val="0.66167366579177966"/>
          <c:h val="0.6589457348182934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F1-423B-84E1-3373F89195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F1-423B-84E1-3373F89195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7F1-423B-84E1-3373F891957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F1-423B-84E1-3373F891957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7F1-423B-84E1-3373F891957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F1-423B-84E1-3373F891957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7F1-423B-84E1-3373F891957F}"/>
              </c:ext>
            </c:extLst>
          </c:dPt>
          <c:cat>
            <c:strRef>
              <c:f>Лист4!$L$27:$L$39</c:f>
              <c:strCache>
                <c:ptCount val="13"/>
                <c:pt idx="0">
                  <c:v>Физика</c:v>
                </c:pt>
                <c:pt idx="1">
                  <c:v>Французский язык</c:v>
                </c:pt>
                <c:pt idx="2">
                  <c:v>Информатика и ИКТ</c:v>
                </c:pt>
                <c:pt idx="3">
                  <c:v> Английский язык</c:v>
                </c:pt>
                <c:pt idx="4">
                  <c:v>Русский язык</c:v>
                </c:pt>
                <c:pt idx="5">
                  <c:v>Химия</c:v>
                </c:pt>
                <c:pt idx="6">
                  <c:v>Математика</c:v>
                </c:pt>
                <c:pt idx="7">
                  <c:v>География</c:v>
                </c:pt>
                <c:pt idx="8">
                  <c:v>Биология</c:v>
                </c:pt>
                <c:pt idx="9">
                  <c:v>История</c:v>
                </c:pt>
                <c:pt idx="10">
                  <c:v>Обществознание</c:v>
                </c:pt>
                <c:pt idx="11">
                  <c:v>Литература</c:v>
                </c:pt>
                <c:pt idx="12">
                  <c:v>Немецкий язык</c:v>
                </c:pt>
              </c:strCache>
            </c:strRef>
          </c:cat>
          <c:val>
            <c:numRef>
              <c:f>Лист4!$M$27:$M$39</c:f>
              <c:numCache>
                <c:formatCode>General</c:formatCode>
                <c:ptCount val="13"/>
                <c:pt idx="0">
                  <c:v>-10.900000000000002</c:v>
                </c:pt>
                <c:pt idx="1">
                  <c:v>-10.80000000000002</c:v>
                </c:pt>
                <c:pt idx="2">
                  <c:v>-5.7000000000000028</c:v>
                </c:pt>
                <c:pt idx="3">
                  <c:v>-3.4000000000000057</c:v>
                </c:pt>
                <c:pt idx="4">
                  <c:v>-3.0000000000000142</c:v>
                </c:pt>
                <c:pt idx="5">
                  <c:v>-0.50000000000001421</c:v>
                </c:pt>
                <c:pt idx="6">
                  <c:v>0.40000000000000008</c:v>
                </c:pt>
                <c:pt idx="7">
                  <c:v>1.7000000000000028</c:v>
                </c:pt>
                <c:pt idx="8">
                  <c:v>2.1999999999999957</c:v>
                </c:pt>
                <c:pt idx="9">
                  <c:v>2.3999999999999777</c:v>
                </c:pt>
                <c:pt idx="10">
                  <c:v>2.8999999999999977</c:v>
                </c:pt>
                <c:pt idx="11">
                  <c:v>3</c:v>
                </c:pt>
                <c:pt idx="12">
                  <c:v>7.2999999999999972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F1-423B-84E1-3373F8919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17152"/>
        <c:axId val="84546304"/>
      </c:barChart>
      <c:catAx>
        <c:axId val="84417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high"/>
        <c:crossAx val="84546304"/>
        <c:crosses val="autoZero"/>
        <c:auto val="1"/>
        <c:lblAlgn val="ctr"/>
        <c:lblOffset val="100"/>
        <c:noMultiLvlLbl val="0"/>
      </c:catAx>
      <c:valAx>
        <c:axId val="84546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8441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41275"/>
          </c:spPr>
          <c:xVal>
            <c:numRef>
              <c:f>Лист1!$A$2:$A$27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Лист1!$B$2:$B$27</c:f>
              <c:numCache>
                <c:formatCode>General</c:formatCode>
                <c:ptCount val="26"/>
                <c:pt idx="0">
                  <c:v>88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63</c:v>
                </c:pt>
                <c:pt idx="5">
                  <c:v>86</c:v>
                </c:pt>
                <c:pt idx="6">
                  <c:v>51</c:v>
                </c:pt>
                <c:pt idx="7">
                  <c:v>75</c:v>
                </c:pt>
                <c:pt idx="8">
                  <c:v>72</c:v>
                </c:pt>
                <c:pt idx="9">
                  <c:v>42</c:v>
                </c:pt>
                <c:pt idx="10">
                  <c:v>54</c:v>
                </c:pt>
                <c:pt idx="11">
                  <c:v>74</c:v>
                </c:pt>
                <c:pt idx="12">
                  <c:v>46</c:v>
                </c:pt>
                <c:pt idx="13">
                  <c:v>60</c:v>
                </c:pt>
                <c:pt idx="14">
                  <c:v>59</c:v>
                </c:pt>
                <c:pt idx="15">
                  <c:v>62</c:v>
                </c:pt>
                <c:pt idx="16">
                  <c:v>74</c:v>
                </c:pt>
                <c:pt idx="17">
                  <c:v>71</c:v>
                </c:pt>
                <c:pt idx="18">
                  <c:v>81</c:v>
                </c:pt>
                <c:pt idx="19">
                  <c:v>82</c:v>
                </c:pt>
                <c:pt idx="20">
                  <c:v>70</c:v>
                </c:pt>
                <c:pt idx="21">
                  <c:v>45</c:v>
                </c:pt>
                <c:pt idx="22">
                  <c:v>47</c:v>
                </c:pt>
                <c:pt idx="23">
                  <c:v>36</c:v>
                </c:pt>
                <c:pt idx="24">
                  <c:v>20</c:v>
                </c:pt>
                <c:pt idx="25">
                  <c:v>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35648"/>
        <c:axId val="84601088"/>
      </c:scatterChart>
      <c:valAx>
        <c:axId val="84635648"/>
        <c:scaling>
          <c:orientation val="minMax"/>
          <c:max val="26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601088"/>
        <c:crosses val="autoZero"/>
        <c:crossBetween val="midCat"/>
        <c:majorUnit val="1"/>
      </c:valAx>
      <c:valAx>
        <c:axId val="8460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35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'3.1'!$D$2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cat>
            <c:numRef>
              <c:f>'3.1'!$A$3:$A$103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'3.1'!$D$3:$D$103</c:f>
              <c:numCache>
                <c:formatCode>0.00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9.7560975609756101E-2</c:v>
                </c:pt>
                <c:pt idx="18">
                  <c:v>0</c:v>
                </c:pt>
                <c:pt idx="19">
                  <c:v>0</c:v>
                </c:pt>
                <c:pt idx="20">
                  <c:v>9.7560975609756101E-2</c:v>
                </c:pt>
                <c:pt idx="21">
                  <c:v>0</c:v>
                </c:pt>
                <c:pt idx="22">
                  <c:v>0</c:v>
                </c:pt>
                <c:pt idx="23">
                  <c:v>0.29268292682926828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0.48780487804878048</c:v>
                </c:pt>
                <c:pt idx="28">
                  <c:v>0</c:v>
                </c:pt>
                <c:pt idx="29">
                  <c:v>0</c:v>
                </c:pt>
                <c:pt idx="30">
                  <c:v>0.87804878048780488</c:v>
                </c:pt>
                <c:pt idx="31">
                  <c:v>0</c:v>
                </c:pt>
                <c:pt idx="32">
                  <c:v>0</c:v>
                </c:pt>
                <c:pt idx="33">
                  <c:v>1.6585365853658536</c:v>
                </c:pt>
                <c:pt idx="34">
                  <c:v>0</c:v>
                </c:pt>
                <c:pt idx="35">
                  <c:v>0</c:v>
                </c:pt>
                <c:pt idx="36">
                  <c:v>1.6585365853658536</c:v>
                </c:pt>
                <c:pt idx="37">
                  <c:v>0</c:v>
                </c:pt>
                <c:pt idx="38">
                  <c:v>2.4390243902439024</c:v>
                </c:pt>
                <c:pt idx="39">
                  <c:v>2.6341463414634148</c:v>
                </c:pt>
                <c:pt idx="40">
                  <c:v>4.2926829268292686</c:v>
                </c:pt>
                <c:pt idx="41">
                  <c:v>3.7073170731707319</c:v>
                </c:pt>
                <c:pt idx="42">
                  <c:v>4.3902439024390247</c:v>
                </c:pt>
                <c:pt idx="43">
                  <c:v>0</c:v>
                </c:pt>
                <c:pt idx="44">
                  <c:v>4.6829268292682924</c:v>
                </c:pt>
                <c:pt idx="45">
                  <c:v>3.9024390243902438</c:v>
                </c:pt>
                <c:pt idx="46">
                  <c:v>3.4146341463414633</c:v>
                </c:pt>
                <c:pt idx="47">
                  <c:v>4.3902439024390247</c:v>
                </c:pt>
                <c:pt idx="48">
                  <c:v>4.6829268292682924</c:v>
                </c:pt>
                <c:pt idx="49">
                  <c:v>4.6829268292682924</c:v>
                </c:pt>
                <c:pt idx="50">
                  <c:v>0</c:v>
                </c:pt>
                <c:pt idx="51">
                  <c:v>4.6829268292682924</c:v>
                </c:pt>
                <c:pt idx="52">
                  <c:v>5.2682926829268295</c:v>
                </c:pt>
                <c:pt idx="53">
                  <c:v>4.2926829268292686</c:v>
                </c:pt>
                <c:pt idx="54">
                  <c:v>2.7317073170731709</c:v>
                </c:pt>
                <c:pt idx="55">
                  <c:v>3.024390243902439</c:v>
                </c:pt>
                <c:pt idx="56">
                  <c:v>0</c:v>
                </c:pt>
                <c:pt idx="57">
                  <c:v>3.7073170731707319</c:v>
                </c:pt>
                <c:pt idx="58">
                  <c:v>2.3414634146341462</c:v>
                </c:pt>
                <c:pt idx="59">
                  <c:v>2.7317073170731709</c:v>
                </c:pt>
                <c:pt idx="60">
                  <c:v>3.1219512195121952</c:v>
                </c:pt>
                <c:pt idx="61">
                  <c:v>2.9268292682926829</c:v>
                </c:pt>
                <c:pt idx="62">
                  <c:v>1.4634146341463414</c:v>
                </c:pt>
                <c:pt idx="63">
                  <c:v>0</c:v>
                </c:pt>
                <c:pt idx="64">
                  <c:v>1.4634146341463414</c:v>
                </c:pt>
                <c:pt idx="65">
                  <c:v>0</c:v>
                </c:pt>
                <c:pt idx="66">
                  <c:v>1.7560975609756098</c:v>
                </c:pt>
                <c:pt idx="67">
                  <c:v>0</c:v>
                </c:pt>
                <c:pt idx="68">
                  <c:v>1.4634146341463414</c:v>
                </c:pt>
                <c:pt idx="69">
                  <c:v>0</c:v>
                </c:pt>
                <c:pt idx="70">
                  <c:v>1.1707317073170731</c:v>
                </c:pt>
                <c:pt idx="71">
                  <c:v>0</c:v>
                </c:pt>
                <c:pt idx="72">
                  <c:v>1.3658536585365855</c:v>
                </c:pt>
                <c:pt idx="73">
                  <c:v>0</c:v>
                </c:pt>
                <c:pt idx="74">
                  <c:v>1.3658536585365855</c:v>
                </c:pt>
                <c:pt idx="75">
                  <c:v>0</c:v>
                </c:pt>
                <c:pt idx="76">
                  <c:v>0.97560975609756095</c:v>
                </c:pt>
                <c:pt idx="77">
                  <c:v>0</c:v>
                </c:pt>
                <c:pt idx="78">
                  <c:v>0.68292682926829273</c:v>
                </c:pt>
                <c:pt idx="79">
                  <c:v>0</c:v>
                </c:pt>
                <c:pt idx="80">
                  <c:v>1.2682926829268293</c:v>
                </c:pt>
                <c:pt idx="81">
                  <c:v>0</c:v>
                </c:pt>
                <c:pt idx="82">
                  <c:v>0.3902439024390244</c:v>
                </c:pt>
                <c:pt idx="83">
                  <c:v>0</c:v>
                </c:pt>
                <c:pt idx="84">
                  <c:v>0.87804878048780488</c:v>
                </c:pt>
                <c:pt idx="85">
                  <c:v>0</c:v>
                </c:pt>
                <c:pt idx="86">
                  <c:v>0.48780487804878048</c:v>
                </c:pt>
                <c:pt idx="87">
                  <c:v>0</c:v>
                </c:pt>
                <c:pt idx="88">
                  <c:v>0.29268292682926828</c:v>
                </c:pt>
                <c:pt idx="89">
                  <c:v>0</c:v>
                </c:pt>
                <c:pt idx="90">
                  <c:v>0.3902439024390244</c:v>
                </c:pt>
                <c:pt idx="91">
                  <c:v>0</c:v>
                </c:pt>
                <c:pt idx="92">
                  <c:v>0.3902439024390244</c:v>
                </c:pt>
                <c:pt idx="93">
                  <c:v>0</c:v>
                </c:pt>
                <c:pt idx="94">
                  <c:v>0.1951219512195122</c:v>
                </c:pt>
                <c:pt idx="95">
                  <c:v>0</c:v>
                </c:pt>
                <c:pt idx="96">
                  <c:v>0.29268292682926828</c:v>
                </c:pt>
                <c:pt idx="97">
                  <c:v>0</c:v>
                </c:pt>
                <c:pt idx="98">
                  <c:v>0.3902439024390244</c:v>
                </c:pt>
                <c:pt idx="99">
                  <c:v>0</c:v>
                </c:pt>
                <c:pt idx="100">
                  <c:v>9.7560975609756101E-2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3-4369-8B8B-099D1D15B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2797568"/>
        <c:axId val="72848896"/>
      </c:barChart>
      <c:catAx>
        <c:axId val="7279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2848896"/>
        <c:crosses val="autoZero"/>
        <c:auto val="1"/>
        <c:lblAlgn val="ctr"/>
        <c:lblOffset val="100"/>
        <c:noMultiLvlLbl val="0"/>
      </c:catAx>
      <c:valAx>
        <c:axId val="7284889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279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Справляемость с заданиями ЯО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физика!$B$1</c:f>
              <c:strCache>
                <c:ptCount val="1"/>
                <c:pt idx="0">
                  <c:v>2017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физика!$A$2:$A$33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физика!$B$2:$B$33</c:f>
              <c:numCache>
                <c:formatCode>General</c:formatCode>
                <c:ptCount val="32"/>
                <c:pt idx="0">
                  <c:v>73.88</c:v>
                </c:pt>
                <c:pt idx="1">
                  <c:v>90.18</c:v>
                </c:pt>
                <c:pt idx="2">
                  <c:v>84.12</c:v>
                </c:pt>
                <c:pt idx="3">
                  <c:v>80.25</c:v>
                </c:pt>
                <c:pt idx="4">
                  <c:v>62.43</c:v>
                </c:pt>
                <c:pt idx="5">
                  <c:v>60.34</c:v>
                </c:pt>
                <c:pt idx="6">
                  <c:v>57.21</c:v>
                </c:pt>
                <c:pt idx="7">
                  <c:v>82.55</c:v>
                </c:pt>
                <c:pt idx="8">
                  <c:v>68.97</c:v>
                </c:pt>
                <c:pt idx="9">
                  <c:v>69.8</c:v>
                </c:pt>
                <c:pt idx="10">
                  <c:v>64.05</c:v>
                </c:pt>
                <c:pt idx="11">
                  <c:v>87.67</c:v>
                </c:pt>
                <c:pt idx="12">
                  <c:v>70.739999999999995</c:v>
                </c:pt>
                <c:pt idx="13">
                  <c:v>72.52</c:v>
                </c:pt>
                <c:pt idx="14">
                  <c:v>61.13</c:v>
                </c:pt>
                <c:pt idx="15">
                  <c:v>47.7</c:v>
                </c:pt>
                <c:pt idx="16">
                  <c:v>65.73</c:v>
                </c:pt>
                <c:pt idx="17">
                  <c:v>83.02</c:v>
                </c:pt>
                <c:pt idx="18">
                  <c:v>72.099999999999994</c:v>
                </c:pt>
                <c:pt idx="19">
                  <c:v>62.49</c:v>
                </c:pt>
                <c:pt idx="20">
                  <c:v>58.83</c:v>
                </c:pt>
                <c:pt idx="21">
                  <c:v>79.209999999999994</c:v>
                </c:pt>
                <c:pt idx="22">
                  <c:v>78.680000000000007</c:v>
                </c:pt>
                <c:pt idx="23">
                  <c:v>0</c:v>
                </c:pt>
                <c:pt idx="24">
                  <c:v>22.47</c:v>
                </c:pt>
                <c:pt idx="25">
                  <c:v>22.99</c:v>
                </c:pt>
                <c:pt idx="26">
                  <c:v>19.96</c:v>
                </c:pt>
                <c:pt idx="27">
                  <c:v>10.59</c:v>
                </c:pt>
                <c:pt idx="28">
                  <c:v>14.98</c:v>
                </c:pt>
                <c:pt idx="29">
                  <c:v>8.81</c:v>
                </c:pt>
                <c:pt idx="30">
                  <c:v>6.17</c:v>
                </c:pt>
                <c:pt idx="31">
                  <c:v>3.24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9A-4249-9CB5-5E22138A3AFC}"/>
            </c:ext>
          </c:extLst>
        </c:ser>
        <c:ser>
          <c:idx val="1"/>
          <c:order val="1"/>
          <c:tx>
            <c:strRef>
              <c:f>физика!$C$1</c:f>
              <c:strCache>
                <c:ptCount val="1"/>
                <c:pt idx="0">
                  <c:v>2018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физика!$A$2:$A$33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физика!$C$2:$C$33</c:f>
              <c:numCache>
                <c:formatCode>General</c:formatCode>
                <c:ptCount val="32"/>
                <c:pt idx="0">
                  <c:v>78.400000000000006</c:v>
                </c:pt>
                <c:pt idx="1">
                  <c:v>95.8</c:v>
                </c:pt>
                <c:pt idx="2">
                  <c:v>96.9</c:v>
                </c:pt>
                <c:pt idx="3">
                  <c:v>39.799999999999997</c:v>
                </c:pt>
                <c:pt idx="4">
                  <c:v>70.8</c:v>
                </c:pt>
                <c:pt idx="5">
                  <c:v>73.099999999999994</c:v>
                </c:pt>
                <c:pt idx="6">
                  <c:v>45.3</c:v>
                </c:pt>
                <c:pt idx="7">
                  <c:v>62.6</c:v>
                </c:pt>
                <c:pt idx="8">
                  <c:v>69.2</c:v>
                </c:pt>
                <c:pt idx="9">
                  <c:v>33</c:v>
                </c:pt>
                <c:pt idx="10">
                  <c:v>89.1</c:v>
                </c:pt>
                <c:pt idx="11">
                  <c:v>65.7</c:v>
                </c:pt>
                <c:pt idx="12">
                  <c:v>43.2</c:v>
                </c:pt>
                <c:pt idx="13">
                  <c:v>54.2</c:v>
                </c:pt>
                <c:pt idx="14">
                  <c:v>78.2</c:v>
                </c:pt>
                <c:pt idx="15">
                  <c:v>65</c:v>
                </c:pt>
                <c:pt idx="16">
                  <c:v>38.700000000000003</c:v>
                </c:pt>
                <c:pt idx="17">
                  <c:v>43.1</c:v>
                </c:pt>
                <c:pt idx="18">
                  <c:v>87.9</c:v>
                </c:pt>
                <c:pt idx="19">
                  <c:v>74.8</c:v>
                </c:pt>
                <c:pt idx="20">
                  <c:v>43.3</c:v>
                </c:pt>
                <c:pt idx="21">
                  <c:v>66.2</c:v>
                </c:pt>
                <c:pt idx="22">
                  <c:v>66.099999999999994</c:v>
                </c:pt>
                <c:pt idx="23">
                  <c:v>75.8</c:v>
                </c:pt>
                <c:pt idx="24">
                  <c:v>52</c:v>
                </c:pt>
                <c:pt idx="25">
                  <c:v>38.4</c:v>
                </c:pt>
                <c:pt idx="26">
                  <c:v>32.9</c:v>
                </c:pt>
                <c:pt idx="27">
                  <c:v>3.25</c:v>
                </c:pt>
                <c:pt idx="28">
                  <c:v>7.27</c:v>
                </c:pt>
                <c:pt idx="29">
                  <c:v>23.8</c:v>
                </c:pt>
                <c:pt idx="30">
                  <c:v>9.1199999999999992</c:v>
                </c:pt>
                <c:pt idx="31">
                  <c:v>8.6999999999999993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9A-4249-9CB5-5E22138A3AFC}"/>
            </c:ext>
          </c:extLst>
        </c:ser>
        <c:ser>
          <c:idx val="2"/>
          <c:order val="2"/>
          <c:tx>
            <c:strRef>
              <c:f>физика!$D$1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физика!$A$2:$A$33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физика!$D$2:$D$33</c:f>
              <c:numCache>
                <c:formatCode>General</c:formatCode>
                <c:ptCount val="32"/>
                <c:pt idx="0">
                  <c:v>76.14</c:v>
                </c:pt>
                <c:pt idx="1">
                  <c:v>92.990000000000009</c:v>
                </c:pt>
                <c:pt idx="2">
                  <c:v>90.51</c:v>
                </c:pt>
                <c:pt idx="3">
                  <c:v>60.024999999999999</c:v>
                </c:pt>
                <c:pt idx="4">
                  <c:v>66.614999999999995</c:v>
                </c:pt>
                <c:pt idx="5">
                  <c:v>66.72</c:v>
                </c:pt>
                <c:pt idx="6">
                  <c:v>51.254999999999995</c:v>
                </c:pt>
                <c:pt idx="7">
                  <c:v>72.575000000000003</c:v>
                </c:pt>
                <c:pt idx="8">
                  <c:v>69.085000000000008</c:v>
                </c:pt>
                <c:pt idx="9">
                  <c:v>51.4</c:v>
                </c:pt>
                <c:pt idx="10">
                  <c:v>76.574999999999989</c:v>
                </c:pt>
                <c:pt idx="11">
                  <c:v>76.685000000000002</c:v>
                </c:pt>
                <c:pt idx="12">
                  <c:v>56.97</c:v>
                </c:pt>
                <c:pt idx="13">
                  <c:v>63.36</c:v>
                </c:pt>
                <c:pt idx="14">
                  <c:v>69.665000000000006</c:v>
                </c:pt>
                <c:pt idx="15">
                  <c:v>56.35</c:v>
                </c:pt>
                <c:pt idx="16">
                  <c:v>52.215000000000003</c:v>
                </c:pt>
                <c:pt idx="17">
                  <c:v>63.06</c:v>
                </c:pt>
                <c:pt idx="18">
                  <c:v>80</c:v>
                </c:pt>
                <c:pt idx="19">
                  <c:v>68.644999999999996</c:v>
                </c:pt>
                <c:pt idx="20">
                  <c:v>51.064999999999998</c:v>
                </c:pt>
                <c:pt idx="21">
                  <c:v>72.704999999999998</c:v>
                </c:pt>
                <c:pt idx="22">
                  <c:v>72.39</c:v>
                </c:pt>
                <c:pt idx="23">
                  <c:v>75.8</c:v>
                </c:pt>
                <c:pt idx="24">
                  <c:v>37.234999999999999</c:v>
                </c:pt>
                <c:pt idx="25">
                  <c:v>30.695</c:v>
                </c:pt>
                <c:pt idx="26">
                  <c:v>26.43</c:v>
                </c:pt>
                <c:pt idx="27">
                  <c:v>6.92</c:v>
                </c:pt>
                <c:pt idx="28">
                  <c:v>11.125</c:v>
                </c:pt>
                <c:pt idx="29">
                  <c:v>16.305</c:v>
                </c:pt>
                <c:pt idx="30">
                  <c:v>7.6449999999999996</c:v>
                </c:pt>
                <c:pt idx="31">
                  <c:v>5.97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9A-4249-9CB5-5E22138A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41600"/>
        <c:axId val="70443776"/>
      </c:scatterChart>
      <c:valAx>
        <c:axId val="70441600"/>
        <c:scaling>
          <c:orientation val="minMax"/>
          <c:max val="3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0443776"/>
        <c:crosses val="autoZero"/>
        <c:crossBetween val="midCat"/>
        <c:majorUnit val="1"/>
        <c:minorUnit val="1"/>
      </c:valAx>
      <c:valAx>
        <c:axId val="704437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0441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физика!$B$38</c:f>
              <c:strCache>
                <c:ptCount val="1"/>
                <c:pt idx="0">
                  <c:v>в группе не преодолевших минимальный балл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физика!$A$39:$A$70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физика!$B$39:$B$70</c:f>
              <c:numCache>
                <c:formatCode>General</c:formatCode>
                <c:ptCount val="32"/>
                <c:pt idx="0">
                  <c:v>19.2</c:v>
                </c:pt>
                <c:pt idx="1">
                  <c:v>76.900000000000006</c:v>
                </c:pt>
                <c:pt idx="2">
                  <c:v>69.2</c:v>
                </c:pt>
                <c:pt idx="3">
                  <c:v>0</c:v>
                </c:pt>
                <c:pt idx="4">
                  <c:v>28.8</c:v>
                </c:pt>
                <c:pt idx="5">
                  <c:v>21.2</c:v>
                </c:pt>
                <c:pt idx="6">
                  <c:v>17.3</c:v>
                </c:pt>
                <c:pt idx="7">
                  <c:v>11.5</c:v>
                </c:pt>
                <c:pt idx="8">
                  <c:v>11.5</c:v>
                </c:pt>
                <c:pt idx="9">
                  <c:v>0</c:v>
                </c:pt>
                <c:pt idx="10">
                  <c:v>71.2</c:v>
                </c:pt>
                <c:pt idx="11">
                  <c:v>21.2</c:v>
                </c:pt>
                <c:pt idx="12">
                  <c:v>3.85</c:v>
                </c:pt>
                <c:pt idx="13">
                  <c:v>0</c:v>
                </c:pt>
                <c:pt idx="14">
                  <c:v>30.8</c:v>
                </c:pt>
                <c:pt idx="15">
                  <c:v>36.5</c:v>
                </c:pt>
                <c:pt idx="16">
                  <c:v>21.2</c:v>
                </c:pt>
                <c:pt idx="17">
                  <c:v>17.3</c:v>
                </c:pt>
                <c:pt idx="18">
                  <c:v>23.1</c:v>
                </c:pt>
                <c:pt idx="19">
                  <c:v>15.4</c:v>
                </c:pt>
                <c:pt idx="20">
                  <c:v>19.2</c:v>
                </c:pt>
                <c:pt idx="21">
                  <c:v>15.4</c:v>
                </c:pt>
                <c:pt idx="22">
                  <c:v>7.69</c:v>
                </c:pt>
                <c:pt idx="23">
                  <c:v>44.2</c:v>
                </c:pt>
                <c:pt idx="24">
                  <c:v>3.85</c:v>
                </c:pt>
                <c:pt idx="25">
                  <c:v>0</c:v>
                </c:pt>
                <c:pt idx="26">
                  <c:v>15.4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45-4FBD-9D67-280A68F8D9B4}"/>
            </c:ext>
          </c:extLst>
        </c:ser>
        <c:ser>
          <c:idx val="1"/>
          <c:order val="1"/>
          <c:tx>
            <c:strRef>
              <c:f>физика!$C$38</c:f>
              <c:strCache>
                <c:ptCount val="1"/>
                <c:pt idx="0">
                  <c:v>в группе 61-80 т.б.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физика!$A$39:$A$70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физика!$C$39:$C$70</c:f>
              <c:numCache>
                <c:formatCode>General</c:formatCode>
                <c:ptCount val="32"/>
                <c:pt idx="0">
                  <c:v>93.8</c:v>
                </c:pt>
                <c:pt idx="1">
                  <c:v>100</c:v>
                </c:pt>
                <c:pt idx="2">
                  <c:v>99.4</c:v>
                </c:pt>
                <c:pt idx="3">
                  <c:v>84.5</c:v>
                </c:pt>
                <c:pt idx="4">
                  <c:v>84.8</c:v>
                </c:pt>
                <c:pt idx="5">
                  <c:v>93.8</c:v>
                </c:pt>
                <c:pt idx="6">
                  <c:v>80.400000000000006</c:v>
                </c:pt>
                <c:pt idx="7">
                  <c:v>91.9</c:v>
                </c:pt>
                <c:pt idx="8">
                  <c:v>96.3</c:v>
                </c:pt>
                <c:pt idx="9">
                  <c:v>73.900000000000006</c:v>
                </c:pt>
                <c:pt idx="10">
                  <c:v>98.4</c:v>
                </c:pt>
                <c:pt idx="11">
                  <c:v>93.8</c:v>
                </c:pt>
                <c:pt idx="12">
                  <c:v>80.099999999999994</c:v>
                </c:pt>
                <c:pt idx="13">
                  <c:v>93.2</c:v>
                </c:pt>
                <c:pt idx="14">
                  <c:v>93.2</c:v>
                </c:pt>
                <c:pt idx="15">
                  <c:v>83.2</c:v>
                </c:pt>
                <c:pt idx="16">
                  <c:v>46.9</c:v>
                </c:pt>
                <c:pt idx="17">
                  <c:v>73.900000000000006</c:v>
                </c:pt>
                <c:pt idx="18">
                  <c:v>100</c:v>
                </c:pt>
                <c:pt idx="19">
                  <c:v>98.8</c:v>
                </c:pt>
                <c:pt idx="20">
                  <c:v>73.599999999999994</c:v>
                </c:pt>
                <c:pt idx="21">
                  <c:v>87</c:v>
                </c:pt>
                <c:pt idx="22">
                  <c:v>91.3</c:v>
                </c:pt>
                <c:pt idx="23">
                  <c:v>92.2</c:v>
                </c:pt>
                <c:pt idx="24">
                  <c:v>90.7</c:v>
                </c:pt>
                <c:pt idx="25">
                  <c:v>86.3</c:v>
                </c:pt>
                <c:pt idx="26">
                  <c:v>59.6</c:v>
                </c:pt>
                <c:pt idx="27">
                  <c:v>7.45</c:v>
                </c:pt>
                <c:pt idx="28">
                  <c:v>20.5</c:v>
                </c:pt>
                <c:pt idx="29">
                  <c:v>71</c:v>
                </c:pt>
                <c:pt idx="30">
                  <c:v>25.3</c:v>
                </c:pt>
                <c:pt idx="31">
                  <c:v>24.8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45-4FBD-9D67-280A68F8D9B4}"/>
            </c:ext>
          </c:extLst>
        </c:ser>
        <c:ser>
          <c:idx val="2"/>
          <c:order val="2"/>
          <c:tx>
            <c:strRef>
              <c:f>физика!$D$38</c:f>
              <c:strCache>
                <c:ptCount val="1"/>
                <c:pt idx="0">
                  <c:v>в группе 81-100 т.б.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физика!$A$39:$A$70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физика!$D$39:$D$70</c:f>
              <c:numCache>
                <c:formatCode>General</c:formatCode>
                <c:ptCount val="3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97.4</c:v>
                </c:pt>
                <c:pt idx="4">
                  <c:v>97.4</c:v>
                </c:pt>
                <c:pt idx="5">
                  <c:v>94.7</c:v>
                </c:pt>
                <c:pt idx="6">
                  <c:v>98.7</c:v>
                </c:pt>
                <c:pt idx="7">
                  <c:v>94.7</c:v>
                </c:pt>
                <c:pt idx="8">
                  <c:v>100</c:v>
                </c:pt>
                <c:pt idx="9">
                  <c:v>97.4</c:v>
                </c:pt>
                <c:pt idx="10">
                  <c:v>100</c:v>
                </c:pt>
                <c:pt idx="11">
                  <c:v>100</c:v>
                </c:pt>
                <c:pt idx="12">
                  <c:v>97.4</c:v>
                </c:pt>
                <c:pt idx="13">
                  <c:v>100</c:v>
                </c:pt>
                <c:pt idx="14">
                  <c:v>97.4</c:v>
                </c:pt>
                <c:pt idx="15">
                  <c:v>98.7</c:v>
                </c:pt>
                <c:pt idx="16">
                  <c:v>76.3</c:v>
                </c:pt>
                <c:pt idx="17">
                  <c:v>97.4</c:v>
                </c:pt>
                <c:pt idx="18">
                  <c:v>100</c:v>
                </c:pt>
                <c:pt idx="19">
                  <c:v>100</c:v>
                </c:pt>
                <c:pt idx="20">
                  <c:v>97.4</c:v>
                </c:pt>
                <c:pt idx="21">
                  <c:v>89.5</c:v>
                </c:pt>
                <c:pt idx="22">
                  <c:v>97.4</c:v>
                </c:pt>
                <c:pt idx="23">
                  <c:v>100</c:v>
                </c:pt>
                <c:pt idx="24">
                  <c:v>92.1</c:v>
                </c:pt>
                <c:pt idx="25">
                  <c:v>92.1</c:v>
                </c:pt>
                <c:pt idx="26">
                  <c:v>84.2</c:v>
                </c:pt>
                <c:pt idx="27">
                  <c:v>44.7</c:v>
                </c:pt>
                <c:pt idx="28">
                  <c:v>57</c:v>
                </c:pt>
                <c:pt idx="29">
                  <c:v>98.2</c:v>
                </c:pt>
                <c:pt idx="30">
                  <c:v>82.5</c:v>
                </c:pt>
                <c:pt idx="31">
                  <c:v>78.900000000000006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45-4FBD-9D67-280A68F8D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74368"/>
        <c:axId val="33676288"/>
      </c:scatterChart>
      <c:valAx>
        <c:axId val="33674368"/>
        <c:scaling>
          <c:orientation val="minMax"/>
          <c:max val="3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6288"/>
        <c:crosses val="autoZero"/>
        <c:crossBetween val="midCat"/>
        <c:majorUnit val="1"/>
      </c:valAx>
      <c:valAx>
        <c:axId val="336762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4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Справляемость с заданиями ЯО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физика!$B$1</c:f>
              <c:strCache>
                <c:ptCount val="1"/>
                <c:pt idx="0">
                  <c:v>2017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физика!$A$2:$A$33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физика!$B$2:$B$33</c:f>
              <c:numCache>
                <c:formatCode>General</c:formatCode>
                <c:ptCount val="32"/>
                <c:pt idx="0">
                  <c:v>73.88</c:v>
                </c:pt>
                <c:pt idx="1">
                  <c:v>90.18</c:v>
                </c:pt>
                <c:pt idx="2">
                  <c:v>84.12</c:v>
                </c:pt>
                <c:pt idx="3">
                  <c:v>80.25</c:v>
                </c:pt>
                <c:pt idx="4">
                  <c:v>62.43</c:v>
                </c:pt>
                <c:pt idx="5">
                  <c:v>60.34</c:v>
                </c:pt>
                <c:pt idx="6">
                  <c:v>57.21</c:v>
                </c:pt>
                <c:pt idx="7">
                  <c:v>82.55</c:v>
                </c:pt>
                <c:pt idx="8">
                  <c:v>68.97</c:v>
                </c:pt>
                <c:pt idx="9">
                  <c:v>69.8</c:v>
                </c:pt>
                <c:pt idx="10">
                  <c:v>64.05</c:v>
                </c:pt>
                <c:pt idx="11">
                  <c:v>87.67</c:v>
                </c:pt>
                <c:pt idx="12">
                  <c:v>70.739999999999995</c:v>
                </c:pt>
                <c:pt idx="13">
                  <c:v>72.52</c:v>
                </c:pt>
                <c:pt idx="14">
                  <c:v>61.13</c:v>
                </c:pt>
                <c:pt idx="15">
                  <c:v>47.7</c:v>
                </c:pt>
                <c:pt idx="16">
                  <c:v>65.73</c:v>
                </c:pt>
                <c:pt idx="17">
                  <c:v>83.02</c:v>
                </c:pt>
                <c:pt idx="18">
                  <c:v>72.099999999999994</c:v>
                </c:pt>
                <c:pt idx="19">
                  <c:v>62.49</c:v>
                </c:pt>
                <c:pt idx="20">
                  <c:v>58.83</c:v>
                </c:pt>
                <c:pt idx="21">
                  <c:v>79.209999999999994</c:v>
                </c:pt>
                <c:pt idx="22">
                  <c:v>78.680000000000007</c:v>
                </c:pt>
                <c:pt idx="23">
                  <c:v>0</c:v>
                </c:pt>
                <c:pt idx="24">
                  <c:v>22.47</c:v>
                </c:pt>
                <c:pt idx="25">
                  <c:v>22.99</c:v>
                </c:pt>
                <c:pt idx="26">
                  <c:v>19.96</c:v>
                </c:pt>
                <c:pt idx="27">
                  <c:v>10.59</c:v>
                </c:pt>
                <c:pt idx="28">
                  <c:v>14.98</c:v>
                </c:pt>
                <c:pt idx="29">
                  <c:v>8.81</c:v>
                </c:pt>
                <c:pt idx="30">
                  <c:v>6.17</c:v>
                </c:pt>
                <c:pt idx="31">
                  <c:v>3.24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9A-4249-9CB5-5E22138A3AFC}"/>
            </c:ext>
          </c:extLst>
        </c:ser>
        <c:ser>
          <c:idx val="1"/>
          <c:order val="1"/>
          <c:tx>
            <c:strRef>
              <c:f>физика!$C$1</c:f>
              <c:strCache>
                <c:ptCount val="1"/>
                <c:pt idx="0">
                  <c:v>2018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физика!$A$2:$A$33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физика!$C$2:$C$33</c:f>
              <c:numCache>
                <c:formatCode>General</c:formatCode>
                <c:ptCount val="32"/>
                <c:pt idx="0">
                  <c:v>78.400000000000006</c:v>
                </c:pt>
                <c:pt idx="1">
                  <c:v>95.8</c:v>
                </c:pt>
                <c:pt idx="2">
                  <c:v>96.9</c:v>
                </c:pt>
                <c:pt idx="3">
                  <c:v>39.799999999999997</c:v>
                </c:pt>
                <c:pt idx="4">
                  <c:v>70.8</c:v>
                </c:pt>
                <c:pt idx="5">
                  <c:v>73.099999999999994</c:v>
                </c:pt>
                <c:pt idx="6">
                  <c:v>45.3</c:v>
                </c:pt>
                <c:pt idx="7">
                  <c:v>62.6</c:v>
                </c:pt>
                <c:pt idx="8">
                  <c:v>69.2</c:v>
                </c:pt>
                <c:pt idx="9">
                  <c:v>33</c:v>
                </c:pt>
                <c:pt idx="10">
                  <c:v>89.1</c:v>
                </c:pt>
                <c:pt idx="11">
                  <c:v>65.7</c:v>
                </c:pt>
                <c:pt idx="12">
                  <c:v>43.2</c:v>
                </c:pt>
                <c:pt idx="13">
                  <c:v>54.2</c:v>
                </c:pt>
                <c:pt idx="14">
                  <c:v>78.2</c:v>
                </c:pt>
                <c:pt idx="15">
                  <c:v>65</c:v>
                </c:pt>
                <c:pt idx="16">
                  <c:v>38.700000000000003</c:v>
                </c:pt>
                <c:pt idx="17">
                  <c:v>43.1</c:v>
                </c:pt>
                <c:pt idx="18">
                  <c:v>87.9</c:v>
                </c:pt>
                <c:pt idx="19">
                  <c:v>74.8</c:v>
                </c:pt>
                <c:pt idx="20">
                  <c:v>43.3</c:v>
                </c:pt>
                <c:pt idx="21">
                  <c:v>66.2</c:v>
                </c:pt>
                <c:pt idx="22">
                  <c:v>66.099999999999994</c:v>
                </c:pt>
                <c:pt idx="23">
                  <c:v>75.8</c:v>
                </c:pt>
                <c:pt idx="24">
                  <c:v>52</c:v>
                </c:pt>
                <c:pt idx="25">
                  <c:v>38.4</c:v>
                </c:pt>
                <c:pt idx="26">
                  <c:v>32.9</c:v>
                </c:pt>
                <c:pt idx="27">
                  <c:v>3.25</c:v>
                </c:pt>
                <c:pt idx="28">
                  <c:v>7.27</c:v>
                </c:pt>
                <c:pt idx="29">
                  <c:v>23.8</c:v>
                </c:pt>
                <c:pt idx="30">
                  <c:v>9.1199999999999992</c:v>
                </c:pt>
                <c:pt idx="31">
                  <c:v>8.6999999999999993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9A-4249-9CB5-5E22138A3AFC}"/>
            </c:ext>
          </c:extLst>
        </c:ser>
        <c:ser>
          <c:idx val="2"/>
          <c:order val="2"/>
          <c:tx>
            <c:strRef>
              <c:f>физика!$D$1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физика!$A$2:$A$33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физика!$D$2:$D$33</c:f>
              <c:numCache>
                <c:formatCode>General</c:formatCode>
                <c:ptCount val="32"/>
                <c:pt idx="0">
                  <c:v>76.14</c:v>
                </c:pt>
                <c:pt idx="1">
                  <c:v>92.990000000000009</c:v>
                </c:pt>
                <c:pt idx="2">
                  <c:v>90.51</c:v>
                </c:pt>
                <c:pt idx="3">
                  <c:v>60.024999999999999</c:v>
                </c:pt>
                <c:pt idx="4">
                  <c:v>66.614999999999995</c:v>
                </c:pt>
                <c:pt idx="5">
                  <c:v>66.72</c:v>
                </c:pt>
                <c:pt idx="6">
                  <c:v>51.254999999999995</c:v>
                </c:pt>
                <c:pt idx="7">
                  <c:v>72.575000000000003</c:v>
                </c:pt>
                <c:pt idx="8">
                  <c:v>69.085000000000008</c:v>
                </c:pt>
                <c:pt idx="9">
                  <c:v>51.4</c:v>
                </c:pt>
                <c:pt idx="10">
                  <c:v>76.574999999999989</c:v>
                </c:pt>
                <c:pt idx="11">
                  <c:v>76.685000000000002</c:v>
                </c:pt>
                <c:pt idx="12">
                  <c:v>56.97</c:v>
                </c:pt>
                <c:pt idx="13">
                  <c:v>63.36</c:v>
                </c:pt>
                <c:pt idx="14">
                  <c:v>69.665000000000006</c:v>
                </c:pt>
                <c:pt idx="15">
                  <c:v>56.35</c:v>
                </c:pt>
                <c:pt idx="16">
                  <c:v>52.215000000000003</c:v>
                </c:pt>
                <c:pt idx="17">
                  <c:v>63.06</c:v>
                </c:pt>
                <c:pt idx="18">
                  <c:v>80</c:v>
                </c:pt>
                <c:pt idx="19">
                  <c:v>68.644999999999996</c:v>
                </c:pt>
                <c:pt idx="20">
                  <c:v>51.064999999999998</c:v>
                </c:pt>
                <c:pt idx="21">
                  <c:v>72.704999999999998</c:v>
                </c:pt>
                <c:pt idx="22">
                  <c:v>72.39</c:v>
                </c:pt>
                <c:pt idx="23">
                  <c:v>75.8</c:v>
                </c:pt>
                <c:pt idx="24">
                  <c:v>37.234999999999999</c:v>
                </c:pt>
                <c:pt idx="25">
                  <c:v>30.695</c:v>
                </c:pt>
                <c:pt idx="26">
                  <c:v>26.43</c:v>
                </c:pt>
                <c:pt idx="27">
                  <c:v>6.92</c:v>
                </c:pt>
                <c:pt idx="28">
                  <c:v>11.125</c:v>
                </c:pt>
                <c:pt idx="29">
                  <c:v>16.305</c:v>
                </c:pt>
                <c:pt idx="30">
                  <c:v>7.6449999999999996</c:v>
                </c:pt>
                <c:pt idx="31">
                  <c:v>5.97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9A-4249-9CB5-5E22138A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750528"/>
        <c:axId val="149752832"/>
      </c:scatterChart>
      <c:valAx>
        <c:axId val="149750528"/>
        <c:scaling>
          <c:orientation val="minMax"/>
          <c:max val="3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9752832"/>
        <c:crosses val="autoZero"/>
        <c:crossBetween val="midCat"/>
        <c:majorUnit val="1"/>
        <c:minorUnit val="1"/>
      </c:valAx>
      <c:valAx>
        <c:axId val="149752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9750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0.05625</cdr:x>
      <cdr:y>0.87278</cdr:y>
    </cdr:from>
    <cdr:to>
      <cdr:x>0.42083</cdr:x>
      <cdr:y>0.92492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" y="3986213"/>
          <a:ext cx="16668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0.02292</cdr:x>
      <cdr:y>0.85193</cdr:y>
    </cdr:from>
    <cdr:to>
      <cdr:x>0.41667</cdr:x>
      <cdr:y>0.9562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775" y="3890963"/>
          <a:ext cx="180022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         снижение  по сравнению с 2017 г.</a:t>
          </a:r>
        </a:p>
      </cdr:txBody>
    </cdr:sp>
  </cdr:relSizeAnchor>
  <cdr:relSizeAnchor xmlns:cdr="http://schemas.openxmlformats.org/drawingml/2006/chartDrawing">
    <cdr:from>
      <cdr:x>0.45903</cdr:x>
      <cdr:y>0.84741</cdr:y>
    </cdr:from>
    <cdr:to>
      <cdr:x>0.86988</cdr:x>
      <cdr:y>0.96455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77648" y="3983721"/>
          <a:ext cx="3023152" cy="550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увеличение по сравнению с 2017 г.</a:t>
          </a:r>
        </a:p>
      </cdr:txBody>
    </cdr:sp>
  </cdr:relSizeAnchor>
  <cdr:relSizeAnchor xmlns:cdr="http://schemas.openxmlformats.org/drawingml/2006/chartDrawing">
    <cdr:from>
      <cdr:x>0.02621</cdr:x>
      <cdr:y>0.86861</cdr:y>
    </cdr:from>
    <cdr:to>
      <cdr:x>0.06163</cdr:x>
      <cdr:y>0.8999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92831" y="4083383"/>
          <a:ext cx="260628" cy="1470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0.4531</cdr:x>
      <cdr:y>0.8618</cdr:y>
    </cdr:from>
    <cdr:to>
      <cdr:x>0.48852</cdr:x>
      <cdr:y>0.89309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334031" y="4051378"/>
          <a:ext cx="260629" cy="14709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360884" cy="435133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9411" y="1131072"/>
            <a:ext cx="3851366" cy="2796494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Итоги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ГИА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по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физике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9295" y="3976088"/>
            <a:ext cx="3952442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Ярославской области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Головлева </a:t>
            </a:r>
            <a:r>
              <a:rPr lang="ru-RU" dirty="0" smtClean="0">
                <a:solidFill>
                  <a:schemeClr val="bg1"/>
                </a:solidFill>
              </a:rPr>
              <a:t>Светлана Михайловна (зав. каф. ЕМД ГАУ ДПО ЯО ИРО)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15967"/>
              </p:ext>
            </p:extLst>
          </p:nvPr>
        </p:nvGraphicFramePr>
        <p:xfrm>
          <a:off x="580913" y="1473798"/>
          <a:ext cx="8017227" cy="49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556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228230"/>
              </p:ext>
            </p:extLst>
          </p:nvPr>
        </p:nvGraphicFramePr>
        <p:xfrm>
          <a:off x="364994" y="1750582"/>
          <a:ext cx="836088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414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7" y="1540193"/>
            <a:ext cx="8682822" cy="47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7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83672"/>
              </p:ext>
            </p:extLst>
          </p:nvPr>
        </p:nvGraphicFramePr>
        <p:xfrm>
          <a:off x="564104" y="1767218"/>
          <a:ext cx="7886700" cy="2996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4760"/>
                <a:gridCol w="1088365"/>
                <a:gridCol w="1088365"/>
                <a:gridCol w="1085210"/>
              </a:tblGrid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Физика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5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Ярославская область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2017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 преодолели минимального балла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47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Средний балл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50,7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52,8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52,4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Получили от 81 до 100 баллов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34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33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39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Получили 100 баллов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3506" y="150608"/>
            <a:ext cx="6104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результатов ЕГЭ по предметам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3 года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369" y="5378824"/>
            <a:ext cx="412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РФ средний балл 2018 – 53,22</a:t>
            </a:r>
          </a:p>
          <a:p>
            <a:r>
              <a:rPr lang="ru-RU" dirty="0" smtClean="0"/>
              <a:t>Получили 100 б. </a:t>
            </a:r>
            <a:r>
              <a:rPr lang="ru-RU" dirty="0"/>
              <a:t>269 </a:t>
            </a:r>
            <a:r>
              <a:rPr lang="ru-RU" dirty="0" smtClean="0"/>
              <a:t> чел. В 44 регионах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9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3" y="1757578"/>
            <a:ext cx="81146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Анализ процентов выполнения заданий с развёрнутым ответом по группам с различными тестовыми баллами демонстрирует следующее.</a:t>
            </a:r>
          </a:p>
          <a:p>
            <a:r>
              <a:rPr lang="ru-RU" sz="2000" dirty="0"/>
              <a:t>В группе с 81-100 </a:t>
            </a:r>
            <a:r>
              <a:rPr lang="ru-RU" sz="2000" dirty="0" err="1"/>
              <a:t>т.б</a:t>
            </a:r>
            <a:r>
              <a:rPr lang="ru-RU" sz="2000" dirty="0"/>
              <a:t>. хуже всего (менее половины участников) справились с качественной задачей с развёрнутым ответом (№28), чуть лучше, но всё равно на уровне 57% - с количественной задачей по механике. Можно считать, что справились практически полностью с задачей с развёрнутым ответом по термодинамике (98%). </a:t>
            </a:r>
          </a:p>
          <a:p>
            <a:r>
              <a:rPr lang="ru-RU" sz="2000" dirty="0"/>
              <a:t>Самый слабый результат по всем группам получен при решении задачи </a:t>
            </a:r>
            <a:r>
              <a:rPr lang="ru-RU" sz="2000" b="1" dirty="0"/>
              <a:t>28</a:t>
            </a:r>
            <a:r>
              <a:rPr lang="ru-RU" sz="2000" dirty="0"/>
              <a:t>, чуть лучше - №29, ещё лучше – 31 и 32, и самый высокий – задачи 30.</a:t>
            </a:r>
          </a:p>
          <a:p>
            <a:r>
              <a:rPr lang="ru-RU" sz="2000" dirty="0"/>
              <a:t>Среди участников, набравших 61-80 </a:t>
            </a:r>
            <a:r>
              <a:rPr lang="ru-RU" sz="2000" dirty="0" err="1"/>
              <a:t>т.б</a:t>
            </a:r>
            <a:r>
              <a:rPr lang="ru-RU" sz="2000" dirty="0"/>
              <a:t>. с задачей 30 справилось большинство (71%), около четверти сумели решить задачи 29, 31 и 32. </a:t>
            </a:r>
          </a:p>
          <a:p>
            <a:r>
              <a:rPr lang="ru-RU" sz="2000" dirty="0"/>
              <a:t>Традиционный провал попыток справиться с №28 может объясняться неумением логически последовательно и аргументировано излагать рассуждения о ситуации, описанной в задаче, непониманием физики процессов и явлений.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2" y="1757577"/>
            <a:ext cx="8004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Среди заданий 1 – 27 «дружный» провал на </a:t>
            </a:r>
            <a:r>
              <a:rPr lang="ru-RU" sz="2000" b="1" dirty="0"/>
              <a:t>задании №17</a:t>
            </a:r>
          </a:p>
          <a:p>
            <a:r>
              <a:rPr lang="ru-RU" sz="2000" dirty="0"/>
              <a:t>как изменится напряжение на резисторе, параллельном реостату в разветвлённой цепи, содержащей ещё один резистор, а также как изменится мощность во внешней цепи, при изменении сопротивления реостата. </a:t>
            </a:r>
          </a:p>
          <a:p>
            <a:r>
              <a:rPr lang="ru-RU" sz="2000" dirty="0"/>
              <a:t>Скорее всего, результат вызван тем, что участники определяли мощность, выделяющуюся на реостате, вместо мощности, выделяющейся во внешней цепи. </a:t>
            </a:r>
          </a:p>
          <a:p>
            <a:r>
              <a:rPr lang="ru-RU" sz="2000" dirty="0"/>
              <a:t>Для участников с высокими баллами это могло быть следствием невнимательности. </a:t>
            </a:r>
          </a:p>
          <a:p>
            <a:r>
              <a:rPr lang="ru-RU" sz="2000" dirty="0"/>
              <a:t>Характерно, что в группе </a:t>
            </a:r>
            <a:r>
              <a:rPr lang="ru-RU" sz="2000" dirty="0" smtClean="0"/>
              <a:t>не преодолевших </a:t>
            </a:r>
            <a:r>
              <a:rPr lang="ru-RU" sz="2000" dirty="0"/>
              <a:t>порога аналогичного самого сильного провала на задаче №17 не наблюдается.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Участники, не преодолевшие порога тестовых баллов, практически не справились с заданиями 4, 10, 13, 14, 26. </a:t>
            </a:r>
          </a:p>
          <a:p>
            <a:r>
              <a:rPr lang="ru-RU" b="1" dirty="0"/>
              <a:t>Задание 4</a:t>
            </a:r>
            <a:r>
              <a:rPr lang="ru-RU" dirty="0"/>
              <a:t> требовало умения опознать физические понятия и явления в жизненной ситуации (описывался кирпич, лежащий на кирпичной кладке), а также владение математическими понятиями («грань» объёмного тела).</a:t>
            </a:r>
          </a:p>
          <a:p>
            <a:r>
              <a:rPr lang="ru-RU" b="1" dirty="0"/>
              <a:t>Задание 10 </a:t>
            </a:r>
            <a:r>
              <a:rPr lang="ru-RU" dirty="0"/>
              <a:t>требовало ряда действий – определения фазы вещества по графику зависимости температуры от подводимого количества теплоты, понимания свойств вещества (неизменности температуры) при парообразовании, вычисления удельной теплоты парообразования по формуле. </a:t>
            </a:r>
          </a:p>
          <a:p>
            <a:r>
              <a:rPr lang="ru-RU" b="1" dirty="0"/>
              <a:t>Задание 13 </a:t>
            </a:r>
            <a:r>
              <a:rPr lang="ru-RU" dirty="0"/>
              <a:t>было на суперпозицию магнитных полей двух проводников с током в некоторой точке пространства, требовалось знать картину силовых линий и направление вектора магнитной индукции провода с током, знание принципа суперпозиции, умение производить операции с векторами. </a:t>
            </a:r>
          </a:p>
        </p:txBody>
      </p:sp>
    </p:spTree>
    <p:extLst>
      <p:ext uri="{BB962C8B-B14F-4D97-AF65-F5344CB8AC3E}">
        <p14:creationId xmlns:p14="http://schemas.microsoft.com/office/powerpoint/2010/main" val="414605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14 </a:t>
            </a:r>
            <a:r>
              <a:rPr lang="ru-RU" dirty="0"/>
              <a:t>неожиданно оказалось трудным, возможно, участники просто не вспомнили формулы или ошиблись в вычислениях – задание требовало просто использовать формулу закона Кулона.</a:t>
            </a:r>
          </a:p>
          <a:p>
            <a:r>
              <a:rPr lang="ru-RU" b="1" dirty="0"/>
              <a:t>Задание 26 </a:t>
            </a:r>
            <a:r>
              <a:rPr lang="ru-RU" dirty="0"/>
              <a:t>требовало умения решать задачи на влажность газов. </a:t>
            </a:r>
          </a:p>
          <a:p>
            <a:r>
              <a:rPr lang="ru-RU" dirty="0"/>
              <a:t>Не сформированы умения решать задачи в несколько действий (планировать решение задачи)</a:t>
            </a:r>
          </a:p>
          <a:p>
            <a:r>
              <a:rPr lang="ru-RU" dirty="0"/>
              <a:t>Отсутствуют знания по теме «магнетизм» и навыки решения задач по теме «влажность». </a:t>
            </a:r>
          </a:p>
          <a:p>
            <a:r>
              <a:rPr lang="ru-RU" dirty="0"/>
              <a:t>Большинство справились с заданиями </a:t>
            </a:r>
            <a:r>
              <a:rPr lang="ru-RU" b="1" dirty="0"/>
              <a:t>2, 3, 11</a:t>
            </a:r>
            <a:r>
              <a:rPr lang="ru-RU" dirty="0"/>
              <a:t>. </a:t>
            </a:r>
          </a:p>
          <a:p>
            <a:r>
              <a:rPr lang="ru-RU" dirty="0"/>
              <a:t>Знают второй закон Ньютона</a:t>
            </a:r>
          </a:p>
          <a:p>
            <a:r>
              <a:rPr lang="ru-RU" dirty="0"/>
              <a:t>Умеют определять потенциальную энергию тела </a:t>
            </a:r>
          </a:p>
          <a:p>
            <a:r>
              <a:rPr lang="ru-RU" dirty="0"/>
              <a:t>Могут качественно описать процессы с паром, но не могут решить подобные количественные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86761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Группа с тестовыми баллами 61-80 </a:t>
            </a:r>
          </a:p>
          <a:p>
            <a:r>
              <a:rPr lang="ru-RU" dirty="0"/>
              <a:t>Не справились 17 и 27</a:t>
            </a:r>
          </a:p>
          <a:p>
            <a:r>
              <a:rPr lang="ru-RU" dirty="0"/>
              <a:t>Задание 27 было на использование уравнения Эйнштейна для фотоэффекта для двух случаев освещения</a:t>
            </a:r>
          </a:p>
          <a:p>
            <a:r>
              <a:rPr lang="ru-RU" dirty="0"/>
              <a:t>Более 95% участников этой группы справились с заданиями 2, 3, 9, 11, 19, 20</a:t>
            </a:r>
          </a:p>
          <a:p>
            <a:r>
              <a:rPr lang="ru-RU" dirty="0"/>
              <a:t>Отлично усвоили на базовом уровне тем «второй закон Ньютона», «потенциальная энергия тела», «первое начало термодинамики», «насыщенный пар», «ядерные реакции и законы сохранения в ходе ядерных реакций», «закон радиоактивного распада». </a:t>
            </a:r>
          </a:p>
        </p:txBody>
      </p:sp>
    </p:spTree>
    <p:extLst>
      <p:ext uri="{BB962C8B-B14F-4D97-AF65-F5344CB8AC3E}">
        <p14:creationId xmlns:p14="http://schemas.microsoft.com/office/powerpoint/2010/main" val="283174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Средний процент усвоения по разделам в среднем по региону:</a:t>
            </a:r>
          </a:p>
          <a:p>
            <a:r>
              <a:rPr lang="ru-RU" dirty="0"/>
              <a:t>- механика – 62,16%;</a:t>
            </a:r>
          </a:p>
          <a:p>
            <a:r>
              <a:rPr lang="ru-RU" dirty="0"/>
              <a:t>- МКТ и термодинамика – 56,11%;</a:t>
            </a:r>
          </a:p>
          <a:p>
            <a:r>
              <a:rPr lang="ru-RU" dirty="0"/>
              <a:t>- электродинамика – 41,04%;</a:t>
            </a:r>
          </a:p>
          <a:p>
            <a:r>
              <a:rPr lang="ru-RU" dirty="0"/>
              <a:t>- квантовая физика – 63,00%.</a:t>
            </a:r>
          </a:p>
          <a:p>
            <a:r>
              <a:rPr lang="ru-RU" dirty="0"/>
              <a:t>Таким образом, самым трудным разделом для выпускников региона в этом году стала электродинамика из-за увеличения числа задач по этому разделу – задача 32 была по оптике. </a:t>
            </a:r>
          </a:p>
          <a:p>
            <a:r>
              <a:rPr lang="ru-RU" dirty="0"/>
              <a:t>Так как распределение заданий по разделам в этом году в спецификации КИМ изменилось, сравнивать усвоение по разделам физики с прошлыми годами, нецелесообразно.</a:t>
            </a:r>
          </a:p>
        </p:txBody>
      </p:sp>
    </p:spTree>
    <p:extLst>
      <p:ext uri="{BB962C8B-B14F-4D97-AF65-F5344CB8AC3E}">
        <p14:creationId xmlns:p14="http://schemas.microsoft.com/office/powerpoint/2010/main" val="4006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387665"/>
              </p:ext>
            </p:extLst>
          </p:nvPr>
        </p:nvGraphicFramePr>
        <p:xfrm>
          <a:off x="355005" y="1757159"/>
          <a:ext cx="8573840" cy="3137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384"/>
                <a:gridCol w="857384"/>
                <a:gridCol w="857384"/>
                <a:gridCol w="857384"/>
                <a:gridCol w="857384"/>
                <a:gridCol w="857384"/>
                <a:gridCol w="857384"/>
                <a:gridCol w="857384"/>
                <a:gridCol w="857384"/>
                <a:gridCol w="857384"/>
              </a:tblGrid>
              <a:tr h="4045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предмета/год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обучающихся, имеющих действующий результат по предмету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среднего балла от максимального, 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vert="vert27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обучающихся (в %), получивших отметку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Справляемость, 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vert="vert27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Успешность, 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vert="vert270" anchor="b"/>
                </a:tc>
              </a:tr>
              <a:tr h="68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«3»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«4»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«5»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57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22,7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645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99,8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</a:tr>
              <a:tr h="20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(0,2)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(33,3)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(53,1)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(13,4)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1131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53,6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496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</a:tr>
              <a:tr h="20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(0,5)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(43,9)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(42,5)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(13,1)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53" marR="659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263324" y="139217"/>
            <a:ext cx="5643547" cy="958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Непонимание </a:t>
            </a:r>
            <a:r>
              <a:rPr lang="ru-RU" dirty="0"/>
              <a:t>необходимой структуры ответа в качественной задаче 28. Эта ошибка встречается снова и снова, как в прошлом году, так и в этом. В частности, многие участники проигнорировали слова в условии задачи о том, что требуется ответить с указанием явлений и законов, а не просто привести рассуждения. </a:t>
            </a:r>
          </a:p>
          <a:p>
            <a:r>
              <a:rPr lang="ru-RU" dirty="0"/>
              <a:t>Настоятельно рекомендуется обратить внимание будущих участников на критерии оценивания заданий с развёрнутым ответом, в частности, на </a:t>
            </a:r>
            <a:r>
              <a:rPr lang="ru-RU" dirty="0" smtClean="0"/>
              <a:t>критерии </a:t>
            </a:r>
            <a:r>
              <a:rPr lang="ru-RU" dirty="0"/>
              <a:t>оценивания задания 28. </a:t>
            </a:r>
          </a:p>
          <a:p>
            <a:r>
              <a:rPr lang="ru-RU" dirty="0"/>
              <a:t>Полное правильное решение должно содержать: </a:t>
            </a:r>
          </a:p>
          <a:p>
            <a:r>
              <a:rPr lang="ru-RU" dirty="0"/>
              <a:t>во-первых, правильный ответ (предложение, фраза, график) на поставленный в задаче вопрос; </a:t>
            </a:r>
          </a:p>
          <a:p>
            <a:r>
              <a:rPr lang="ru-RU" dirty="0"/>
              <a:t>во-вторых, ряд логически связанных шагов рассуждений, </a:t>
            </a:r>
          </a:p>
          <a:p>
            <a:r>
              <a:rPr lang="ru-RU" dirty="0"/>
              <a:t>в-третьих, названия явлений или законов, которыми утверждения, сделанные на каждом шаге рассуждений, аргументируются.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8432" y="283161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амые распространенные ошибки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4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) Ошибка в записи одной из исходных формул в решении количественных задач – приводимая участником формула отсутствует в кодификаторе, а, следовательно, не может быть засчитана за исходную формулу в соответствии с критериями оценивания ответа. </a:t>
            </a:r>
          </a:p>
          <a:p>
            <a:r>
              <a:rPr lang="ru-RU" dirty="0"/>
              <a:t>В этом году такой формулой было количество теплоты при изобарном процессе над идеальным газом в задаче 30. </a:t>
            </a:r>
          </a:p>
          <a:p>
            <a:r>
              <a:rPr lang="ru-RU" dirty="0"/>
              <a:t>Друге примеры таких формул: дальность полёта и высота подъёма тела в баллистических задачах, радиус окружности и период циклического движения заряженной частицы в магнитном поле.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432" y="283161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амые распространенные ошибки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7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новой задачей в КИМ – №24 – неплохо справились все группы участников экзамена. Это свидетельствует о том, что в регионе своевременно начата подготовка к преподаванию астрономии, как учебного предмета, а педагогами проведена серьезная работа по рассмотрению с учащимися этого типа задач при подготовке к ГИА. Причина также, возможно, отчасти в том, что в первый год задания были не сложными, динамику </a:t>
            </a:r>
            <a:r>
              <a:rPr lang="ru-RU" dirty="0" err="1"/>
              <a:t>справляемости</a:t>
            </a:r>
            <a:r>
              <a:rPr lang="ru-RU" dirty="0"/>
              <a:t> с этой задачей мы увидим позднее.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Новая задача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Плохо </a:t>
            </a:r>
            <a:r>
              <a:rPr lang="ru-RU" dirty="0"/>
              <a:t>умеют выстраивать логически связный ответ, выделять ключевые слова, корректно использовать физические термины, ссылаться при необходимости на физические законы. Они не понимают, что от них требуется в данной задаче, не понимают, что надо не просто дать ответ, а провести рассуждения, подкреплённые ссылками на законы. </a:t>
            </a:r>
          </a:p>
          <a:p>
            <a:r>
              <a:rPr lang="ru-RU" dirty="0"/>
              <a:t>Трудности с указанием основных явлений, процессов, законов (т.е. с аргументацией). </a:t>
            </a:r>
          </a:p>
          <a:p>
            <a:r>
              <a:rPr lang="ru-RU" dirty="0"/>
              <a:t>В задаче требовалось построить график изменения во времени яркости лампы, присоединённой параллельно к катушке, через которую пропускают ток (дан график зависимости силы тока от времени). </a:t>
            </a:r>
          </a:p>
          <a:p>
            <a:r>
              <a:rPr lang="ru-RU" dirty="0"/>
              <a:t>Основные ошибки: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ссылок на законы (в основном);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пропуск логических шагов;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28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ошибки </a:t>
            </a:r>
            <a:r>
              <a:rPr lang="ru-RU" dirty="0"/>
              <a:t>в определении типа соединения лампы и катушки или вообще отсутствие указания на вид соединения (что было существенным для правильного хода рассуждений),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пропуск логического хода, связывающего </a:t>
            </a:r>
            <a:r>
              <a:rPr lang="ru-RU" dirty="0" err="1"/>
              <a:t>э.д.с</a:t>
            </a:r>
            <a:r>
              <a:rPr lang="ru-RU" dirty="0"/>
              <a:t>. индукции в катушке и напряжение на лампочке,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мнение о том, что в предположении, что сопротивлением катушки можно пренебречь, постоянный ток потечёт по одной из двух параллельных ветвей (содержащей лампочку), и, следовательно, лампочка загорится, в то время как отсутствие тока через катушку означает отсутствие разности потенциалов между той же парой клемм, а, следовательно, нулевое напряжение на лампочке – очень частая ошибка, приводящая к неверному уровню яркости на одном из участков графика, требующегося в ответе.</a:t>
            </a:r>
          </a:p>
          <a:p>
            <a:endParaRPr lang="ru-RU" dirty="0"/>
          </a:p>
          <a:p>
            <a:r>
              <a:rPr lang="ru-RU" dirty="0"/>
              <a:t>Можно порекомендовать учащимся разбивать процесс на этапы и поэтапно описывать – что происходит на этом этапе, почему (аргументация ссылками на явления, процессы, законы), такая последовательность позволит не пропускать аргументацию или описание различных этапов процесса; а при описании процессов в электрических цепях обязательно указывать тип соединения и что из него следует. </a:t>
            </a:r>
          </a:p>
          <a:p>
            <a:r>
              <a:rPr lang="ru-RU" dirty="0"/>
              <a:t>справились 33,09% участников.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28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6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Шаблонная </a:t>
            </a:r>
            <a:r>
              <a:rPr lang="ru-RU" dirty="0"/>
              <a:t>задача на движение тел при неупругом соударении после выстрела в подвешенное тело </a:t>
            </a:r>
          </a:p>
          <a:p>
            <a:r>
              <a:rPr lang="ru-RU" b="1" dirty="0"/>
              <a:t>Нестандартный момент</a:t>
            </a:r>
            <a:r>
              <a:rPr lang="ru-RU" dirty="0"/>
              <a:t>: тело должно было не просто подняться вверх и упасть, а сделать полный круг, т.е. иметь ненулевую полную скорость в верхней точке траектории. Большинство не справившихся или справившихся не до конца, именно из-за этого допустили ошибку. Некоторые полагали, что движение сродни движению стержня (при котором в верхней точке есть сила реакции опоры), а некоторые просто не учли, что скорость вверху ненулевая, забыв, что скорость – величина векторная, и помимо сравнявшейся с нулём вертикальной компоненты имеет и горизонтальную. </a:t>
            </a:r>
          </a:p>
          <a:p>
            <a:r>
              <a:rPr lang="ru-RU" dirty="0"/>
              <a:t>Помимо содержательных ошибок встречались и типичные ошибки для расчётных задач – попытки записать такие выражения, в которых невозможно опознать даже 3 слитых в одну исходных формулы. </a:t>
            </a:r>
          </a:p>
          <a:p>
            <a:r>
              <a:rPr lang="ru-RU" dirty="0"/>
              <a:t>Справились 7,31% участников.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29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Требовалось </a:t>
            </a:r>
            <a:r>
              <a:rPr lang="ru-RU" dirty="0"/>
              <a:t>определить количество теплоты, подведённого к газу, в ходе двухступенчатого процесса, график которого был приведён. </a:t>
            </a:r>
          </a:p>
          <a:p>
            <a:r>
              <a:rPr lang="ru-RU" dirty="0"/>
              <a:t>Типичная ошибка была одна – запись в качестве исходной формулы, т.е. без вывода, выражения для работы газа в изобарном процессе (такой формулы нет в кодификаторе, она должна быть выведена в ходе решения).</a:t>
            </a:r>
          </a:p>
          <a:p>
            <a:r>
              <a:rPr lang="ru-RU" dirty="0"/>
              <a:t>Справились 23,88% участников, очень хороший результат.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30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87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Требовалось </a:t>
            </a:r>
            <a:r>
              <a:rPr lang="ru-RU" dirty="0"/>
              <a:t>определить количество теплоты, выделившееся на одном из элементов разветвлённой цепи, содержащей некоторое соединение катушки, конденсатора, лампочки и резистора, при размыкании ключа.</a:t>
            </a:r>
          </a:p>
          <a:p>
            <a:r>
              <a:rPr lang="ru-RU" dirty="0"/>
              <a:t>Основные ошибки: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обозначение одной и той же буквой не просто токов в разные моменты времени, но и разного характера – постоянного до размыкания ключа (в установившемся режиме) и переменного после размыкания – такая ошибка считается не введёнными обозначениями величин в соответствии с критериями оценивания ответа;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путаница в определении соединения элементов, приводящая в том числе к ошибкам в определении напряжения на конденсаторе через </a:t>
            </a:r>
            <a:r>
              <a:rPr lang="ru-RU" dirty="0" err="1"/>
              <a:t>э.д.с</a:t>
            </a:r>
            <a:r>
              <a:rPr lang="ru-RU" dirty="0"/>
              <a:t>. источника;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сомнительная запись вида «отношение количества теплоты, выделившегося на резисторе и на лампе равно обратному отношению их сопротивлений» (формулу трудно трактовать как одну из исходных, корректно было бы привести закон Джоуля-Ленца). </a:t>
            </a:r>
          </a:p>
          <a:p>
            <a:r>
              <a:rPr lang="ru-RU" dirty="0"/>
              <a:t>Справились 9,13% выпускников.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31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6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Построить </a:t>
            </a:r>
            <a:r>
              <a:rPr lang="ru-RU" dirty="0"/>
              <a:t>ход лучей от точечного источника, закрытого экраном с отверстием, в собирающей линзе и определить одну из координат изображения или источника. </a:t>
            </a:r>
          </a:p>
          <a:p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решали задачу через подобие треугольников, т.е. геометрически, что не запрещено, но не демонстрирует владением физическими аспектами геометрической оптики, например, знанием формулы тонкой линзы.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32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6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006" y="1485858"/>
            <a:ext cx="8934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Основные ошибки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неправильный ход лучей, в том числе наличие на схеме луча, проходящего через центр линзы, закрытый экраном, или использование побочной оптической оси, ориентированной под странным и ничем не обоснованным углом к главной оси;</a:t>
            </a:r>
          </a:p>
          <a:p>
            <a:pPr lvl="0"/>
            <a:r>
              <a:rPr lang="ru-RU" dirty="0"/>
              <a:t>несоблюдение масштаба, которое привело к ошибкам в определении координат, т.к. некоторые участники сделали на основании чертежа заключение о положении изображения некоторой точки, не соответствующее действительности, и далее строили на этом своё решение;</a:t>
            </a:r>
          </a:p>
          <a:p>
            <a:pPr lvl="0"/>
            <a:r>
              <a:rPr lang="ru-RU" dirty="0"/>
              <a:t>отсутствие описания хода лучей в линзе, которое считается в соответствии с критериями оценивания аргументом, приравненным к исходным формулам;</a:t>
            </a:r>
          </a:p>
          <a:p>
            <a:pPr lvl="0"/>
            <a:r>
              <a:rPr lang="ru-RU" dirty="0"/>
              <a:t>отсутствие указания на то, что изображение точки, находящейся на расстоянии двойного фокуса от линзы, находится на расстоянии двойного фокуса; при этом решение некоторые строили именно на этом факте;</a:t>
            </a:r>
          </a:p>
          <a:p>
            <a:r>
              <a:rPr lang="ru-RU" dirty="0"/>
              <a:t>некорректное указание на треугольники, чьё подобие являлось аргументом, приравненным к исходным формулам. </a:t>
            </a:r>
          </a:p>
          <a:p>
            <a:r>
              <a:rPr lang="ru-RU" dirty="0"/>
              <a:t>Справились 9% выпускников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Задача </a:t>
            </a:r>
            <a:r>
              <a:rPr lang="ru-RU" sz="3200" b="1" i="1" dirty="0" smtClean="0">
                <a:solidFill>
                  <a:schemeClr val="bg1"/>
                </a:solidFill>
              </a:rPr>
              <a:t>32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4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42570"/>
              </p:ext>
            </p:extLst>
          </p:nvPr>
        </p:nvGraphicFramePr>
        <p:xfrm>
          <a:off x="1075765" y="1656714"/>
          <a:ext cx="7358230" cy="470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263324" y="139217"/>
            <a:ext cx="5643547" cy="958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Динамика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45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существенными проблемами, приводящими к снижению </a:t>
            </a:r>
            <a:r>
              <a:rPr lang="ru-RU" dirty="0" err="1"/>
              <a:t>справляемости</a:t>
            </a:r>
            <a:r>
              <a:rPr lang="ru-RU" dirty="0"/>
              <a:t> с заданиями ЕГЭ по физике, </a:t>
            </a:r>
            <a:r>
              <a:rPr lang="ru-RU" dirty="0" smtClean="0"/>
              <a:t>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недостаточная </a:t>
            </a:r>
            <a:r>
              <a:rPr lang="ru-RU" dirty="0" err="1"/>
              <a:t>сформированность</a:t>
            </a:r>
            <a:r>
              <a:rPr lang="ru-RU" dirty="0"/>
              <a:t> навыков смыслового </a:t>
            </a:r>
            <a:r>
              <a:rPr lang="ru-RU" dirty="0" smtClean="0"/>
              <a:t>чтения;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недостаточная </a:t>
            </a:r>
            <a:r>
              <a:rPr lang="ru-RU" dirty="0" err="1"/>
              <a:t>сформированность</a:t>
            </a:r>
            <a:r>
              <a:rPr lang="ru-RU" dirty="0"/>
              <a:t> навыков </a:t>
            </a:r>
            <a:r>
              <a:rPr lang="ru-RU" dirty="0" smtClean="0"/>
              <a:t>работы </a:t>
            </a:r>
            <a:r>
              <a:rPr lang="ru-RU" dirty="0"/>
              <a:t>с условием </a:t>
            </a:r>
            <a:r>
              <a:rPr lang="ru-RU" dirty="0" smtClean="0"/>
              <a:t>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недостаточный </a:t>
            </a:r>
            <a:r>
              <a:rPr lang="ru-RU" dirty="0"/>
              <a:t>уровень математической </a:t>
            </a:r>
            <a:r>
              <a:rPr lang="ru-RU" dirty="0" smtClean="0"/>
              <a:t>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понимание сути физических явлений, лежащих в основе задачи и, как следствие, формальный подход к решению.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9484" y="283160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Выводы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3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Смысловое чтение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Дидактическое разнообразие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Профильное преподавание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Практическая составляющая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Разбор заданий повышенного уровня сложности (и не только)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947" y="315072"/>
            <a:ext cx="565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Методические рекомендации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Подготовка к </a:t>
            </a:r>
            <a:r>
              <a:rPr lang="ru-RU" sz="2400" dirty="0" smtClean="0"/>
              <a:t>ГИА по физике – ППК 72 часа</a:t>
            </a:r>
            <a:endParaRPr lang="ru-RU" sz="2400" dirty="0"/>
          </a:p>
          <a:p>
            <a:r>
              <a:rPr lang="ru-RU" sz="2400" dirty="0"/>
              <a:t>Смысловое </a:t>
            </a:r>
            <a:r>
              <a:rPr lang="ru-RU" sz="2400" dirty="0" smtClean="0"/>
              <a:t>чтение на уроках ЕМД – ППК 36 часов</a:t>
            </a:r>
            <a:endParaRPr lang="ru-RU" sz="2400" dirty="0"/>
          </a:p>
          <a:p>
            <a:r>
              <a:rPr lang="ru-RU" sz="2400" dirty="0" err="1"/>
              <a:t>Компетентностно</a:t>
            </a:r>
            <a:r>
              <a:rPr lang="ru-RU" sz="2400" dirty="0"/>
              <a:t>-ориентированные </a:t>
            </a:r>
            <a:r>
              <a:rPr lang="ru-RU" sz="2400" dirty="0" smtClean="0"/>
              <a:t>задания – ППК 36 часов</a:t>
            </a:r>
            <a:endParaRPr lang="ru-RU" sz="2400" dirty="0"/>
          </a:p>
          <a:p>
            <a:r>
              <a:rPr lang="ru-RU" sz="2400" dirty="0"/>
              <a:t>Поэтапное формирование познавательных </a:t>
            </a:r>
            <a:r>
              <a:rPr lang="ru-RU" sz="2400" dirty="0" smtClean="0"/>
              <a:t>УУД – ППК 48 часов</a:t>
            </a:r>
            <a:endParaRPr lang="ru-RU" sz="2400" dirty="0"/>
          </a:p>
          <a:p>
            <a:r>
              <a:rPr lang="ru-RU" sz="2400" dirty="0"/>
              <a:t>Система </a:t>
            </a:r>
            <a:r>
              <a:rPr lang="ru-RU" sz="2400" dirty="0" smtClean="0"/>
              <a:t>оценки планируемых результатов по предметам ЕМЦ – ППК 36 часов</a:t>
            </a:r>
            <a:endParaRPr lang="ru-RU" sz="2400" dirty="0"/>
          </a:p>
          <a:p>
            <a:r>
              <a:rPr lang="ru-RU" sz="2400" dirty="0"/>
              <a:t>Реализация требований ФГОС СОО. (ЕМД</a:t>
            </a:r>
            <a:r>
              <a:rPr lang="ru-RU" sz="2400" dirty="0" smtClean="0"/>
              <a:t>) – ППК 36 часов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8593" y="315072"/>
            <a:ext cx="343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Мероприятия ИРО</a:t>
            </a:r>
          </a:p>
        </p:txBody>
      </p:sp>
    </p:spTree>
    <p:extLst>
      <p:ext uri="{BB962C8B-B14F-4D97-AF65-F5344CB8AC3E}">
        <p14:creationId xmlns:p14="http://schemas.microsoft.com/office/powerpoint/2010/main" val="25027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Преподавание физики в старшей школе на профильном уровне – ППК </a:t>
            </a:r>
            <a:endParaRPr lang="ru-RU" sz="2400" dirty="0"/>
          </a:p>
          <a:p>
            <a:r>
              <a:rPr lang="ru-RU" sz="2400" dirty="0"/>
              <a:t>Подготовка к экспериментальной части ОГЭ по </a:t>
            </a:r>
            <a:r>
              <a:rPr lang="ru-RU" sz="2400" dirty="0" smtClean="0"/>
              <a:t>физике – ППК 24 часа</a:t>
            </a:r>
          </a:p>
          <a:p>
            <a:r>
              <a:rPr lang="ru-RU" sz="2400" dirty="0" smtClean="0"/>
              <a:t>Решение качественных задач в курсе физики основной и старшей школы – ППК 24 часа</a:t>
            </a:r>
            <a:endParaRPr lang="ru-RU" sz="2400" dirty="0"/>
          </a:p>
          <a:p>
            <a:r>
              <a:rPr lang="ru-RU" sz="2400" dirty="0"/>
              <a:t>Решение заданий повышенного и высокого уровня сложности</a:t>
            </a:r>
          </a:p>
          <a:p>
            <a:r>
              <a:rPr lang="ru-RU" sz="2400" dirty="0"/>
              <a:t>Традиционные </a:t>
            </a:r>
            <a:r>
              <a:rPr lang="ru-RU" sz="2400" dirty="0" err="1"/>
              <a:t>вебинары</a:t>
            </a:r>
            <a:r>
              <a:rPr lang="ru-RU" sz="2400" dirty="0"/>
              <a:t> – итоги ГИА, изменения в ГИА</a:t>
            </a:r>
            <a:endParaRPr lang="en-US" sz="2400" dirty="0"/>
          </a:p>
          <a:p>
            <a:r>
              <a:rPr lang="ru-RU" sz="2400" dirty="0" smtClean="0"/>
              <a:t>Мероприятия по заказу МР (семинары, базовые площадки и пр.)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8593" y="315072"/>
            <a:ext cx="343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Мероприятия ИРО</a:t>
            </a:r>
          </a:p>
        </p:txBody>
      </p:sp>
    </p:spTree>
    <p:extLst>
      <p:ext uri="{BB962C8B-B14F-4D97-AF65-F5344CB8AC3E}">
        <p14:creationId xmlns:p14="http://schemas.microsoft.com/office/powerpoint/2010/main" val="8923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12154"/>
              </p:ext>
            </p:extLst>
          </p:nvPr>
        </p:nvGraphicFramePr>
        <p:xfrm>
          <a:off x="784282" y="2689411"/>
          <a:ext cx="7122589" cy="2716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468"/>
                <a:gridCol w="1329326"/>
                <a:gridCol w="608128"/>
                <a:gridCol w="608128"/>
                <a:gridCol w="608128"/>
                <a:gridCol w="608128"/>
                <a:gridCol w="582154"/>
                <a:gridCol w="731129"/>
              </a:tblGrid>
              <a:tr h="9392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предмета/год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обучающихся, имеющих действующий результат по предмету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выпускников,  получивших соответствующую отметку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 (в %)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Справляемость,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Успешность,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(0,0)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(33,3)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(44,4)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(22,2)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(0,0)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(0,0)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(40,0)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(60,0)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63324" y="139217"/>
            <a:ext cx="5643547" cy="958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ГВЭ-9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3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73697"/>
              </p:ext>
            </p:extLst>
          </p:nvPr>
        </p:nvGraphicFramePr>
        <p:xfrm>
          <a:off x="634699" y="1635284"/>
          <a:ext cx="7963444" cy="205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002"/>
                <a:gridCol w="1458700"/>
                <a:gridCol w="806457"/>
                <a:gridCol w="806457"/>
                <a:gridCol w="806457"/>
                <a:gridCol w="806457"/>
                <a:gridCol w="806457"/>
                <a:gridCol w="806457"/>
              </a:tblGrid>
              <a:tr h="4047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предмета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Максимальное количество баллов по предмету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участников ОГЭ, получивших максимальный балл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 год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 год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 год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</a:tr>
              <a:tr h="20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96" marR="65996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3676" y="167452"/>
            <a:ext cx="62367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участников ОГЭ, получивших максимальный балл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41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3612875"/>
              </p:ext>
            </p:extLst>
          </p:nvPr>
        </p:nvGraphicFramePr>
        <p:xfrm>
          <a:off x="494851" y="1397000"/>
          <a:ext cx="7777779" cy="488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614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3676" y="382895"/>
            <a:ext cx="623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ЕГЭ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92733"/>
              </p:ext>
            </p:extLst>
          </p:nvPr>
        </p:nvGraphicFramePr>
        <p:xfrm>
          <a:off x="570153" y="1825625"/>
          <a:ext cx="8218845" cy="45294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78911"/>
                <a:gridCol w="613684"/>
                <a:gridCol w="1333948"/>
                <a:gridCol w="946673"/>
                <a:gridCol w="1215615"/>
                <a:gridCol w="1065007"/>
                <a:gridCol w="1065007"/>
              </a:tblGrid>
              <a:tr h="131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Учебный предмет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% от общего числа участников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% от общего числа участников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% от общего числа участников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</a:tr>
              <a:tr h="52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1075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1053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20,1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1026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9613" marR="396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4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125261"/>
              </p:ext>
            </p:extLst>
          </p:nvPr>
        </p:nvGraphicFramePr>
        <p:xfrm>
          <a:off x="210239" y="1770540"/>
          <a:ext cx="838790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099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32961"/>
              </p:ext>
            </p:extLst>
          </p:nvPr>
        </p:nvGraphicFramePr>
        <p:xfrm>
          <a:off x="386509" y="1836642"/>
          <a:ext cx="836088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093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2328</Words>
  <Application>Microsoft Office PowerPoint</Application>
  <PresentationFormat>Экран (4:3)</PresentationFormat>
  <Paragraphs>269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Итоги ГИА по физике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student</cp:lastModifiedBy>
  <cp:revision>38</cp:revision>
  <dcterms:created xsi:type="dcterms:W3CDTF">2013-11-19T05:52:05Z</dcterms:created>
  <dcterms:modified xsi:type="dcterms:W3CDTF">2018-10-25T11:26:26Z</dcterms:modified>
</cp:coreProperties>
</file>