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EC89F-38C7-43F4-87B2-431B5EC5709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A68FB-553C-4243-BD80-8DAD86C5B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946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http://wiki.iro.yar.ru/index.php/%D0%A1%D0%B5%D1%82%D0%B5%D0%B2%D0%BE%D0%B9_%D0%BF%D1%80%D0%BE%D0%B5%D0%BA%D1%82_%D0%BF%D0%BE_%D0%B3%D0%B5%D0%BE%D0%B3%D1%80%D0%B0%D1%84%D0%B8%D0%B8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A68FB-553C-4243-BD80-8DAD86C5B8D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568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emd@iro.yar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iro.yar.ru/index.php/%D0%A1%D0%B5%D1%82%D0%B5%D0%B2%D0%BE%D0%B9_%D0%BF%D1%80%D0%BE%D0%B5%D0%BA%D1%82_%D0%BF%D0%BE_%D0%B3%D0%B5%D0%BE%D0%B3%D1%80%D0%B0%D1%84%D0%B8%D0%B8" TargetMode="External"/><Relationship Id="rId4" Type="http://schemas.openxmlformats.org/officeDocument/2006/relationships/hyperlink" Target="&#1079;&#1072;&#1103;&#1074;&#1082;&#1072;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Дом, в котором я живу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Установочный семинар проекта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908720"/>
            <a:ext cx="3973983" cy="2644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839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Команда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807361"/>
            <a:ext cx="4714685" cy="4051437"/>
          </a:xfrm>
        </p:spPr>
        <p:txBody>
          <a:bodyPr/>
          <a:lstStyle/>
          <a:p>
            <a:r>
              <a:rPr lang="ru-RU" dirty="0"/>
              <a:t>Руководитель </a:t>
            </a:r>
            <a:r>
              <a:rPr lang="ru-RU" dirty="0" smtClean="0"/>
              <a:t>проекта, координатор </a:t>
            </a:r>
            <a:r>
              <a:rPr lang="ru-RU" dirty="0"/>
              <a:t>по вопросам организации эксперимента и взаимодействия групп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Головлева </a:t>
            </a:r>
            <a:r>
              <a:rPr lang="ru-RU" dirty="0"/>
              <a:t>Светлана Михайловна, зав. каф. ЕМД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708920"/>
            <a:ext cx="1872208" cy="230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173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Команда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807361"/>
            <a:ext cx="4714685" cy="4051437"/>
          </a:xfrm>
        </p:spPr>
        <p:txBody>
          <a:bodyPr/>
          <a:lstStyle/>
          <a:p>
            <a:r>
              <a:rPr lang="ru-RU" dirty="0"/>
              <a:t>Координатор по организационным </a:t>
            </a:r>
            <a:r>
              <a:rPr lang="ru-RU" dirty="0" smtClean="0"/>
              <a:t>вопросам</a:t>
            </a:r>
          </a:p>
          <a:p>
            <a:pPr marL="0" indent="0">
              <a:buNone/>
            </a:pPr>
            <a:r>
              <a:rPr lang="ru-RU" dirty="0" err="1" smtClean="0"/>
              <a:t>Морданова</a:t>
            </a:r>
            <a:r>
              <a:rPr lang="ru-RU" dirty="0" smtClean="0"/>
              <a:t> </a:t>
            </a:r>
            <a:r>
              <a:rPr lang="ru-RU" dirty="0"/>
              <a:t>Татьяна Леонидовна, ассистент кафедры ЕМД</a:t>
            </a:r>
            <a:endParaRPr lang="ru-RU" dirty="0"/>
          </a:p>
        </p:txBody>
      </p:sp>
      <p:pic>
        <p:nvPicPr>
          <p:cNvPr id="3074" name="Picture 2" descr="Картинки по запросу головлева светлана михайлов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852936"/>
            <a:ext cx="1944216" cy="2397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86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Команда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807361"/>
            <a:ext cx="4714685" cy="4051437"/>
          </a:xfrm>
        </p:spPr>
        <p:txBody>
          <a:bodyPr/>
          <a:lstStyle/>
          <a:p>
            <a:r>
              <a:rPr lang="ru-RU" dirty="0" smtClean="0"/>
              <a:t>Координатор </a:t>
            </a:r>
            <a:r>
              <a:rPr lang="ru-RU" dirty="0"/>
              <a:t>по методическим </a:t>
            </a:r>
            <a:r>
              <a:rPr lang="ru-RU" dirty="0" smtClean="0"/>
              <a:t>вопросам</a:t>
            </a:r>
          </a:p>
          <a:p>
            <a:pPr marL="0" indent="0">
              <a:buNone/>
            </a:pPr>
            <a:r>
              <a:rPr lang="ru-RU" dirty="0" smtClean="0"/>
              <a:t>Синицын </a:t>
            </a:r>
            <a:r>
              <a:rPr lang="ru-RU" dirty="0"/>
              <a:t>Игорь Сергеевич, </a:t>
            </a:r>
            <a:r>
              <a:rPr lang="ru-RU" dirty="0" smtClean="0"/>
              <a:t>проректор по научно-методической деятельности</a:t>
            </a:r>
            <a:endParaRPr lang="ru-RU" dirty="0"/>
          </a:p>
        </p:txBody>
      </p:sp>
      <p:pic>
        <p:nvPicPr>
          <p:cNvPr id="6146" name="Picture 2" descr="Картинки по запросу синицын игорь сергееви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36912"/>
            <a:ext cx="1905000" cy="240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493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Команда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807361"/>
            <a:ext cx="4714685" cy="4051437"/>
          </a:xfrm>
        </p:spPr>
        <p:txBody>
          <a:bodyPr/>
          <a:lstStyle/>
          <a:p>
            <a:r>
              <a:rPr lang="ru-RU" dirty="0" smtClean="0"/>
              <a:t>Координатор </a:t>
            </a:r>
            <a:r>
              <a:rPr lang="ru-RU" dirty="0"/>
              <a:t>по методическим </a:t>
            </a:r>
            <a:r>
              <a:rPr lang="ru-RU" dirty="0" smtClean="0"/>
              <a:t>вопросам</a:t>
            </a:r>
          </a:p>
          <a:p>
            <a:pPr marL="0" indent="0">
              <a:buNone/>
            </a:pPr>
            <a:r>
              <a:rPr lang="ru-RU" dirty="0" smtClean="0"/>
              <a:t>Александрова </a:t>
            </a:r>
            <a:r>
              <a:rPr lang="ru-RU" dirty="0"/>
              <a:t>Елена Викторовна ст. </a:t>
            </a:r>
            <a:r>
              <a:rPr lang="ru-RU" dirty="0" err="1"/>
              <a:t>преп</a:t>
            </a:r>
            <a:r>
              <a:rPr lang="ru-RU" dirty="0"/>
              <a:t>-ль кафедры </a:t>
            </a:r>
            <a:r>
              <a:rPr lang="ru-RU" dirty="0" smtClean="0"/>
              <a:t>ЕМД</a:t>
            </a:r>
            <a:endParaRPr lang="ru-RU" dirty="0"/>
          </a:p>
        </p:txBody>
      </p:sp>
      <p:pic>
        <p:nvPicPr>
          <p:cNvPr id="5122" name="Picture 2" descr="Картинки по запросу александрова елена викторов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420888"/>
            <a:ext cx="190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07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Команда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807361"/>
            <a:ext cx="4714685" cy="4051437"/>
          </a:xfrm>
        </p:spPr>
        <p:txBody>
          <a:bodyPr/>
          <a:lstStyle/>
          <a:p>
            <a:r>
              <a:rPr lang="ru-RU" dirty="0" smtClean="0"/>
              <a:t>Координатор </a:t>
            </a:r>
            <a:r>
              <a:rPr lang="ru-RU" dirty="0"/>
              <a:t>по методическим </a:t>
            </a:r>
            <a:r>
              <a:rPr lang="ru-RU" dirty="0" smtClean="0"/>
              <a:t>вопросам</a:t>
            </a:r>
          </a:p>
          <a:p>
            <a:pPr marL="0" indent="0">
              <a:buNone/>
            </a:pPr>
            <a:r>
              <a:rPr lang="ru-RU" dirty="0" err="1" smtClean="0"/>
              <a:t>Морсова</a:t>
            </a:r>
            <a:r>
              <a:rPr lang="ru-RU" dirty="0" smtClean="0"/>
              <a:t> </a:t>
            </a:r>
            <a:r>
              <a:rPr lang="ru-RU" dirty="0"/>
              <a:t>Светлана </a:t>
            </a:r>
            <a:r>
              <a:rPr lang="ru-RU" dirty="0" smtClean="0"/>
              <a:t>Григорьевна учитель биологии МОУ СОШ №33 г. Ярославля, методист ГЦРО</a:t>
            </a:r>
            <a:endParaRPr lang="ru-RU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492896"/>
            <a:ext cx="190500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983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Тематика проекта на 2018 год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/>
              <a:t>Исследование малых рек Ярославской области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84403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Материалы для участников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Методики исследования</a:t>
            </a:r>
          </a:p>
          <a:p>
            <a:pPr marL="0" indent="0">
              <a:buNone/>
            </a:pPr>
            <a:r>
              <a:rPr lang="ru-RU" dirty="0"/>
              <a:t>Описание речной </a:t>
            </a:r>
            <a:r>
              <a:rPr lang="ru-RU" dirty="0" smtClean="0"/>
              <a:t>долины</a:t>
            </a:r>
          </a:p>
          <a:p>
            <a:pPr marL="0" indent="0">
              <a:buNone/>
            </a:pPr>
            <a:r>
              <a:rPr lang="ru-RU" dirty="0"/>
              <a:t>Изучение водного режима реки</a:t>
            </a:r>
          </a:p>
          <a:p>
            <a:pPr marL="0" indent="0">
              <a:buNone/>
            </a:pPr>
            <a:r>
              <a:rPr lang="ru-RU" dirty="0" err="1"/>
              <a:t>Батиграфическая</a:t>
            </a:r>
            <a:r>
              <a:rPr lang="ru-RU" dirty="0"/>
              <a:t> съемка русла</a:t>
            </a:r>
          </a:p>
          <a:p>
            <a:pPr marL="0" indent="0">
              <a:buNone/>
            </a:pPr>
            <a:r>
              <a:rPr lang="ru-RU" dirty="0"/>
              <a:t>Измерение поплавочного расхода водного </a:t>
            </a:r>
            <a:r>
              <a:rPr lang="ru-RU" dirty="0" smtClean="0"/>
              <a:t>потока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Оценка </a:t>
            </a:r>
            <a:r>
              <a:rPr lang="ru-RU" dirty="0"/>
              <a:t>экологического состояния водных </a:t>
            </a:r>
            <a:r>
              <a:rPr lang="ru-RU" dirty="0" smtClean="0"/>
              <a:t>объектов</a:t>
            </a:r>
          </a:p>
          <a:p>
            <a:pPr marL="0" indent="0">
              <a:buNone/>
            </a:pPr>
            <a:r>
              <a:rPr lang="ru-RU" dirty="0"/>
              <a:t>Интегральная оценка качества </a:t>
            </a:r>
            <a:r>
              <a:rPr lang="ru-RU" dirty="0" smtClean="0"/>
              <a:t>воды: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Определение </a:t>
            </a:r>
            <a:r>
              <a:rPr lang="ru-RU" dirty="0"/>
              <a:t>органолептических показателей </a:t>
            </a:r>
            <a:r>
              <a:rPr lang="ru-RU" dirty="0" smtClean="0"/>
              <a:t>воды</a:t>
            </a:r>
          </a:p>
          <a:p>
            <a:pPr marL="0" indent="0">
              <a:buNone/>
            </a:pPr>
            <a:r>
              <a:rPr lang="ru-RU" dirty="0" smtClean="0"/>
              <a:t>	Определение </a:t>
            </a:r>
            <a:r>
              <a:rPr lang="ru-RU" dirty="0"/>
              <a:t>физико-химических показателей </a:t>
            </a:r>
            <a:r>
              <a:rPr lang="ru-RU" dirty="0" smtClean="0"/>
              <a:t>воды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Биологические </a:t>
            </a:r>
            <a:r>
              <a:rPr lang="ru-RU" dirty="0"/>
              <a:t>методы оценки качества </a:t>
            </a:r>
            <a:r>
              <a:rPr lang="ru-RU" dirty="0" smtClean="0"/>
              <a:t>воды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Транссапробные</a:t>
            </a:r>
            <a:r>
              <a:rPr lang="ru-RU" dirty="0" smtClean="0"/>
              <a:t> </a:t>
            </a:r>
            <a:r>
              <a:rPr lang="ru-RU" dirty="0"/>
              <a:t>воды  (стоки или природные воды, к которым неприменимо понятие </a:t>
            </a:r>
            <a:r>
              <a:rPr lang="ru-RU" dirty="0" err="1"/>
              <a:t>сапробности</a:t>
            </a:r>
            <a:r>
              <a:rPr lang="ru-RU" dirty="0" smtClean="0"/>
              <a:t>)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Русловая </a:t>
            </a:r>
            <a:r>
              <a:rPr lang="ru-RU" dirty="0" err="1" smtClean="0"/>
              <a:t>фитобиота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004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Материалы для участников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Методики исследования</a:t>
            </a:r>
          </a:p>
          <a:p>
            <a:pPr marL="0" lvl="0" indent="0">
              <a:buNone/>
            </a:pPr>
            <a:r>
              <a:rPr lang="ru-RU" dirty="0"/>
              <a:t>Определение рН водной среды</a:t>
            </a:r>
          </a:p>
          <a:p>
            <a:pPr marL="0" lvl="0" indent="0">
              <a:buNone/>
            </a:pPr>
            <a:r>
              <a:rPr lang="ru-RU" dirty="0"/>
              <a:t>Анализ на анионы: карбонаты, хлориды, сульфаты (титриметрический метод)</a:t>
            </a:r>
          </a:p>
          <a:p>
            <a:pPr marL="0" lvl="0" indent="0">
              <a:buNone/>
            </a:pPr>
            <a:r>
              <a:rPr lang="ru-RU" dirty="0"/>
              <a:t>Анализ на катионы железа (2+ и 3+) (титриметрический метод)</a:t>
            </a:r>
          </a:p>
          <a:p>
            <a:pPr marL="0" lvl="0" indent="0">
              <a:buNone/>
            </a:pPr>
            <a:r>
              <a:rPr lang="ru-RU" dirty="0"/>
              <a:t>Определение жесткости</a:t>
            </a:r>
          </a:p>
          <a:p>
            <a:pPr marL="0" lvl="0" indent="0">
              <a:buNone/>
            </a:pPr>
            <a:r>
              <a:rPr lang="ru-RU" dirty="0"/>
              <a:t>Определение окисляемости (суммарное содержание органических веществ) </a:t>
            </a:r>
            <a:r>
              <a:rPr lang="ru-RU" dirty="0" err="1"/>
              <a:t>перманганатным</a:t>
            </a:r>
            <a:r>
              <a:rPr lang="ru-RU" dirty="0"/>
              <a:t> методом</a:t>
            </a:r>
          </a:p>
          <a:p>
            <a:pPr marL="0" lvl="0" indent="0">
              <a:buNone/>
            </a:pPr>
            <a:r>
              <a:rPr lang="ru-RU" dirty="0"/>
              <a:t>Определение растворенного в воде кислорода по </a:t>
            </a:r>
            <a:r>
              <a:rPr lang="ru-RU" dirty="0" err="1" smtClean="0"/>
              <a:t>Винклеру</a:t>
            </a:r>
            <a:endParaRPr lang="ru-RU" dirty="0"/>
          </a:p>
          <a:p>
            <a:pPr marL="0" lvl="0" indent="0">
              <a:buNone/>
            </a:pPr>
            <a:r>
              <a:rPr lang="ru-RU" dirty="0"/>
              <a:t>Определение соединений азота (нитратов, нитритов, катионов аммония) – калориметрические </a:t>
            </a:r>
            <a:r>
              <a:rPr lang="ru-RU" dirty="0" smtClean="0"/>
              <a:t>методы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Дневники наблюдений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785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Материалы для участников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Консультационная и методическая поддержка</a:t>
            </a:r>
          </a:p>
          <a:p>
            <a:pPr marL="0" lvl="0" indent="0">
              <a:buNone/>
            </a:pPr>
            <a:r>
              <a:rPr lang="ru-RU" dirty="0" smtClean="0"/>
              <a:t>По вопросам методик исследования и их применения</a:t>
            </a:r>
          </a:p>
          <a:p>
            <a:pPr marL="0" lvl="0" indent="0">
              <a:buNone/>
            </a:pPr>
            <a:r>
              <a:rPr lang="ru-RU" dirty="0" smtClean="0"/>
              <a:t>По вопросам составления аппарата исследования (объект, предмет, гипотеза, выводы…)</a:t>
            </a:r>
          </a:p>
          <a:p>
            <a:pPr marL="0" lvl="0" indent="0">
              <a:buNone/>
            </a:pPr>
            <a:r>
              <a:rPr lang="ru-RU" dirty="0" smtClean="0"/>
              <a:t>По вопросам вовлечения учащихся в исследовательскую деятельность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308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Материалы для участников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Единый график мероприятий</a:t>
            </a:r>
          </a:p>
          <a:p>
            <a:pPr marL="0" lvl="0" indent="0">
              <a:buNone/>
            </a:pPr>
            <a:r>
              <a:rPr lang="ru-RU" dirty="0" smtClean="0"/>
              <a:t>Календарь событий</a:t>
            </a:r>
          </a:p>
          <a:p>
            <a:pPr marL="0" lvl="0" indent="0">
              <a:buNone/>
            </a:pPr>
            <a:r>
              <a:rPr lang="ru-RU" dirty="0" smtClean="0"/>
              <a:t>Карта с результатами исследований (со временем)</a:t>
            </a:r>
          </a:p>
          <a:p>
            <a:pPr marL="0" lvl="0" indent="0">
              <a:buNone/>
            </a:pPr>
            <a:r>
              <a:rPr lang="ru-RU" dirty="0" smtClean="0"/>
              <a:t>Возможность объединять результаты исследования в более крупные работы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929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Региональный сетевой проект </a:t>
            </a:r>
            <a:r>
              <a:rPr lang="ru-RU" dirty="0"/>
              <a:t>«Дом, в котором я живу»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Цель</a:t>
            </a:r>
          </a:p>
          <a:p>
            <a:r>
              <a:rPr lang="ru-RU" sz="2400" dirty="0" smtClean="0"/>
              <a:t>цель обновление </a:t>
            </a:r>
            <a:r>
              <a:rPr lang="ru-RU" sz="2400" dirty="0"/>
              <a:t>содержания региональной составляющей школьного географического, биологического, химического образования в формате проведения региональных </a:t>
            </a:r>
            <a:r>
              <a:rPr lang="ru-RU" sz="2400" dirty="0" err="1"/>
              <a:t>геоэкологических</a:t>
            </a:r>
            <a:r>
              <a:rPr lang="ru-RU" sz="2400" dirty="0"/>
              <a:t> и  социокультурных исследований локальных территорий, а также с целью поддержания интереса к изучению ярославской земли.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0376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Материалы для участников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Материальная (реактивы) и техническая (база для проведения исследований, оборудование) поддержка</a:t>
            </a:r>
          </a:p>
          <a:p>
            <a:pPr marL="0" indent="0">
              <a:buNone/>
            </a:pPr>
            <a:r>
              <a:rPr lang="ru-RU" dirty="0" smtClean="0"/>
              <a:t>Возможность провести работу с собранными образцами с использованием ресурсов СПО и вузов Ярославской области.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792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 общий дом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44824"/>
            <a:ext cx="7125112" cy="405143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Можно сколько угодно носиться по свету и посещать всякие города, но главное — отправиться потом туда, где у тебя будет возможность вспомнить ту кучу вещей, которые ты повидал. Ты нигде не побываешь по-настоящему, пока не вернешься домой. </a:t>
            </a:r>
            <a:endParaRPr lang="ru-RU" dirty="0" smtClean="0"/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Терри </a:t>
            </a:r>
            <a:r>
              <a:rPr lang="ru-RU" dirty="0" err="1"/>
              <a:t>Пратчетт</a:t>
            </a:r>
            <a:r>
              <a:rPr lang="ru-RU" dirty="0"/>
              <a:t>. Безумная звезда.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62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 общий дом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44824"/>
            <a:ext cx="7125112" cy="4051437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Смехом и лепетом не согрет,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Сумрачен дом, где ребенка нет.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Дом, где царит тишина, не дом, —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Колокол с вырванным языком</a:t>
            </a:r>
            <a:r>
              <a:rPr lang="ru-RU" dirty="0" smtClean="0"/>
              <a:t>...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474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выявить и описать современное состояние компонентов природы Ярославской области; </a:t>
            </a:r>
          </a:p>
          <a:p>
            <a:pPr lvl="0"/>
            <a:r>
              <a:rPr lang="ru-RU" dirty="0"/>
              <a:t>составить социокультурный портрет локальных территорий Ярославской области; </a:t>
            </a:r>
          </a:p>
          <a:p>
            <a:pPr lvl="0"/>
            <a:r>
              <a:rPr lang="ru-RU" dirty="0"/>
              <a:t>организовать выездные экспедиции к местам проведения исследований; </a:t>
            </a:r>
          </a:p>
          <a:p>
            <a:pPr lvl="0"/>
            <a:r>
              <a:rPr lang="ru-RU" dirty="0"/>
              <a:t>формировать обновленный банк данных о современном состоянии локальных территорий Ярославской области; </a:t>
            </a:r>
          </a:p>
          <a:p>
            <a:r>
              <a:rPr lang="ru-RU" dirty="0"/>
              <a:t>разработать методические рекомендации с учётом материалов Проекта для использования в урочной и внеурочной деятельности в образовательных организациях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48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Участники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команды </a:t>
            </a:r>
            <a:r>
              <a:rPr lang="ru-RU" dirty="0"/>
              <a:t>образовательных организаций (одной образовательной организации или группы организаций</a:t>
            </a:r>
            <a:r>
              <a:rPr lang="ru-RU" dirty="0" smtClean="0"/>
              <a:t>). </a:t>
            </a:r>
            <a:r>
              <a:rPr lang="ru-RU" dirty="0"/>
              <a:t>В случае командного участия в Проекте в составе команды должен быть определён </a:t>
            </a:r>
            <a:r>
              <a:rPr lang="ru-RU" i="1" dirty="0"/>
              <a:t>руководитель команды </a:t>
            </a:r>
            <a:r>
              <a:rPr lang="ru-RU" dirty="0"/>
              <a:t>из числа педагогов образовательной организации. При условии командного участия и наличия плана работы по проекту, образовательная организация получает статус </a:t>
            </a:r>
            <a:r>
              <a:rPr lang="ru-RU" b="1" dirty="0"/>
              <a:t>базовой площадки ИРО</a:t>
            </a:r>
            <a:endParaRPr lang="ru-RU" b="1" dirty="0" smtClean="0"/>
          </a:p>
          <a:p>
            <a:r>
              <a:rPr lang="ru-RU" dirty="0" smtClean="0"/>
              <a:t>индивидуальные </a:t>
            </a:r>
            <a:r>
              <a:rPr lang="ru-RU" dirty="0"/>
              <a:t>участники из числа педагогов, школьников, их родителей и </a:t>
            </a:r>
            <a:r>
              <a:rPr lang="ru-RU" dirty="0" smtClean="0"/>
              <a:t>студентов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11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Суть деятельности и ответственность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2" y="1807361"/>
            <a:ext cx="7162957" cy="4573967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Участники </a:t>
            </a:r>
            <a:r>
              <a:rPr lang="ru-RU" dirty="0"/>
              <a:t>создают портфолио материалов, по заданной на каждый год проведения проекта тематике. </a:t>
            </a:r>
          </a:p>
          <a:p>
            <a:r>
              <a:rPr lang="ru-RU" dirty="0" smtClean="0"/>
              <a:t>Участники </a:t>
            </a:r>
            <a:r>
              <a:rPr lang="ru-RU" dirty="0"/>
              <a:t>размещают свои портфолио на страницах Участников </a:t>
            </a:r>
            <a:r>
              <a:rPr lang="ru-RU" dirty="0" smtClean="0"/>
              <a:t>на закрытом </a:t>
            </a:r>
            <a:r>
              <a:rPr lang="ru-RU" dirty="0"/>
              <a:t>Вики-портале ГАУ ДПО ЯО ИРО. </a:t>
            </a:r>
          </a:p>
          <a:p>
            <a:r>
              <a:rPr lang="ru-RU" dirty="0" smtClean="0"/>
              <a:t>Материалы </a:t>
            </a:r>
            <a:r>
              <a:rPr lang="ru-RU" dirty="0"/>
              <a:t>Участников, представленные на Вики-портале ГАУ ДПО ЯО ИРО, </a:t>
            </a:r>
            <a:r>
              <a:rPr lang="ru-RU" dirty="0" smtClean="0"/>
              <a:t>общедоступны только </a:t>
            </a:r>
            <a:r>
              <a:rPr lang="ru-RU" dirty="0"/>
              <a:t>для участников проекта. </a:t>
            </a:r>
          </a:p>
          <a:p>
            <a:r>
              <a:rPr lang="ru-RU" dirty="0" smtClean="0"/>
              <a:t>Участники </a:t>
            </a:r>
            <a:r>
              <a:rPr lang="ru-RU" dirty="0"/>
              <a:t>Проекта несут ответственность за содержание материалов. Материалы не должны противоречить общепринятым этическим нормам и требованиям к оформлению материалов в научном стиле. </a:t>
            </a:r>
          </a:p>
          <a:p>
            <a:r>
              <a:rPr lang="ru-RU" dirty="0" smtClean="0"/>
              <a:t>Организаторы </a:t>
            </a:r>
            <a:r>
              <a:rPr lang="ru-RU" dirty="0"/>
              <a:t>Проекта не несут ответственности в случае возникновения проблемных ситуаций, связанных с нарушением авторских прав при заимствовании любых материалов, на которые распространяется Закон «О защите авторских и смежных прав». Организаторы вправе удалить размещенные на Вики-портале ГАУ ДПО ЯО ИРО материалы, оказавшиеся в такой ситуации. О факте удаления материалов организаторы сообщают Участнику Проекта (руководителю команды Участника). </a:t>
            </a:r>
          </a:p>
        </p:txBody>
      </p:sp>
    </p:spTree>
    <p:extLst>
      <p:ext uri="{BB962C8B-B14F-4D97-AF65-F5344CB8AC3E}">
        <p14:creationId xmlns:p14="http://schemas.microsoft.com/office/powerpoint/2010/main" val="194964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реализации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Реализация проекта рассчитана на </a:t>
            </a:r>
            <a:r>
              <a:rPr lang="ru-RU" b="1" dirty="0"/>
              <a:t>3-5 лет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Общая </a:t>
            </a:r>
            <a:r>
              <a:rPr lang="ru-RU" b="1" dirty="0"/>
              <a:t>тематика</a:t>
            </a:r>
            <a:r>
              <a:rPr lang="ru-RU" dirty="0"/>
              <a:t> работ участников задается на </a:t>
            </a:r>
            <a:r>
              <a:rPr lang="ru-RU" b="1" dirty="0"/>
              <a:t>каждый год </a:t>
            </a:r>
            <a:r>
              <a:rPr lang="ru-RU" dirty="0"/>
              <a:t>проекта. </a:t>
            </a:r>
            <a:endParaRPr lang="ru-RU" dirty="0" smtClean="0"/>
          </a:p>
          <a:p>
            <a:r>
              <a:rPr lang="ru-RU" dirty="0" smtClean="0"/>
              <a:t>Проект </a:t>
            </a:r>
            <a:r>
              <a:rPr lang="ru-RU" dirty="0"/>
              <a:t>реализуется с 01 января 2018 года. </a:t>
            </a:r>
            <a:endParaRPr lang="ru-RU" dirty="0" smtClean="0"/>
          </a:p>
          <a:p>
            <a:r>
              <a:rPr lang="ru-RU" dirty="0" smtClean="0"/>
              <a:t>Каждый </a:t>
            </a:r>
            <a:r>
              <a:rPr lang="ru-RU" dirty="0"/>
              <a:t>год проекта начинается с </a:t>
            </a:r>
            <a:r>
              <a:rPr lang="ru-RU" b="1" dirty="0"/>
              <a:t>установочного</a:t>
            </a:r>
            <a:r>
              <a:rPr lang="ru-RU" dirty="0"/>
              <a:t> этапа и завершается </a:t>
            </a:r>
            <a:r>
              <a:rPr lang="ru-RU" b="1" dirty="0"/>
              <a:t>презентационным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2534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2018 год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07361"/>
            <a:ext cx="8208912" cy="4573967"/>
          </a:xfrm>
        </p:spPr>
        <p:txBody>
          <a:bodyPr>
            <a:noAutofit/>
          </a:bodyPr>
          <a:lstStyle/>
          <a:p>
            <a:pPr marL="360000">
              <a:spcBef>
                <a:spcPts val="0"/>
              </a:spcBef>
              <a:spcAft>
                <a:spcPts val="0"/>
              </a:spcAft>
            </a:pPr>
            <a:r>
              <a:rPr lang="ru-RU" sz="1400" b="1" i="1" dirty="0" smtClean="0"/>
              <a:t>Подготовительный </a:t>
            </a:r>
            <a:r>
              <a:rPr lang="ru-RU" sz="1400" b="1" i="1" dirty="0"/>
              <a:t>этап (с 01.12.2017 по 23.01.2018)</a:t>
            </a:r>
            <a:r>
              <a:rPr lang="ru-RU" sz="1400" dirty="0"/>
              <a:t>:</a:t>
            </a:r>
          </a:p>
          <a:p>
            <a:pPr marL="360000">
              <a:spcBef>
                <a:spcPts val="0"/>
              </a:spcBef>
              <a:spcAft>
                <a:spcPts val="0"/>
              </a:spcAft>
            </a:pPr>
            <a:r>
              <a:rPr lang="ru-RU" sz="1400" dirty="0"/>
              <a:t>Разработка настоящего положения, анонс проекта в профессиональном сообществе декабрь 2017 – январь 2018 г.</a:t>
            </a:r>
          </a:p>
          <a:p>
            <a:pPr marL="360000">
              <a:spcBef>
                <a:spcPts val="0"/>
              </a:spcBef>
              <a:spcAft>
                <a:spcPts val="0"/>
              </a:spcAft>
            </a:pPr>
            <a:r>
              <a:rPr lang="ru-RU" sz="1400" b="1" i="1" dirty="0"/>
              <a:t>Установочный этап 2018 г. (с 24.01.2018 по 30.03.2018):</a:t>
            </a:r>
            <a:endParaRPr lang="ru-RU" sz="1400" dirty="0"/>
          </a:p>
          <a:p>
            <a:pPr marL="360000">
              <a:spcBef>
                <a:spcPts val="0"/>
              </a:spcBef>
              <a:spcAft>
                <a:spcPts val="0"/>
              </a:spcAft>
            </a:pPr>
            <a:r>
              <a:rPr lang="ru-RU" sz="1400" dirty="0"/>
              <a:t>Официальный старт проекта, проведение установочного семинара на базе ГАУ ДПО ЯО ИРО (24.01.2018); </a:t>
            </a:r>
          </a:p>
          <a:p>
            <a:pPr marL="360000">
              <a:spcBef>
                <a:spcPts val="0"/>
              </a:spcBef>
              <a:spcAft>
                <a:spcPts val="0"/>
              </a:spcAft>
            </a:pPr>
            <a:r>
              <a:rPr lang="ru-RU" sz="1400" dirty="0"/>
              <a:t>подача заявок на участие в Проекте на адрес электронной почты </a:t>
            </a:r>
            <a:r>
              <a:rPr lang="en-US" sz="1400" u="sng" dirty="0" err="1">
                <a:hlinkClick r:id="rId3"/>
              </a:rPr>
              <a:t>emd</a:t>
            </a:r>
            <a:r>
              <a:rPr lang="ru-RU" sz="1400" u="sng" dirty="0">
                <a:hlinkClick r:id="rId3"/>
              </a:rPr>
              <a:t>@</a:t>
            </a:r>
            <a:r>
              <a:rPr lang="en-US" sz="1400" u="sng" dirty="0" err="1">
                <a:hlinkClick r:id="rId3"/>
              </a:rPr>
              <a:t>iro</a:t>
            </a:r>
            <a:r>
              <a:rPr lang="ru-RU" sz="1400" u="sng" dirty="0">
                <a:hlinkClick r:id="rId3"/>
              </a:rPr>
              <a:t>.</a:t>
            </a:r>
            <a:r>
              <a:rPr lang="en-US" sz="1400" u="sng" dirty="0" err="1">
                <a:hlinkClick r:id="rId3"/>
              </a:rPr>
              <a:t>yar</a:t>
            </a:r>
            <a:r>
              <a:rPr lang="ru-RU" sz="1400" u="sng" dirty="0">
                <a:hlinkClick r:id="rId3"/>
              </a:rPr>
              <a:t>.</a:t>
            </a:r>
            <a:r>
              <a:rPr lang="en-US" sz="1400" u="sng" dirty="0" err="1">
                <a:hlinkClick r:id="rId3"/>
              </a:rPr>
              <a:t>ru</a:t>
            </a:r>
            <a:r>
              <a:rPr lang="ru-RU" sz="1400" dirty="0"/>
              <a:t> </a:t>
            </a:r>
            <a:r>
              <a:rPr lang="ru-RU" sz="1400" dirty="0" err="1"/>
              <a:t>Морданова</a:t>
            </a:r>
            <a:r>
              <a:rPr lang="ru-RU" sz="1400" dirty="0"/>
              <a:t> Татьяна Леонидовна, Головлева Светлана Михайловна до 16.02.2018 (включительно), </a:t>
            </a:r>
            <a:r>
              <a:rPr lang="ru-RU" sz="1400" dirty="0">
                <a:hlinkClick r:id="rId4" action="ppaction://hlinkfile"/>
              </a:rPr>
              <a:t>форма </a:t>
            </a:r>
            <a:r>
              <a:rPr lang="ru-RU" sz="1400" dirty="0" smtClean="0">
                <a:hlinkClick r:id="rId4" action="ppaction://hlinkfile"/>
              </a:rPr>
              <a:t>заявки</a:t>
            </a:r>
            <a:r>
              <a:rPr lang="ru-RU" sz="1400" dirty="0" smtClean="0"/>
              <a:t>; </a:t>
            </a:r>
            <a:endParaRPr lang="ru-RU" sz="1400" dirty="0"/>
          </a:p>
          <a:p>
            <a:pPr marL="360000">
              <a:spcBef>
                <a:spcPts val="0"/>
              </a:spcBef>
              <a:spcAft>
                <a:spcPts val="0"/>
              </a:spcAft>
            </a:pPr>
            <a:r>
              <a:rPr lang="ru-RU" sz="1400" dirty="0"/>
              <a:t>проведение практического </a:t>
            </a:r>
            <a:r>
              <a:rPr lang="ru-RU" sz="1400" dirty="0" err="1"/>
              <a:t>вебинара</a:t>
            </a:r>
            <a:r>
              <a:rPr lang="ru-RU" sz="1400" dirty="0"/>
              <a:t> для индивидуальных участников и представителей команд-участниц по работе с Вики-порталом ГАУ ДПО ЯО ИРО (</a:t>
            </a:r>
            <a:r>
              <a:rPr lang="ru-RU" sz="1400" b="1" dirty="0"/>
              <a:t>06.03.2018</a:t>
            </a:r>
            <a:r>
              <a:rPr lang="ru-RU" sz="1400" dirty="0" smtClean="0"/>
              <a:t>);</a:t>
            </a:r>
          </a:p>
          <a:p>
            <a:pPr marL="360000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hlinkClick r:id="rId5"/>
              </a:rPr>
              <a:t>Ресурс проекта</a:t>
            </a:r>
            <a:endParaRPr lang="ru-RU" sz="1400" dirty="0"/>
          </a:p>
          <a:p>
            <a:pPr marL="360000">
              <a:spcBef>
                <a:spcPts val="0"/>
              </a:spcBef>
              <a:spcAft>
                <a:spcPts val="0"/>
              </a:spcAft>
            </a:pPr>
            <a:r>
              <a:rPr lang="ru-RU" sz="1400" dirty="0"/>
              <a:t>создание страниц Участников Проекта на Вики-портале ГАУ ДПО ЯО ИРО, предоставление логинов и паролей для доступа (высылаются на адрес электронной почты, указанный в заявке, до </a:t>
            </a:r>
            <a:r>
              <a:rPr lang="ru-RU" sz="1400" b="1" dirty="0"/>
              <a:t>26.03.2018</a:t>
            </a:r>
            <a:r>
              <a:rPr lang="ru-RU" sz="1400" dirty="0"/>
              <a:t>), подача заявок на статус базовых площадок ГАУ ДПО ЯО ИРО (форма заявки см. Приложение 2), изучение методических материалов по организации и проведению исследований по заданной тематике; </a:t>
            </a:r>
          </a:p>
          <a:p>
            <a:pPr marL="360000">
              <a:spcBef>
                <a:spcPts val="0"/>
              </a:spcBef>
              <a:spcAft>
                <a:spcPts val="0"/>
              </a:spcAft>
            </a:pPr>
            <a:r>
              <a:rPr lang="ru-RU" sz="1400" dirty="0"/>
              <a:t>Организационный семинар для участников проекта, согласование планов работы, старт исследовательского этапа проекта, вручение сертификатов участникам проекта (</a:t>
            </a:r>
            <a:r>
              <a:rPr lang="ru-RU" sz="1400" b="1" dirty="0"/>
              <a:t>26-30.03.2018</a:t>
            </a:r>
            <a:r>
              <a:rPr lang="ru-RU" sz="1400" dirty="0" smtClean="0"/>
              <a:t>);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4828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реализации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 smtClean="0"/>
              <a:t>Исследовательский </a:t>
            </a:r>
            <a:r>
              <a:rPr lang="ru-RU" b="1" i="1" dirty="0"/>
              <a:t>этап 2018 г.  (с 01.04.2018 по 12.11.2018):</a:t>
            </a:r>
            <a:endParaRPr lang="ru-RU" dirty="0"/>
          </a:p>
          <a:p>
            <a:r>
              <a:rPr lang="ru-RU" dirty="0"/>
              <a:t>Проведение исследований по заданным тематикам; </a:t>
            </a:r>
            <a:endParaRPr lang="ru-RU" dirty="0" smtClean="0"/>
          </a:p>
          <a:p>
            <a:r>
              <a:rPr lang="ru-RU" dirty="0" smtClean="0"/>
              <a:t>Календарь событий и природных явлений;</a:t>
            </a:r>
            <a:endParaRPr lang="ru-RU" dirty="0"/>
          </a:p>
          <a:p>
            <a:r>
              <a:rPr lang="ru-RU" dirty="0"/>
              <a:t>привлечение к работе внешних экспертов из числа социальных партнеров, представителей организаций сферы высшего образования и др.; </a:t>
            </a:r>
          </a:p>
          <a:p>
            <a:r>
              <a:rPr lang="ru-RU" dirty="0" err="1"/>
              <a:t>взаимообсуждение</a:t>
            </a:r>
            <a:r>
              <a:rPr lang="ru-RU" dirty="0"/>
              <a:t> Участниками хода исследования на Вики-портале ГАУ ДПО ЯО ИРО. </a:t>
            </a:r>
          </a:p>
          <a:p>
            <a:r>
              <a:rPr lang="ru-RU" dirty="0"/>
              <a:t>создание портфолио материалов и их представление на страницах Участников; </a:t>
            </a:r>
          </a:p>
          <a:p>
            <a:r>
              <a:rPr lang="ru-RU" dirty="0"/>
              <a:t>экспертиза материалов путем </a:t>
            </a:r>
            <a:r>
              <a:rPr lang="ru-RU" dirty="0" err="1"/>
              <a:t>взаимооценивания</a:t>
            </a:r>
            <a:r>
              <a:rPr lang="ru-RU" dirty="0"/>
              <a:t> материалов портфолио Участниками Проекта и в процессе  работы экспертной комиссии;</a:t>
            </a:r>
          </a:p>
          <a:p>
            <a:r>
              <a:rPr lang="ru-RU" b="1" i="1" dirty="0"/>
              <a:t>Презентационный этап 2018 г. (с 12.11.2018 по 21.12.2018):</a:t>
            </a:r>
            <a:r>
              <a:rPr lang="ru-RU" dirty="0"/>
              <a:t> </a:t>
            </a:r>
          </a:p>
          <a:p>
            <a:r>
              <a:rPr lang="ru-RU" dirty="0"/>
              <a:t>Презентация результатов исследований в профессиональном сообществе;</a:t>
            </a:r>
          </a:p>
          <a:p>
            <a:r>
              <a:rPr lang="ru-RU" dirty="0"/>
              <a:t>Публикация результатов текущего года проекта;</a:t>
            </a:r>
          </a:p>
          <a:p>
            <a:r>
              <a:rPr lang="ru-RU" dirty="0"/>
              <a:t>Анонс тематики следующего периода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586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Команда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807361"/>
            <a:ext cx="4714685" cy="4051437"/>
          </a:xfrm>
        </p:spPr>
        <p:txBody>
          <a:bodyPr/>
          <a:lstStyle/>
          <a:p>
            <a:r>
              <a:rPr lang="ru-RU" dirty="0" smtClean="0"/>
              <a:t>Научный руководитель проекта:</a:t>
            </a:r>
          </a:p>
          <a:p>
            <a:pPr marL="0" indent="0">
              <a:buNone/>
            </a:pPr>
            <a:r>
              <a:rPr lang="ru-RU" dirty="0"/>
              <a:t>Сухорукова Людмила Николаевна, </a:t>
            </a:r>
            <a:r>
              <a:rPr lang="ru-RU" dirty="0" err="1"/>
              <a:t>д.п.н</a:t>
            </a:r>
            <a:r>
              <a:rPr lang="ru-RU" dirty="0"/>
              <a:t>., профессор кафедры медицины, биологии, теории и методики обучения биологии ФГБОУ ВО Ярославский государственный педагогический университет им. К.Д. Ушинского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112" y="1700808"/>
            <a:ext cx="2857500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328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38</TotalTime>
  <Words>1050</Words>
  <Application>Microsoft Office PowerPoint</Application>
  <PresentationFormat>Экран (4:3)</PresentationFormat>
  <Paragraphs>111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Spring</vt:lpstr>
      <vt:lpstr>Дом, в котором я живу</vt:lpstr>
      <vt:lpstr>Региональный сетевой проект «Дом, в котором я живу» </vt:lpstr>
      <vt:lpstr>Задачи проекта</vt:lpstr>
      <vt:lpstr>Участники проекта</vt:lpstr>
      <vt:lpstr>Суть деятельности и ответственность</vt:lpstr>
      <vt:lpstr>Этапы реализации проекта</vt:lpstr>
      <vt:lpstr>2018 год</vt:lpstr>
      <vt:lpstr>Этапы реализации проекта</vt:lpstr>
      <vt:lpstr>Команда проекта</vt:lpstr>
      <vt:lpstr>Команда проекта</vt:lpstr>
      <vt:lpstr>Команда проекта</vt:lpstr>
      <vt:lpstr>Команда проекта</vt:lpstr>
      <vt:lpstr>Команда проекта</vt:lpstr>
      <vt:lpstr>Команда проекта</vt:lpstr>
      <vt:lpstr>Тематика проекта на 2018 год</vt:lpstr>
      <vt:lpstr>Материалы для участников проекта</vt:lpstr>
      <vt:lpstr>Материалы для участников проекта</vt:lpstr>
      <vt:lpstr>Материалы для участников проекта</vt:lpstr>
      <vt:lpstr>Материалы для участников проекта</vt:lpstr>
      <vt:lpstr>Материалы для участников проекта</vt:lpstr>
      <vt:lpstr>Наш общий дом</vt:lpstr>
      <vt:lpstr>Наш общий дом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Дом, в котором я живу</dc:title>
  <dc:creator>Светлана Михайловна Головлева</dc:creator>
  <cp:lastModifiedBy>Светлана Михайловна Головлева</cp:lastModifiedBy>
  <cp:revision>5</cp:revision>
  <dcterms:created xsi:type="dcterms:W3CDTF">2018-01-24T10:14:27Z</dcterms:created>
  <dcterms:modified xsi:type="dcterms:W3CDTF">2018-01-24T11:03:03Z</dcterms:modified>
</cp:coreProperties>
</file>