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64" r:id="rId4"/>
    <p:sldId id="268" r:id="rId5"/>
    <p:sldId id="283" r:id="rId6"/>
    <p:sldId id="284" r:id="rId7"/>
    <p:sldId id="285" r:id="rId8"/>
    <p:sldId id="276" r:id="rId9"/>
    <p:sldId id="266" r:id="rId10"/>
    <p:sldId id="267" r:id="rId11"/>
    <p:sldId id="258" r:id="rId12"/>
    <p:sldId id="259" r:id="rId13"/>
    <p:sldId id="256" r:id="rId14"/>
    <p:sldId id="260" r:id="rId15"/>
    <p:sldId id="261" r:id="rId16"/>
    <p:sldId id="262" r:id="rId17"/>
    <p:sldId id="263" r:id="rId18"/>
    <p:sldId id="286" r:id="rId19"/>
    <p:sldId id="287" r:id="rId20"/>
    <p:sldId id="288" r:id="rId21"/>
    <p:sldId id="269" r:id="rId22"/>
    <p:sldId id="280" r:id="rId23"/>
    <p:sldId id="281" r:id="rId24"/>
    <p:sldId id="289" r:id="rId25"/>
    <p:sldId id="282" r:id="rId26"/>
    <p:sldId id="270" r:id="rId27"/>
    <p:sldId id="272" r:id="rId28"/>
    <p:sldId id="271" r:id="rId29"/>
    <p:sldId id="273" r:id="rId30"/>
    <p:sldId id="290" r:id="rId31"/>
    <p:sldId id="291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AB943-66EC-479D-8242-9A2C345A50E5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456BF-6C3D-4586-B91D-EEFB9F418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3B63-F785-4AF6-87EC-3172160C19B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0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0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8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7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7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2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02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4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1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3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35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6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3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93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13.11.2019</a:t>
            </a:fld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13.11.2019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-oge.sdamgia.ru/test_editor" TargetMode="External"/><Relationship Id="rId2" Type="http://schemas.openxmlformats.org/officeDocument/2006/relationships/hyperlink" Target="https://neznaika.info/oge/math_og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alexlarin.net/ege20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ege.info/" TargetMode="External"/><Relationship Id="rId3" Type="http://schemas.openxmlformats.org/officeDocument/2006/relationships/hyperlink" Target="https://ege.sdamgia.ru/" TargetMode="External"/><Relationship Id="rId7" Type="http://schemas.openxmlformats.org/officeDocument/2006/relationships/hyperlink" Target="https://youclever.org/" TargetMode="External"/><Relationship Id="rId2" Type="http://schemas.openxmlformats.org/officeDocument/2006/relationships/hyperlink" Target="http://www.ege.edu.ru/ru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interneturok.ru/" TargetMode="External"/><Relationship Id="rId11" Type="http://schemas.openxmlformats.org/officeDocument/2006/relationships/hyperlink" Target="https://ege.yandex.ru/ege/mathematics" TargetMode="External"/><Relationship Id="rId5" Type="http://schemas.openxmlformats.org/officeDocument/2006/relationships/hyperlink" Target="https://neznaika.pro/" TargetMode="External"/><Relationship Id="rId10" Type="http://schemas.openxmlformats.org/officeDocument/2006/relationships/hyperlink" Target="https://ege.yandex.ru/ege" TargetMode="External"/><Relationship Id="rId4" Type="http://schemas.openxmlformats.org/officeDocument/2006/relationships/hyperlink" Target="http://fipi.ru/" TargetMode="External"/><Relationship Id="rId9" Type="http://schemas.openxmlformats.org/officeDocument/2006/relationships/hyperlink" Target="http://alexlarin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series/36617/" TargetMode="External"/><Relationship Id="rId7" Type="http://schemas.openxmlformats.org/officeDocument/2006/relationships/hyperlink" Target="https://book24.ru/catalog/oge-gia-matematika-1570/" TargetMode="External"/><Relationship Id="rId2" Type="http://schemas.openxmlformats.org/officeDocument/2006/relationships/hyperlink" Target="https://www.labirint.ru/books/657960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book24.ru/catalog/ege-matematika-1925/" TargetMode="External"/><Relationship Id="rId5" Type="http://schemas.openxmlformats.org/officeDocument/2006/relationships/hyperlink" Target="https://www.labirint.ru/series/42666/" TargetMode="External"/><Relationship Id="rId4" Type="http://schemas.openxmlformats.org/officeDocument/2006/relationships/hyperlink" Target="https://www.labirint.ru/series/42667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pubhouse/series/1895/" TargetMode="External"/><Relationship Id="rId2" Type="http://schemas.openxmlformats.org/officeDocument/2006/relationships/hyperlink" Target="https://www.labirint.ru/pubhouse/series/151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labirint.ru/series/20727/" TargetMode="External"/><Relationship Id="rId4" Type="http://schemas.openxmlformats.org/officeDocument/2006/relationships/hyperlink" Target="https://www.labirint.ru/pubhouse/series/1457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обучающихся к ГИА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отличия уровней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Минимум – Знания</a:t>
            </a:r>
            <a:r>
              <a:rPr lang="en-US" dirty="0" smtClean="0"/>
              <a:t> (&gt;5)</a:t>
            </a:r>
            <a:endParaRPr lang="ru-RU" dirty="0" smtClean="0"/>
          </a:p>
          <a:p>
            <a:r>
              <a:rPr lang="ru-RU" dirty="0" smtClean="0"/>
              <a:t>База – Навыки (</a:t>
            </a:r>
            <a:r>
              <a:rPr lang="en-US" dirty="0" smtClean="0"/>
              <a:t>min 5)</a:t>
            </a:r>
            <a:endParaRPr lang="ru-RU" dirty="0" smtClean="0"/>
          </a:p>
          <a:p>
            <a:r>
              <a:rPr lang="ru-RU" dirty="0" smtClean="0"/>
              <a:t>Повышенный - Мышление </a:t>
            </a:r>
            <a:r>
              <a:rPr lang="en-US" dirty="0" smtClean="0"/>
              <a:t>(6-7)</a:t>
            </a:r>
            <a:endParaRPr lang="ru-RU" dirty="0" smtClean="0"/>
          </a:p>
          <a:p>
            <a:r>
              <a:rPr lang="ru-RU" dirty="0" smtClean="0"/>
              <a:t>Высокий – Способности</a:t>
            </a:r>
            <a:r>
              <a:rPr lang="en-US" dirty="0" smtClean="0"/>
              <a:t> (8)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учащихся к ГИА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Организационный аспект</a:t>
            </a:r>
          </a:p>
        </p:txBody>
      </p:sp>
    </p:spTree>
    <p:extLst>
      <p:ext uri="{BB962C8B-B14F-4D97-AF65-F5344CB8AC3E}">
        <p14:creationId xmlns:p14="http://schemas.microsoft.com/office/powerpoint/2010/main" val="32362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учащимися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Дифференциация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Однородная группа</a:t>
            </a:r>
          </a:p>
          <a:p>
            <a:r>
              <a:rPr lang="ru-RU" dirty="0" smtClean="0"/>
              <a:t>Можно рассчитывать на дополнительный временной ресурс (учебный курс, курс внеурочной деятельности)</a:t>
            </a:r>
          </a:p>
          <a:p>
            <a:r>
              <a:rPr lang="ru-RU" dirty="0" smtClean="0"/>
              <a:t>В рамках курса обязательно (педагогическая технология)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Индивидуализация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Отдельные случаи</a:t>
            </a:r>
          </a:p>
          <a:p>
            <a:r>
              <a:rPr lang="ru-RU" dirty="0" smtClean="0"/>
              <a:t>Дополнительный временной ресурс маловероятен (сопровождение самостоятельной деятельности, привлечение дополнительных ресурсов)</a:t>
            </a:r>
          </a:p>
          <a:p>
            <a:r>
              <a:rPr lang="ru-RU" dirty="0" smtClean="0"/>
              <a:t>В рамках курса в отдельных случаях (средства)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171719"/>
            <a:ext cx="63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F2B20"/>
                </a:solidFill>
              </a:rPr>
              <a:t>Организация и сопровождение самостоятельной деятельности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подготовке к ГИА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03282"/>
              </p:ext>
            </p:extLst>
          </p:nvPr>
        </p:nvGraphicFramePr>
        <p:xfrm>
          <a:off x="107504" y="1600200"/>
          <a:ext cx="828092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и 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информации (качество</a:t>
                      </a:r>
                      <a:r>
                        <a:rPr lang="ru-RU" baseline="0" dirty="0" smtClean="0"/>
                        <a:t> информации)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Наиболее быстро</a:t>
                      </a:r>
                      <a:r>
                        <a:rPr lang="ru-RU" baseline="0" dirty="0" smtClean="0"/>
                        <a:t> (в течение всего периода + повторение)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Учебник,</a:t>
                      </a:r>
                      <a:r>
                        <a:rPr lang="ru-RU" baseline="0" dirty="0" smtClean="0"/>
                        <a:t> справочные материалы, дидактические материалы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Типовые упражнения</a:t>
                      </a:r>
                      <a:r>
                        <a:rPr lang="ru-RU" baseline="0" dirty="0" smtClean="0"/>
                        <a:t> (на понимание и на отработку)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мере использования  (в течение</a:t>
                      </a:r>
                      <a:r>
                        <a:rPr lang="ru-RU" baseline="0" dirty="0" smtClean="0"/>
                        <a:t> всего периода + повторение)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Сборник</a:t>
                      </a:r>
                      <a:r>
                        <a:rPr lang="ru-RU" baseline="0" dirty="0" smtClean="0"/>
                        <a:t> задач, учебник, тренажер, дидактические материалы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подготовке к ГИА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6796"/>
              </p:ext>
            </p:extLst>
          </p:nvPr>
        </p:nvGraphicFramePr>
        <p:xfrm>
          <a:off x="0" y="1196752"/>
          <a:ext cx="853244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и 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Мышление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Нетипичные</a:t>
                      </a:r>
                      <a:r>
                        <a:rPr lang="ru-RU" baseline="0" dirty="0" smtClean="0"/>
                        <a:t> задания, задания повышенной сложности</a:t>
                      </a:r>
                    </a:p>
                    <a:p>
                      <a:r>
                        <a:rPr lang="ru-RU" baseline="0" dirty="0" smtClean="0"/>
                        <a:t>Проектная и учебно-исследовательская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 (с 5 класса)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Дополнительная</a:t>
                      </a:r>
                      <a:r>
                        <a:rPr lang="ru-RU" baseline="0" dirty="0" smtClean="0"/>
                        <a:t> литература (сборники заданий, описание опыта, примерные программы), Конкурсы, олимпиады игры, конференции, летние школы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3032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r>
                        <a:rPr lang="ru-RU" baseline="0" dirty="0" smtClean="0"/>
                        <a:t> (нетипичные, неожиданные), игры, конструкторы, проектная и учебно-исследовательская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длительно</a:t>
                      </a:r>
                      <a:r>
                        <a:rPr lang="ru-RU" baseline="0" dirty="0" smtClean="0"/>
                        <a:t> (с </a:t>
                      </a:r>
                      <a:r>
                        <a:rPr lang="ru-RU" baseline="0" smtClean="0"/>
                        <a:t>дошкольного возраста)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Дополнительная литература,</a:t>
                      </a:r>
                      <a:r>
                        <a:rPr lang="ru-RU" baseline="0" dirty="0" smtClean="0"/>
                        <a:t> интернет, конкурсы, олимпиады, дополнительное образование…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Первые 5 заданий ОГЭ</a:t>
            </a:r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://neznaika.info/oge/math_oge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math-oge.sdamgia.ru/test_editor</a:t>
            </a:r>
            <a:endParaRPr lang="ru-RU" dirty="0" smtClean="0"/>
          </a:p>
          <a:p>
            <a:pPr marL="11430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alexlarin.net/ege20.html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заданий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115" t="21866" b="5691"/>
          <a:stretch/>
        </p:blipFill>
        <p:spPr>
          <a:xfrm>
            <a:off x="426128" y="1447798"/>
            <a:ext cx="8035381" cy="50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заданий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6666" t="21969" b="9031"/>
          <a:stretch/>
        </p:blipFill>
        <p:spPr>
          <a:xfrm>
            <a:off x="539552" y="1700808"/>
            <a:ext cx="80648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заданий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7041" t="21866" r="1865" b="12276"/>
          <a:stretch/>
        </p:blipFill>
        <p:spPr>
          <a:xfrm>
            <a:off x="426128" y="1700808"/>
            <a:ext cx="82606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http://www.ege.edu.ru/ru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https://ege.sdamgia.ru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http://fipi.ru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https://neznaika.pro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https://interneturok.ru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https://youclever.org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https://www.ctege.info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http://alexlarin.net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ege.yandex.ru/ege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ege.yandex.ru/ege/mathematics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8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Структура КИМ</a:t>
            </a:r>
          </a:p>
          <a:p>
            <a:r>
              <a:rPr lang="ru-RU" dirty="0" smtClean="0"/>
              <a:t>Изменение структуры ОГЭ</a:t>
            </a:r>
          </a:p>
          <a:p>
            <a:r>
              <a:rPr lang="ru-RU" dirty="0"/>
              <a:t> В КИМ включён новый блок практико-ориентированных заданий 1-5. </a:t>
            </a:r>
          </a:p>
          <a:p>
            <a:r>
              <a:rPr lang="ru-RU" dirty="0" smtClean="0"/>
              <a:t>ЕГЭ – без изменений</a:t>
            </a:r>
          </a:p>
          <a:p>
            <a:r>
              <a:rPr lang="ru-RU" dirty="0" smtClean="0"/>
              <a:t>Новые прототипы заданий!!!</a:t>
            </a:r>
          </a:p>
          <a:p>
            <a:r>
              <a:rPr lang="ru-RU" dirty="0" smtClean="0"/>
              <a:t>Не стоит надеяться на повторение 2019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3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Пособия для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Просвещение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://www.labirint.ru/books/657960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Я сдам ЕГЭ (ОГЭ)</a:t>
            </a:r>
          </a:p>
          <a:p>
            <a:r>
              <a:rPr lang="en-US" dirty="0">
                <a:hlinkClick r:id="rId3"/>
              </a:rPr>
              <a:t>https://www.labirint.ru/series/36617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https://www.labirint.ru/series/42667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https://www.labirint.ru/series/42666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Эксмо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https://book24.ru/catalog/ege-matematika-1925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https://book24.ru/catalog/oge-gia-matematika-1570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80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Пособия для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Экзамен</a:t>
            </a:r>
          </a:p>
          <a:p>
            <a:r>
              <a:rPr lang="en-US" dirty="0">
                <a:hlinkClick r:id="rId2"/>
              </a:rPr>
              <a:t>https://www.labirint.ru/pubhouse/series/151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Легион</a:t>
            </a:r>
          </a:p>
          <a:p>
            <a:r>
              <a:rPr lang="en-US" dirty="0">
                <a:hlinkClick r:id="rId3"/>
              </a:rPr>
              <a:t>https://www.labirint.ru/pubhouse/series/1895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МЦНМО</a:t>
            </a:r>
          </a:p>
          <a:p>
            <a:r>
              <a:rPr lang="en-US" dirty="0">
                <a:hlinkClick r:id="rId4"/>
              </a:rPr>
              <a:t>https://www.labirint.ru/pubhouse/series/1457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ИЛЕКСА</a:t>
            </a:r>
          </a:p>
          <a:p>
            <a:r>
              <a:rPr lang="en-US" dirty="0">
                <a:hlinkClick r:id="rId5"/>
              </a:rPr>
              <a:t>https://www.labirint.ru/series/20727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98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7269"/>
            <a:ext cx="7924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9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Мобильное приложение </a:t>
            </a:r>
            <a:r>
              <a:rPr lang="ru-RU" dirty="0" err="1" smtClean="0"/>
              <a:t>Фоксфорд</a:t>
            </a:r>
            <a:r>
              <a:rPr lang="ru-RU" dirty="0" smtClean="0"/>
              <a:t> учебник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5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Невнимательное прочтение условия задачи (приводит к дополнительным действиям, которые в задаче не требовались)</a:t>
            </a:r>
          </a:p>
          <a:p>
            <a:r>
              <a:rPr lang="ru-RU" dirty="0" smtClean="0"/>
              <a:t>Неверное прочтение условия задачи (решена не та задача, которая дана в варианте) часто бывает в геометрических задачах, когда неверно трактуются свойства фигур (треугольники, параллелограммы…)</a:t>
            </a:r>
          </a:p>
          <a:p>
            <a:r>
              <a:rPr lang="ru-RU" dirty="0" smtClean="0"/>
              <a:t>Неверная запись ответа (ОДЗ функции, график функции…)</a:t>
            </a:r>
          </a:p>
          <a:p>
            <a:r>
              <a:rPr lang="ru-RU" dirty="0" smtClean="0"/>
              <a:t>Вычислительные ошибки</a:t>
            </a:r>
          </a:p>
          <a:p>
            <a:r>
              <a:rPr lang="ru-RU" dirty="0" smtClean="0"/>
              <a:t>Ошибки в логике решения</a:t>
            </a:r>
          </a:p>
          <a:p>
            <a:r>
              <a:rPr lang="ru-RU" dirty="0" smtClean="0"/>
              <a:t>Ошибки в чертежах (только если в задании указано, что необходимо сделать чертеж)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Невнимательное прочтение условия задачи (приводит к дополнительным действиям, которые в задаче не требовались)</a:t>
            </a:r>
          </a:p>
          <a:p>
            <a:r>
              <a:rPr lang="ru-RU" dirty="0"/>
              <a:t>Неверное прочтение условия задачи (решена не та задача, которая дана в варианте) часто бывает в геометрических задачах, когда неверно трактуются свойства фигур (треугольники, параллелограммы…)</a:t>
            </a:r>
          </a:p>
          <a:p>
            <a:r>
              <a:rPr lang="ru-RU" dirty="0"/>
              <a:t>Неверная запись ответа (ОДЗ функции, график функции…)</a:t>
            </a:r>
          </a:p>
          <a:p>
            <a:r>
              <a:rPr lang="ru-RU" dirty="0"/>
              <a:t>Вычислительные </a:t>
            </a:r>
            <a:r>
              <a:rPr lang="ru-RU" dirty="0" smtClean="0"/>
              <a:t>ошибки</a:t>
            </a:r>
          </a:p>
          <a:p>
            <a:r>
              <a:rPr lang="ru-RU" dirty="0" smtClean="0"/>
              <a:t>Зависимость от прототипа!!!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Устранение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ошибок в процессе экзамена устраняются при ПРОВЕРКЕ.</a:t>
            </a:r>
          </a:p>
          <a:p>
            <a:r>
              <a:rPr lang="ru-RU" dirty="0" smtClean="0"/>
              <a:t>Культура самопроверки заданий должна быть сформирована у обучающихся</a:t>
            </a:r>
          </a:p>
          <a:p>
            <a:r>
              <a:rPr lang="ru-RU" dirty="0" smtClean="0"/>
              <a:t>Стратегия поведения на экзамене</a:t>
            </a:r>
            <a:r>
              <a:rPr lang="ru-RU" dirty="0" smtClean="0"/>
              <a:t>!!!</a:t>
            </a:r>
          </a:p>
          <a:p>
            <a:r>
              <a:rPr lang="ru-RU" dirty="0" smtClean="0"/>
              <a:t>Методика обучения математике должна соблюдаться и не содержать приемов, нарушающих логику математического содержания</a:t>
            </a:r>
          </a:p>
          <a:p>
            <a:r>
              <a:rPr lang="ru-RU" dirty="0" smtClean="0"/>
              <a:t>Уделять внимание оформлению задач!!!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3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Предстоящие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Повышение результативности школ на основе результатов ГИА»</a:t>
            </a:r>
          </a:p>
          <a:p>
            <a:r>
              <a:rPr lang="ru-RU" dirty="0" smtClean="0"/>
              <a:t>«</a:t>
            </a:r>
            <a:r>
              <a:rPr lang="ru-RU" dirty="0"/>
              <a:t>ОГЭ и ЕГЭ: методы решения заданий повышенного и высокого уровня сложности по математике</a:t>
            </a:r>
            <a:r>
              <a:rPr lang="ru-RU" dirty="0" smtClean="0"/>
              <a:t>» </a:t>
            </a:r>
          </a:p>
          <a:p>
            <a:r>
              <a:rPr lang="ru-RU" dirty="0"/>
              <a:t>«Подготовка обучающихся к государственной итоговой аттестации (математика</a:t>
            </a:r>
            <a:r>
              <a:rPr lang="ru-RU" dirty="0" smtClean="0"/>
              <a:t>)»</a:t>
            </a:r>
          </a:p>
          <a:p>
            <a:r>
              <a:rPr lang="ru-RU" dirty="0"/>
              <a:t>«Решение задач с </a:t>
            </a:r>
            <a:r>
              <a:rPr lang="ru-RU" dirty="0" smtClean="0"/>
              <a:t>параметром»</a:t>
            </a:r>
          </a:p>
          <a:p>
            <a:r>
              <a:rPr lang="ru-RU" dirty="0"/>
              <a:t>«ФГОС ООО: проектирование </a:t>
            </a:r>
            <a:r>
              <a:rPr lang="ru-RU" dirty="0" err="1"/>
              <a:t>разноуровневой</a:t>
            </a:r>
            <a:r>
              <a:rPr lang="ru-RU" dirty="0"/>
              <a:t> системы задач по математике в соответствии с планируемыми </a:t>
            </a:r>
            <a:r>
              <a:rPr lang="ru-RU" dirty="0" smtClean="0"/>
              <a:t>результатами»</a:t>
            </a:r>
          </a:p>
          <a:p>
            <a:r>
              <a:rPr lang="ru-RU" dirty="0"/>
              <a:t>«ФГОС ООО: система оценивания планируемых результатов обучения (математика</a:t>
            </a:r>
            <a:r>
              <a:rPr lang="ru-RU" dirty="0" smtClean="0"/>
              <a:t>)»</a:t>
            </a:r>
          </a:p>
          <a:p>
            <a:r>
              <a:rPr lang="ru-RU" dirty="0"/>
              <a:t>«ФГОС: содержание и методика преподавания отдельных разделов школьной </a:t>
            </a:r>
            <a:r>
              <a:rPr lang="ru-RU" dirty="0" smtClean="0"/>
              <a:t>математики»</a:t>
            </a:r>
          </a:p>
          <a:p>
            <a:r>
              <a:rPr lang="ru-RU" dirty="0" smtClean="0"/>
              <a:t>Справки</a:t>
            </a:r>
            <a:r>
              <a:rPr lang="ru-RU" dirty="0" smtClean="0"/>
              <a:t>: </a:t>
            </a:r>
            <a:r>
              <a:rPr lang="ru-RU" dirty="0" err="1" smtClean="0"/>
              <a:t>Морданова</a:t>
            </a:r>
            <a:r>
              <a:rPr lang="ru-RU" dirty="0" smtClean="0"/>
              <a:t> Татьяна Леонидовна 8(4852)23-05-97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98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методических объединений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«Технология подготовки к успешной сдачи ОГЭ по математике обучающихся с низким образовательным потенциалом» </a:t>
            </a:r>
          </a:p>
          <a:p>
            <a:pPr lvl="0"/>
            <a:r>
              <a:rPr lang="ru-RU" dirty="0"/>
              <a:t>«Использование проектной деятельности обучающихся для подготовки к успешной сдачи ОГЭ по математике» </a:t>
            </a:r>
          </a:p>
          <a:p>
            <a:pPr lvl="0"/>
            <a:r>
              <a:rPr lang="ru-RU" dirty="0"/>
              <a:t>«Основные типы заданий Части 1 ОГЭ по математике: способы решения, типовые ошибки» </a:t>
            </a:r>
          </a:p>
          <a:p>
            <a:pPr lvl="0"/>
            <a:r>
              <a:rPr lang="ru-RU" dirty="0"/>
              <a:t>«Основные типы заданий Части 2 ОГЭ по математике: способы решения, типовые ошибки» </a:t>
            </a:r>
          </a:p>
          <a:p>
            <a:pPr lvl="0"/>
            <a:r>
              <a:rPr lang="ru-RU" dirty="0"/>
              <a:t>«Система работы учителя по подготовке обучающихся к успешной сдаче ОГЭ по математике: из опыта работы» </a:t>
            </a:r>
          </a:p>
          <a:p>
            <a:pPr lvl="0"/>
            <a:r>
              <a:rPr lang="ru-RU" dirty="0"/>
              <a:t>«Методическое сопровождение процесса подготовки обучающихся к итоговой аттестации по математике» </a:t>
            </a:r>
          </a:p>
        </p:txBody>
      </p:sp>
    </p:spTree>
    <p:extLst>
      <p:ext uri="{BB962C8B-B14F-4D97-AF65-F5344CB8AC3E}">
        <p14:creationId xmlns:p14="http://schemas.microsoft.com/office/powerpoint/2010/main" val="58994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методических объединений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Результаты ГИА прошедшего периода, причины неудач, планирование подготовки на будущее;</a:t>
            </a:r>
          </a:p>
          <a:p>
            <a:pPr lvl="0"/>
            <a:r>
              <a:rPr lang="ru-RU" dirty="0"/>
              <a:t>Изменения в КИМ и экзаменационных моделях;</a:t>
            </a:r>
          </a:p>
          <a:p>
            <a:pPr lvl="0"/>
            <a:r>
              <a:rPr lang="ru-RU" dirty="0"/>
              <a:t>Обзор пособий для подготовки к ГИА;</a:t>
            </a:r>
          </a:p>
          <a:p>
            <a:pPr lvl="0"/>
            <a:r>
              <a:rPr lang="ru-RU" dirty="0"/>
              <a:t>Обзор Интернет-ресурсов для подготовки к ГИА;</a:t>
            </a:r>
          </a:p>
          <a:p>
            <a:pPr lvl="0"/>
            <a:r>
              <a:rPr lang="ru-RU" dirty="0"/>
              <a:t>Решение отдельных заданий ЕГЭ, вызывающих наибольшие трудности у педагогов и учащихся (комбинированные уравнения, тригонометрические и показательные уравнения и неравенства, задачи с параметром, задачи на доказательство, планиметрия, стереометрия, теория вероятностей);</a:t>
            </a:r>
          </a:p>
          <a:p>
            <a:pPr lvl="0"/>
            <a:r>
              <a:rPr lang="ru-RU" dirty="0"/>
              <a:t>Отдельные вопросы методики преподавания предмета (общие умения решения задач, приемы доказательства и пр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2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Соотнесение моделей КИМ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811922"/>
              </p:ext>
            </p:extLst>
          </p:nvPr>
        </p:nvGraphicFramePr>
        <p:xfrm>
          <a:off x="457200" y="17526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xmlns="" val="317115061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687650888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329983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в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в 2020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89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Практикоориентированные</a:t>
                      </a:r>
                      <a:r>
                        <a:rPr lang="ru-RU" dirty="0" smtClean="0"/>
                        <a:t> по картинке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07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Числа и вычисления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83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Числовые неравенства, координатная прямая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90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Числа, вычисления и алгебраические выражения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28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Уравнения, неравенства и их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27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Статистика, вероятности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5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Графики функций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43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Арифметические и геометрические прогрессии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45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Алгебраические выражения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13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0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Кафедра естественно-математических дисциплин ГОАУ ЯО ИРО</a:t>
            </a:r>
          </a:p>
          <a:p>
            <a:r>
              <a:rPr lang="ru-RU" dirty="0" smtClean="0"/>
              <a:t>Адрес г. Ярославль ул. Богдановича 16 оф. 314</a:t>
            </a:r>
          </a:p>
          <a:p>
            <a:r>
              <a:rPr lang="ru-RU" dirty="0" smtClean="0"/>
              <a:t>Тел. 8(4852)23-05-97</a:t>
            </a:r>
          </a:p>
          <a:p>
            <a:r>
              <a:rPr lang="ru-RU" dirty="0" smtClean="0"/>
              <a:t>Зав. Кафедрой Головлева Светлана Михайловна</a:t>
            </a:r>
          </a:p>
          <a:p>
            <a:r>
              <a:rPr lang="en-US" dirty="0" smtClean="0"/>
              <a:t>e-mail: golovleva@iro.yar.ru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1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Соотнесение моделей КИМ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23560"/>
              </p:ext>
            </p:extLst>
          </p:nvPr>
        </p:nvGraphicFramePr>
        <p:xfrm>
          <a:off x="457200" y="17526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xmlns="" val="317115061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687650888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329983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в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в 2020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89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Расчеты по формулам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7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Уравнения, не­ра­вен­ства и их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331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Треугольники, четырёхугольники, многоугольники и их 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48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Окружность, круг и их 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28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Площади фигур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3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Фигуры на квадратной решётке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02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Анализ геометрических высказываний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68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21-26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480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02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математиков не поступало комментариев</a:t>
            </a:r>
          </a:p>
          <a:p>
            <a:r>
              <a:rPr lang="ru-RU" dirty="0" smtClean="0"/>
              <a:t>От физиков поступали</a:t>
            </a:r>
          </a:p>
          <a:p>
            <a:endParaRPr lang="ru-RU" dirty="0"/>
          </a:p>
          <a:p>
            <a:r>
              <a:rPr lang="ru-RU" dirty="0" smtClean="0"/>
              <a:t>Переходный период рассчитан на 2 года</a:t>
            </a:r>
          </a:p>
          <a:p>
            <a:endParaRPr lang="ru-RU" dirty="0"/>
          </a:p>
          <a:p>
            <a:r>
              <a:rPr lang="ru-RU" dirty="0" smtClean="0"/>
              <a:t>Вариант худшего случая – в 2021 году модель будет аналогична перспективной.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74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Двухуровневый ЕГЭ</a:t>
            </a:r>
            <a:endParaRPr lang="ru-RU" dirty="0"/>
          </a:p>
        </p:txBody>
      </p:sp>
      <p:pic>
        <p:nvPicPr>
          <p:cNvPr id="1026" name="Picture 2" descr="http://www.wallgrad.ru/_ph/34/533941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16" y="1124744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9339" y="5043682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Оба экзамена в один день!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71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аспект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Базовые </a:t>
            </a:r>
            <a:r>
              <a:rPr lang="ru-RU" b="1" dirty="0" smtClean="0"/>
              <a:t>умения, </a:t>
            </a:r>
            <a:r>
              <a:rPr lang="ru-RU" b="1" dirty="0"/>
              <a:t>определяющие успешность на ГИА по математике</a:t>
            </a:r>
            <a:endParaRPr lang="ru-RU" dirty="0"/>
          </a:p>
          <a:p>
            <a:pPr lvl="0"/>
            <a:r>
              <a:rPr lang="ru-RU" dirty="0" smtClean="0"/>
              <a:t>Вычислительные </a:t>
            </a:r>
            <a:r>
              <a:rPr lang="ru-RU" dirty="0"/>
              <a:t>навыки (1</a:t>
            </a:r>
            <a:r>
              <a:rPr lang="ru-RU" dirty="0" smtClean="0"/>
              <a:t>) !</a:t>
            </a:r>
            <a:endParaRPr lang="ru-RU" dirty="0"/>
          </a:p>
          <a:p>
            <a:pPr lvl="0"/>
            <a:r>
              <a:rPr lang="ru-RU" dirty="0"/>
              <a:t>Умение решать уравнения, неравенства и их системы (3</a:t>
            </a:r>
            <a:r>
              <a:rPr lang="ru-RU" dirty="0" smtClean="0"/>
              <a:t>) !</a:t>
            </a:r>
            <a:endParaRPr lang="ru-RU" dirty="0"/>
          </a:p>
          <a:p>
            <a:pPr lvl="0"/>
            <a:r>
              <a:rPr lang="ru-RU" dirty="0"/>
              <a:t>Умение строить графики элементарных функций (</a:t>
            </a:r>
            <a:r>
              <a:rPr lang="ru-RU"/>
              <a:t>4</a:t>
            </a:r>
            <a:r>
              <a:rPr lang="ru-RU" smtClean="0"/>
              <a:t>) !</a:t>
            </a:r>
            <a:endParaRPr lang="ru-RU" dirty="0"/>
          </a:p>
          <a:p>
            <a:pPr lvl="0"/>
            <a:r>
              <a:rPr lang="ru-RU" dirty="0"/>
              <a:t>Умение производить операции с геометрическими фигурами (5</a:t>
            </a:r>
            <a:r>
              <a:rPr lang="ru-RU" dirty="0" smtClean="0"/>
              <a:t>)</a:t>
            </a:r>
            <a:r>
              <a:rPr lang="en-US" dirty="0" smtClean="0"/>
              <a:t> (+)</a:t>
            </a:r>
            <a:endParaRPr lang="ru-RU" dirty="0"/>
          </a:p>
          <a:p>
            <a:pPr lvl="0"/>
            <a:r>
              <a:rPr lang="ru-RU" dirty="0"/>
              <a:t>Умение </a:t>
            </a:r>
            <a:r>
              <a:rPr lang="ru-RU" dirty="0" err="1"/>
              <a:t>эскизировать</a:t>
            </a:r>
            <a:r>
              <a:rPr lang="ru-RU" dirty="0"/>
              <a:t> и схематизировать (5,6,7</a:t>
            </a:r>
            <a:r>
              <a:rPr lang="ru-RU" dirty="0" smtClean="0"/>
              <a:t>)</a:t>
            </a:r>
            <a:r>
              <a:rPr lang="en-US" dirty="0" smtClean="0"/>
              <a:t> (+)</a:t>
            </a:r>
            <a:endParaRPr lang="ru-RU" dirty="0"/>
          </a:p>
          <a:p>
            <a:pPr lvl="0"/>
            <a:r>
              <a:rPr lang="ru-RU" dirty="0"/>
              <a:t>Умение работать с информацией  (6,7</a:t>
            </a:r>
            <a:r>
              <a:rPr lang="ru-RU" dirty="0" smtClean="0"/>
              <a:t>)</a:t>
            </a:r>
            <a:r>
              <a:rPr lang="en-US" dirty="0" smtClean="0"/>
              <a:t> (+)</a:t>
            </a:r>
            <a:endParaRPr lang="ru-RU" dirty="0"/>
          </a:p>
          <a:p>
            <a:pPr lvl="0"/>
            <a:r>
              <a:rPr lang="ru-RU" dirty="0"/>
              <a:t>Умение логически рассуждать и делать выводы </a:t>
            </a:r>
            <a:r>
              <a:rPr lang="en-US" dirty="0" smtClean="0"/>
              <a:t>(+)</a:t>
            </a:r>
          </a:p>
          <a:p>
            <a:pPr lvl="0"/>
            <a:r>
              <a:rPr lang="ru-RU" dirty="0" smtClean="0"/>
              <a:t>Работа с ошибками (-)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аспект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Базовые </a:t>
            </a:r>
            <a:r>
              <a:rPr lang="ru-RU" b="1" dirty="0" smtClean="0"/>
              <a:t>знания</a:t>
            </a:r>
            <a:r>
              <a:rPr lang="ru-RU" b="1" dirty="0"/>
              <a:t>, определяющие успешность на ГИА по математике</a:t>
            </a:r>
            <a:endParaRPr lang="ru-RU" dirty="0"/>
          </a:p>
          <a:p>
            <a:pPr lvl="0"/>
            <a:r>
              <a:rPr lang="ru-RU" dirty="0" smtClean="0"/>
              <a:t>Свойства </a:t>
            </a:r>
            <a:r>
              <a:rPr lang="ru-RU" dirty="0"/>
              <a:t>геометрических фигур </a:t>
            </a:r>
          </a:p>
          <a:p>
            <a:pPr lvl="0"/>
            <a:r>
              <a:rPr lang="ru-RU" dirty="0"/>
              <a:t>Дроби</a:t>
            </a:r>
          </a:p>
          <a:p>
            <a:pPr lvl="0"/>
            <a:r>
              <a:rPr lang="ru-RU" dirty="0"/>
              <a:t>Натуральные, действительные, рациональные, иррациональные числа</a:t>
            </a:r>
          </a:p>
          <a:p>
            <a:pPr lvl="0"/>
            <a:r>
              <a:rPr lang="ru-RU" dirty="0"/>
              <a:t>Элементарные функции и их графики</a:t>
            </a:r>
          </a:p>
          <a:p>
            <a:pPr lvl="0"/>
            <a:r>
              <a:rPr lang="ru-RU" dirty="0"/>
              <a:t>Алгебраические преобразования</a:t>
            </a:r>
          </a:p>
          <a:p>
            <a:pPr lvl="0"/>
            <a:r>
              <a:rPr lang="ru-RU" dirty="0"/>
              <a:t>Базовые теоремы геометрии</a:t>
            </a:r>
          </a:p>
          <a:p>
            <a:pPr lvl="0"/>
            <a:r>
              <a:rPr lang="ru-RU" dirty="0"/>
              <a:t>Числовые последовательности</a:t>
            </a:r>
          </a:p>
          <a:p>
            <a:r>
              <a:rPr lang="ru-RU" dirty="0"/>
              <a:t>Основные понятия теории вероятностей.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16261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ЕГЭ П и Б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Группы П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Минимум 0-23 (Б)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База 27-50 (Б-П)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База+ 55-68 (Б-П)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Повышенный 70-86 (П)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Высокий 88-100 (П)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Группы 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Минимум 0-6 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База 7-11 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База+ 12-16 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Повышенный 17-20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1216</Words>
  <Application>Microsoft Office PowerPoint</Application>
  <PresentationFormat>Экран (4:3)</PresentationFormat>
  <Paragraphs>245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Соседство</vt:lpstr>
      <vt:lpstr>Аптека</vt:lpstr>
      <vt:lpstr>Подготовка обучающихся к ГИА </vt:lpstr>
      <vt:lpstr>Структура экзамена</vt:lpstr>
      <vt:lpstr>Соотнесение моделей КИМ ОГЭ</vt:lpstr>
      <vt:lpstr>Соотнесение моделей КИМ ОГЭ</vt:lpstr>
      <vt:lpstr>Перспективная модель</vt:lpstr>
      <vt:lpstr>Двухуровневый ЕГЭ</vt:lpstr>
      <vt:lpstr>Содержательный аспект</vt:lpstr>
      <vt:lpstr>Содержательный аспект</vt:lpstr>
      <vt:lpstr>Итоги ЕГЭ П и Б</vt:lpstr>
      <vt:lpstr>Качественные отличия уровней</vt:lpstr>
      <vt:lpstr>Подготовка учащихся к ГИА</vt:lpstr>
      <vt:lpstr>Работа с учащимися</vt:lpstr>
      <vt:lpstr>Работа по подготовке к ГИА</vt:lpstr>
      <vt:lpstr>Работа по подготовке к ГИА</vt:lpstr>
      <vt:lpstr>Организация подготовки</vt:lpstr>
      <vt:lpstr>Варианты заданий</vt:lpstr>
      <vt:lpstr>Варианты заданий</vt:lpstr>
      <vt:lpstr>Варианты заданий</vt:lpstr>
      <vt:lpstr>Ресурсы</vt:lpstr>
      <vt:lpstr>Пособия для подготовки</vt:lpstr>
      <vt:lpstr>Пособия для подготовки</vt:lpstr>
      <vt:lpstr>Презентация PowerPoint</vt:lpstr>
      <vt:lpstr>Справочники</vt:lpstr>
      <vt:lpstr>Типичные ошибки</vt:lpstr>
      <vt:lpstr>Типичные ошибки</vt:lpstr>
      <vt:lpstr>Устранение ошибок</vt:lpstr>
      <vt:lpstr>Предстоящие мероприятия</vt:lpstr>
      <vt:lpstr>Работа методических объединений</vt:lpstr>
      <vt:lpstr>Работа методических объединений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к ГИА</dc:title>
  <dc:creator>student</dc:creator>
  <cp:lastModifiedBy>Светлана Михайловна Головлева</cp:lastModifiedBy>
  <cp:revision>23</cp:revision>
  <dcterms:created xsi:type="dcterms:W3CDTF">2017-11-16T09:44:29Z</dcterms:created>
  <dcterms:modified xsi:type="dcterms:W3CDTF">2019-11-13T11:57:26Z</dcterms:modified>
</cp:coreProperties>
</file>