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3" r:id="rId4"/>
    <p:sldId id="322" r:id="rId5"/>
    <p:sldId id="32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62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64;&#1074;&#1077;&#1094;&#1086;&#1074;&#1072;%20&#1057;&#1042;\&#1040;&#1053;&#1040;&#1051;&#1048;&#1047;%20&#1054;&#1043;&#1069;\2019\2019%20&#1044;&#1083;&#1103;%20&#1054;&#1043;&#1069;%20(&#1079;&#1072;&#1076;&#1072;&#1085;&#1080;&#1103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explosion val="25"/>
          <c:dPt>
            <c:idx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explosion val="26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CCECFF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00FF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"</a:t>
                    </a:r>
                    <a:r>
                      <a:rPr lang="en-US" dirty="0" smtClean="0"/>
                      <a:t>2”  1,8%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"</a:t>
                    </a:r>
                    <a:r>
                      <a:rPr lang="en-US" dirty="0" smtClean="0"/>
                      <a:t>3”  55,7%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0.18616384741676381"/>
                  <c:y val="-5.27564887722368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"</a:t>
                    </a:r>
                    <a:r>
                      <a:rPr lang="en-US" dirty="0" smtClean="0"/>
                      <a:t>4”  38,6%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"</a:t>
                    </a:r>
                    <a:r>
                      <a:rPr lang="en-US" dirty="0" smtClean="0"/>
                      <a:t>5”  3,8%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'6(Био)'!$B$2521:$B$2524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'6(Био)'!$D$2521:$D$2524</c:f>
              <c:numCache>
                <c:formatCode>General</c:formatCode>
                <c:ptCount val="4"/>
                <c:pt idx="0">
                  <c:v>46</c:v>
                </c:pt>
                <c:pt idx="1">
                  <c:v>1403</c:v>
                </c:pt>
                <c:pt idx="2">
                  <c:v>972</c:v>
                </c:pt>
                <c:pt idx="3">
                  <c:v>96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3600" b="1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Итоги ОГЭ 2019. Биология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Первушина Ксения Александровна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МОУ Средняя школа №15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88641"/>
          <a:ext cx="8640961" cy="6309360"/>
        </p:xfrm>
        <a:graphic>
          <a:graphicData uri="http://schemas.openxmlformats.org/drawingml/2006/table">
            <a:tbl>
              <a:tblPr/>
              <a:tblGrid>
                <a:gridCol w="389500"/>
                <a:gridCol w="467510"/>
                <a:gridCol w="3257734"/>
                <a:gridCol w="925816"/>
                <a:gridCol w="785455"/>
                <a:gridCol w="875688"/>
                <a:gridCol w="1008085"/>
                <a:gridCol w="931173"/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Ур.  </a:t>
                      </a:r>
                      <a:r>
                        <a:rPr lang="ru-RU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сл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Arial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интерпретировать результаты научных исследований, представленные в графической форме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91,6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60,9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88,4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97,0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99,0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определять структуру объекта, выделять значимые функциональные связи и отношения между частями целого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61,5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30,4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48,5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78,4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95,8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оценивать правильность биологических суждений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36,7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21,7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43,3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Arial"/>
                          <a:ea typeface="Times New Roman"/>
                          <a:cs typeface="Times New Roman"/>
                        </a:rPr>
                        <a:t>57,3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68" marR="40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188639"/>
          <a:ext cx="8784977" cy="6309360"/>
        </p:xfrm>
        <a:graphic>
          <a:graphicData uri="http://schemas.openxmlformats.org/drawingml/2006/table">
            <a:tbl>
              <a:tblPr/>
              <a:tblGrid>
                <a:gridCol w="395991"/>
                <a:gridCol w="475301"/>
                <a:gridCol w="3593205"/>
                <a:gridCol w="864096"/>
                <a:gridCol w="936104"/>
                <a:gridCol w="864096"/>
                <a:gridCol w="792088"/>
                <a:gridCol w="864096"/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Ур. 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сл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Arial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Сред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ний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Умение проводить множественный выбор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52,7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21,7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40,1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68,6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90,6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Умение проводить множественный выбор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66,3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39,1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59,6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75,4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85,4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Умение устанавливать соответствие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Arial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1800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7,6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Arial"/>
                          <a:ea typeface="Times New Roman"/>
                          <a:cs typeface="Times New Roman"/>
                        </a:rPr>
                        <a:t>27,3</a:t>
                      </a:r>
                      <a:endParaRPr lang="ru-RU" sz="1800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Arial"/>
                          <a:ea typeface="Times New Roman"/>
                          <a:cs typeface="Times New Roman"/>
                        </a:rPr>
                        <a:t>50,6</a:t>
                      </a:r>
                      <a:endParaRPr lang="ru-RU" sz="1800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85,4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Умение определять последовательности биологических процессов, явлений, объектов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62,6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51,6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78,1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92,2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Умение включать в биологический текст пропущенные термины и понятия из числа предложенных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32,6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19,2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48,1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latin typeface="Arial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80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Умение соотносить морфологические признаки организма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…по </a:t>
                      </a: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алгоритму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56,1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29,0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49,5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64,7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Times New Roman"/>
                        </a:rPr>
                        <a:t>78,5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712967" cy="6659880"/>
        </p:xfrm>
        <a:graphic>
          <a:graphicData uri="http://schemas.openxmlformats.org/drawingml/2006/table">
            <a:tbl>
              <a:tblPr/>
              <a:tblGrid>
                <a:gridCol w="392744"/>
                <a:gridCol w="471405"/>
                <a:gridCol w="3816371"/>
                <a:gridCol w="864096"/>
                <a:gridCol w="792088"/>
                <a:gridCol w="864096"/>
                <a:gridCol w="792088"/>
                <a:gridCol w="720079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Ур.  </a:t>
                      </a:r>
                      <a:r>
                        <a:rPr lang="ru-RU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сл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Arial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Сред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ний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Умение работать с текстом биологического содержания (понимать, сравнивать, обобщать)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44,6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Arial"/>
                          <a:ea typeface="Times New Roman"/>
                          <a:cs typeface="Times New Roman"/>
                        </a:rPr>
                        <a:t>15,2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74,3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работать со статистическими данными, представленными в табличной форме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7,2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31,6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80,6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определять энергозатраты при различной физической нагрузке. Составлять рационы питания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49,5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33,9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70,4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87,8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Умение обосновывать необходимость рационального и здорового питания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19,2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>
                          <a:latin typeface="Arial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latin typeface="Arial"/>
                          <a:ea typeface="Times New Roman"/>
                          <a:cs typeface="Times New Roman"/>
                        </a:rPr>
                        <a:t>57,8</a:t>
                      </a:r>
                      <a:endParaRPr lang="ru-RU" sz="200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Проблемы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00600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Система знаний.</a:t>
            </a:r>
          </a:p>
          <a:p>
            <a:pPr marL="514350" indent="-514350">
              <a:buNone/>
            </a:pPr>
            <a:r>
              <a:rPr lang="ru-RU" b="1" dirty="0" smtClean="0"/>
              <a:t>Клеточное строение организмов. </a:t>
            </a:r>
          </a:p>
          <a:p>
            <a:pPr marL="514350" indent="-514350">
              <a:buNone/>
            </a:pPr>
            <a:r>
              <a:rPr lang="ru-RU" b="1" dirty="0" smtClean="0"/>
              <a:t>Классификация растений и животных. </a:t>
            </a:r>
          </a:p>
          <a:p>
            <a:pPr marL="514350" indent="-514350">
              <a:buNone/>
            </a:pPr>
            <a:r>
              <a:rPr lang="ru-RU" b="1" dirty="0" smtClean="0"/>
              <a:t>Процессы жизнедеятельности растений.</a:t>
            </a:r>
          </a:p>
          <a:p>
            <a:pPr marL="514350" indent="-514350">
              <a:buNone/>
            </a:pPr>
            <a:r>
              <a:rPr lang="ru-RU" b="1" dirty="0" smtClean="0"/>
              <a:t>Питание. Дыхание. Внутренняя среда. </a:t>
            </a:r>
          </a:p>
          <a:p>
            <a:pPr marL="514350" indent="-514350">
              <a:buNone/>
            </a:pPr>
            <a:r>
              <a:rPr lang="ru-RU" b="1" dirty="0" err="1" smtClean="0"/>
              <a:t>Нейро-гуморальная</a:t>
            </a:r>
            <a:r>
              <a:rPr lang="ru-RU" b="1" dirty="0" smtClean="0"/>
              <a:t> регуляция.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Понятийно-терминологический аппарат.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Применение знаний для объяснения процессов и явлений.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Умение анализировать и понимать вопросы.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772816"/>
          <a:ext cx="8352928" cy="3349127"/>
        </p:xfrm>
        <a:graphic>
          <a:graphicData uri="http://schemas.openxmlformats.org/drawingml/2006/table">
            <a:tbl>
              <a:tblPr/>
              <a:tblGrid>
                <a:gridCol w="2376264"/>
                <a:gridCol w="1944216"/>
                <a:gridCol w="1944216"/>
                <a:gridCol w="2088232"/>
              </a:tblGrid>
              <a:tr h="423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2017 год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Количество участников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3221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2677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2517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Calibri"/>
                          <a:cs typeface="Times New Roman"/>
                        </a:rPr>
                        <a:t>Средний первичный балл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24,2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24,4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24,4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Calibri"/>
                          <a:cs typeface="Times New Roman"/>
                        </a:rPr>
                        <a:t>Процент от максимально возможного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/>
                          <a:ea typeface="Calibri"/>
                          <a:cs typeface="Times New Roman"/>
                        </a:rPr>
                        <a:t>52,6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Calibri"/>
                          <a:cs typeface="Times New Roman"/>
                        </a:rPr>
                        <a:t>53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/>
                          <a:ea typeface="Calibri"/>
                          <a:cs typeface="Times New Roman"/>
                        </a:rPr>
                        <a:t>53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одзаголовок 2"/>
          <p:cNvSpPr txBox="1">
            <a:spLocks/>
          </p:cNvSpPr>
          <p:nvPr/>
        </p:nvSpPr>
        <p:spPr>
          <a:xfrm>
            <a:off x="1115616" y="332656"/>
            <a:ext cx="7448872" cy="6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Основные результаты ОГЭ по биологии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683568" y="980728"/>
          <a:ext cx="7920880" cy="620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одзаголовок 2"/>
          <p:cNvSpPr txBox="1">
            <a:spLocks/>
          </p:cNvSpPr>
          <p:nvPr/>
        </p:nvSpPr>
        <p:spPr>
          <a:xfrm>
            <a:off x="1115616" y="332656"/>
            <a:ext cx="7448872" cy="6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Результаты ОГЭ по биологии в 2019 г.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484784"/>
          <a:ext cx="8352929" cy="3384378"/>
        </p:xfrm>
        <a:graphic>
          <a:graphicData uri="http://schemas.openxmlformats.org/drawingml/2006/table">
            <a:tbl>
              <a:tblPr/>
              <a:tblGrid>
                <a:gridCol w="2016226"/>
                <a:gridCol w="2136627"/>
                <a:gridCol w="2231522"/>
                <a:gridCol w="1968554"/>
              </a:tblGrid>
              <a:tr h="56406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Полученная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оценка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обучающихся (в %)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 год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2018 год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 год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1,4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2,4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1,8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58,1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54,9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55,7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35,0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38,4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38,6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5,5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4,3</a:t>
                      </a: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3,8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одзаголовок 2"/>
          <p:cNvSpPr txBox="1">
            <a:spLocks/>
          </p:cNvSpPr>
          <p:nvPr/>
        </p:nvSpPr>
        <p:spPr>
          <a:xfrm>
            <a:off x="899592" y="404664"/>
            <a:ext cx="7448872" cy="6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результатов ОГЭ по биологии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Выполняемость заданий КИМ ОГЭ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группами </a:t>
            </a:r>
            <a:r>
              <a:rPr lang="ru-RU" b="1" dirty="0" smtClean="0">
                <a:solidFill>
                  <a:srgbClr val="C00000"/>
                </a:solidFill>
              </a:rPr>
              <a:t>участников </a:t>
            </a:r>
            <a:r>
              <a:rPr lang="ru-RU" b="1" dirty="0" smtClean="0">
                <a:solidFill>
                  <a:srgbClr val="C00000"/>
                </a:solidFill>
              </a:rPr>
              <a:t>экзамена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с разным уровнем подготовки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1" y="188642"/>
          <a:ext cx="8784977" cy="6624828"/>
        </p:xfrm>
        <a:graphic>
          <a:graphicData uri="http://schemas.openxmlformats.org/drawingml/2006/table">
            <a:tbl>
              <a:tblPr/>
              <a:tblGrid>
                <a:gridCol w="522965"/>
                <a:gridCol w="455993"/>
                <a:gridCol w="3177494"/>
                <a:gridCol w="966645"/>
                <a:gridCol w="966645"/>
                <a:gridCol w="983255"/>
                <a:gridCol w="983255"/>
                <a:gridCol w="728725"/>
              </a:tblGrid>
              <a:tr h="1934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  </a:t>
                      </a: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сл.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Проверяемые элементы содержания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Процент выполнения по региону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средний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группе, получивших 2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группе, получивших 3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группе, получивших  4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группе, получивших 5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Роль биологии в формировании современной естественно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научной картины </a:t>
                      </a: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мира…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81,4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30,4</a:t>
                      </a:r>
                      <a:endParaRPr lang="ru-RU" sz="1800" dirty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73,3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93,8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99,0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highlight>
                            <a:srgbClr val="C0C0C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Клеточное строение организмов как доказательство их родства, единства живой природы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49,4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28,3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41,6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57,2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93,8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highlight>
                            <a:srgbClr val="C0C0C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Признаки организмов. Одноклеточные и многоклеточные организмы. Царство Бактерии</a:t>
                      </a:r>
                      <a:r>
                        <a:rPr lang="ru-RU" sz="1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Царство </a:t>
                      </a: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Грибы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61,1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23,9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54,3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70,5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84,4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506" marR="37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1" y="332658"/>
          <a:ext cx="8784977" cy="4311360"/>
        </p:xfrm>
        <a:graphic>
          <a:graphicData uri="http://schemas.openxmlformats.org/drawingml/2006/table">
            <a:tbl>
              <a:tblPr/>
              <a:tblGrid>
                <a:gridCol w="395991"/>
                <a:gridCol w="475301"/>
                <a:gridCol w="3312028"/>
                <a:gridCol w="732221"/>
                <a:gridCol w="1007572"/>
                <a:gridCol w="890284"/>
                <a:gridCol w="1024886"/>
                <a:gridCol w="946694"/>
              </a:tblGrid>
              <a:tr h="720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Ур.  сложности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Проверяемые элементы содержания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средний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highlight>
                            <a:srgbClr val="00FF00"/>
                          </a:highligh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Царство Растения 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61,9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21,7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51,9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75,1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93,8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highlight>
                            <a:srgbClr val="00FF00"/>
                          </a:highligh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Царство Растения 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50,1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13,0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40,3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62,7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84,4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highlight>
                            <a:srgbClr val="00FF00"/>
                          </a:highligh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Царство Животные 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56,5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26,1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46,6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68,5</a:t>
                      </a:r>
                      <a:endParaRPr lang="ru-RU" sz="20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highlight>
                            <a:srgbClr val="00FF00"/>
                          </a:highligh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Царство Животные 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64,5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39,1</a:t>
                      </a:r>
                      <a:endParaRPr lang="ru-RU" sz="2000" dirty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57,2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73,5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91,7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0" y="188642"/>
          <a:ext cx="8784977" cy="6407242"/>
        </p:xfrm>
        <a:graphic>
          <a:graphicData uri="http://schemas.openxmlformats.org/drawingml/2006/table">
            <a:tbl>
              <a:tblPr/>
              <a:tblGrid>
                <a:gridCol w="395991"/>
                <a:gridCol w="475301"/>
                <a:gridCol w="3809230"/>
                <a:gridCol w="864096"/>
                <a:gridCol w="864096"/>
                <a:gridCol w="792088"/>
                <a:gridCol w="792088"/>
                <a:gridCol w="792087"/>
              </a:tblGrid>
              <a:tr h="504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Ур. 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Сл.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Arial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Сред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ний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Общий план строения и процессы жизнедеятельности. Сходство человека с животными и отличие от них. Размножение и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развитие…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63,2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56,0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72,2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89,6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Нейрогуморальная регуляция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...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47,7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28,3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35,4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62,9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84,4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Опора и движение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Внутренняя среда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17,4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52,6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63,5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Транспорт веществ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17,4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42,3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62,9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84,4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Питание. Дыхание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43,4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23,9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37,6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50,2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latin typeface="Arial"/>
                          <a:ea typeface="Times New Roman"/>
                          <a:cs typeface="Times New Roman"/>
                        </a:rPr>
                        <a:t>68,8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Обмен веществ. Выделение. Покровы тела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59,0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34,8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52,7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67,9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72,9</a:t>
                      </a:r>
                      <a:endParaRPr lang="ru-RU" sz="1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Органы чувств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30,4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60,4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  <a:cs typeface="Times New Roman"/>
                        </a:rPr>
                        <a:t>Психология и поведение человека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56,6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47,0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68,3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Times New Roman"/>
                        </a:rPr>
                        <a:t>92,7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highlight>
                            <a:srgbClr val="00FF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Соблюдение санитарно-гигиенических норм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…. </a:t>
                      </a:r>
                      <a:r>
                        <a:rPr lang="ru-RU" sz="1800" b="1" dirty="0">
                          <a:latin typeface="Arial"/>
                          <a:ea typeface="Times New Roman"/>
                          <a:cs typeface="Times New Roman"/>
                        </a:rPr>
                        <a:t>Приемы оказания первой </a:t>
                      </a:r>
                      <a:r>
                        <a:rPr lang="ru-RU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…помощи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79,1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63,0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75,3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84,7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85,4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764704"/>
          <a:ext cx="8712970" cy="4556760"/>
        </p:xfrm>
        <a:graphic>
          <a:graphicData uri="http://schemas.openxmlformats.org/drawingml/2006/table">
            <a:tbl>
              <a:tblPr/>
              <a:tblGrid>
                <a:gridCol w="392745"/>
                <a:gridCol w="471405"/>
                <a:gridCol w="3284881"/>
                <a:gridCol w="726220"/>
                <a:gridCol w="999313"/>
                <a:gridCol w="882987"/>
                <a:gridCol w="1016485"/>
                <a:gridCol w="938934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Ур.  сложности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>
                          <a:latin typeface="Arial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highlight>
                            <a:srgbClr val="FF00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Влияние экологических факторов на организмы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56,7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21,7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48,4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67,3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86,5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highlight>
                            <a:srgbClr val="FF00FF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Экосистемная</a:t>
                      </a: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организация живой </a:t>
                      </a:r>
                      <a:r>
                        <a:rPr lang="ru-RU" sz="2000" b="1" dirty="0">
                          <a:latin typeface="Arial"/>
                          <a:ea typeface="Times New Roman"/>
                          <a:cs typeface="Times New Roman"/>
                        </a:rPr>
                        <a:t>природы. Биосфера. Учение об эволюции органического мира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62,2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47,8</a:t>
                      </a:r>
                      <a:endParaRPr lang="ru-RU" sz="20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54,0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71,9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90,6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1" marR="418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726</Words>
  <Application>Microsoft Office PowerPoint</Application>
  <PresentationFormat>Экран (4:3)</PresentationFormat>
  <Paragraphs>378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Итоги ОГЭ 2019. Биология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Проблемы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й</dc:creator>
  <cp:lastModifiedBy>Первушина</cp:lastModifiedBy>
  <cp:revision>55</cp:revision>
  <dcterms:created xsi:type="dcterms:W3CDTF">2019-09-17T15:49:38Z</dcterms:created>
  <dcterms:modified xsi:type="dcterms:W3CDTF">2019-10-09T02:12:20Z</dcterms:modified>
</cp:coreProperties>
</file>