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2"/>
  </p:sldMasterIdLst>
  <p:notesMasterIdLst>
    <p:notesMasterId r:id="rId32"/>
  </p:notesMasterIdLst>
  <p:handoutMasterIdLst>
    <p:handoutMasterId r:id="rId33"/>
  </p:handoutMasterIdLst>
  <p:sldIdLst>
    <p:sldId id="743" r:id="rId3"/>
    <p:sldId id="744" r:id="rId4"/>
    <p:sldId id="745" r:id="rId5"/>
    <p:sldId id="746" r:id="rId6"/>
    <p:sldId id="522" r:id="rId7"/>
    <p:sldId id="725" r:id="rId8"/>
    <p:sldId id="726" r:id="rId9"/>
    <p:sldId id="727" r:id="rId10"/>
    <p:sldId id="728" r:id="rId11"/>
    <p:sldId id="730" r:id="rId12"/>
    <p:sldId id="747" r:id="rId13"/>
    <p:sldId id="748" r:id="rId14"/>
    <p:sldId id="749" r:id="rId15"/>
    <p:sldId id="750" r:id="rId16"/>
    <p:sldId id="752" r:id="rId17"/>
    <p:sldId id="751" r:id="rId18"/>
    <p:sldId id="753" r:id="rId19"/>
    <p:sldId id="754" r:id="rId20"/>
    <p:sldId id="755" r:id="rId21"/>
    <p:sldId id="731" r:id="rId22"/>
    <p:sldId id="732" r:id="rId23"/>
    <p:sldId id="733" r:id="rId24"/>
    <p:sldId id="734" r:id="rId25"/>
    <p:sldId id="735" r:id="rId26"/>
    <p:sldId id="741" r:id="rId27"/>
    <p:sldId id="736" r:id="rId28"/>
    <p:sldId id="740" r:id="rId29"/>
    <p:sldId id="742" r:id="rId30"/>
    <p:sldId id="756"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Начало" id="{544A49FB-59F6-4753-92E3-782903A7D321}">
          <p14:sldIdLst/>
        </p14:section>
        <p14:section name="Председатель" id="{7D336E04-CC71-4FAC-8DF5-7AA18F2591FC}">
          <p14:sldIdLst/>
        </p14:section>
        <p14:section name="ЕГЭ" id="{AD208C76-DA0A-4AA8-A588-F76158CE9BA2}">
          <p14:sldIdLst>
            <p14:sldId id="743"/>
            <p14:sldId id="744"/>
            <p14:sldId id="745"/>
            <p14:sldId id="746"/>
            <p14:sldId id="522"/>
            <p14:sldId id="725"/>
            <p14:sldId id="726"/>
            <p14:sldId id="727"/>
            <p14:sldId id="728"/>
            <p14:sldId id="730"/>
            <p14:sldId id="747"/>
            <p14:sldId id="748"/>
            <p14:sldId id="749"/>
            <p14:sldId id="750"/>
            <p14:sldId id="752"/>
            <p14:sldId id="751"/>
            <p14:sldId id="753"/>
            <p14:sldId id="754"/>
            <p14:sldId id="755"/>
            <p14:sldId id="731"/>
            <p14:sldId id="732"/>
            <p14:sldId id="733"/>
          </p14:sldIdLst>
        </p14:section>
        <p14:section name="Председатель" id="{ADCE0DB2-C8DA-471B-A58C-E6CEB0C6C3C4}">
          <p14:sldIdLst>
            <p14:sldId id="734"/>
            <p14:sldId id="735"/>
            <p14:sldId id="741"/>
            <p14:sldId id="736"/>
            <p14:sldId id="740"/>
            <p14:sldId id="742"/>
            <p14:sldId id="756"/>
          </p14:sldIdLst>
        </p14:section>
        <p14:section name="Председатель" id="{D082C567-D384-4184-8388-E193605D97CE}">
          <p14:sldIdLst/>
        </p14:section>
        <p14:section name="Химия" id="{55EF812D-2E1D-469D-A2DF-037700E53A34}">
          <p14:sldIdLst/>
        </p14:section>
        <p14:section name="Заключение" id="{6E24C332-FDBB-4B65-9F3B-3A677AD3166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8242" autoAdjust="0"/>
  </p:normalViewPr>
  <p:slideViewPr>
    <p:cSldViewPr>
      <p:cViewPr>
        <p:scale>
          <a:sx n="73" d="100"/>
          <a:sy n="73" d="100"/>
        </p:scale>
        <p:origin x="-151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2D5F74F-0457-4564-AD04-354BC0417F6A}" type="datetimeFigureOut">
              <a:rPr lang="ru-RU" smtClean="0"/>
              <a:t>15.10.2020</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809E305-03C1-40A0-AEE5-075427D85CA0}" type="slidenum">
              <a:rPr lang="ru-RU" smtClean="0"/>
              <a:t>‹#›</a:t>
            </a:fld>
            <a:endParaRPr lang="ru-RU"/>
          </a:p>
        </p:txBody>
      </p:sp>
    </p:spTree>
    <p:extLst>
      <p:ext uri="{BB962C8B-B14F-4D97-AF65-F5344CB8AC3E}">
        <p14:creationId xmlns:p14="http://schemas.microsoft.com/office/powerpoint/2010/main" val="294575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DAF9B9-827A-4D56-8483-52B019444584}" type="datetimeFigureOut">
              <a:rPr lang="ru-RU" smtClean="0"/>
              <a:t>15.10.2020</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7ABE48-5EEF-4210-B066-678A95F3CA77}" type="slidenum">
              <a:rPr lang="ru-RU" smtClean="0"/>
              <a:t>‹#›</a:t>
            </a:fld>
            <a:endParaRPr lang="ru-RU"/>
          </a:p>
        </p:txBody>
      </p:sp>
    </p:spTree>
    <p:extLst>
      <p:ext uri="{BB962C8B-B14F-4D97-AF65-F5344CB8AC3E}">
        <p14:creationId xmlns:p14="http://schemas.microsoft.com/office/powerpoint/2010/main" val="104565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
        <p:nvSpPr>
          <p:cNvPr id="7" name="TextBox 6"/>
          <p:cNvSpPr txBox="1"/>
          <p:nvPr userDrawn="1"/>
        </p:nvSpPr>
        <p:spPr>
          <a:xfrm>
            <a:off x="3214678" y="-24"/>
            <a:ext cx="2571768" cy="646331"/>
          </a:xfrm>
          <a:prstGeom prst="rect">
            <a:avLst/>
          </a:prstGeom>
          <a:noFill/>
        </p:spPr>
        <p:txBody>
          <a:bodyPr wrap="square" rtlCol="0">
            <a:spAutoFit/>
          </a:bodyPr>
          <a:lstStyle/>
          <a:p>
            <a:r>
              <a:rPr lang="ru-RU" sz="3600" dirty="0" smtClean="0">
                <a:solidFill>
                  <a:srgbClr val="FF9900"/>
                </a:solidFill>
                <a:effectLst>
                  <a:outerShdw blurRad="38100" dist="38100" dir="2700000" algn="tl">
                    <a:srgbClr val="000000">
                      <a:alpha val="43137"/>
                    </a:srgbClr>
                  </a:outerShdw>
                </a:effectLst>
              </a:rPr>
              <a:t>Математика</a:t>
            </a:r>
            <a:endParaRPr lang="en-US" sz="3600" dirty="0">
              <a:solidFill>
                <a:srgbClr val="FF9900"/>
              </a:solidFill>
              <a:effectLst>
                <a:outerShdw blurRad="38100" dist="38100" dir="2700000" algn="tl">
                  <a:srgbClr val="000000">
                    <a:alpha val="43137"/>
                  </a:srgbClr>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42910" y="857232"/>
            <a:ext cx="3852890" cy="5268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857232"/>
            <a:ext cx="3852890" cy="5268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42910" y="788974"/>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42910" y="1500174"/>
            <a:ext cx="3854478" cy="46656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788974"/>
            <a:ext cx="37846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500174"/>
            <a:ext cx="3784627" cy="4625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2751165" cy="649306"/>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785794"/>
            <a:ext cx="4854602" cy="5340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14348" y="1435100"/>
            <a:ext cx="275116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714355"/>
            <a:ext cx="5486400" cy="4013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E8E0A8-8E48-42ED-884C-4B8AE84DB2DE}"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E21B3-E6C5-444F-8155-046F2E6A27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4"/>
            <a:ext cx="8229600" cy="65403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714348" y="831863"/>
            <a:ext cx="7715304" cy="53117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E0A8-8E48-42ED-884C-4B8AE84DB2DE}" type="datetimeFigureOut">
              <a:rPr lang="en-US" smtClean="0"/>
              <a:pPr/>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E21B3-E6C5-444F-8155-046F2E6A2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c.fipi.ru/o-nas/novosti/metod-rekomendatsii-dlya-vypusknikov-po-sam-podgotovke-k-ekzamenam-2020/matematika-profilnaya-ege.pdf" TargetMode="External"/><Relationship Id="rId2" Type="http://schemas.openxmlformats.org/officeDocument/2006/relationships/hyperlink" Target="http://doc.fipi.ru/ege/analiticheskie-i-metodicheskie-materialy/2019/matematika_2019.pdf" TargetMode="External"/><Relationship Id="rId1" Type="http://schemas.openxmlformats.org/officeDocument/2006/relationships/slideLayout" Target="../slideLayouts/slideLayout2.xml"/><Relationship Id="rId4" Type="http://schemas.openxmlformats.org/officeDocument/2006/relationships/hyperlink" Target="https://fipi.ru/metodicheskaya-kopilka/metod-rekomendatsii-dlya-slabykh-shkol#!/tab/223974643-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chemeClr val="accent3">
                    <a:lumMod val="50000"/>
                  </a:schemeClr>
                </a:solidFill>
              </a:rPr>
              <a:t>Итоги ЕГЭ по математике-2020</a:t>
            </a:r>
            <a:r>
              <a:rPr lang="ru-RU" dirty="0" smtClean="0"/>
              <a:t/>
            </a:r>
            <a:br>
              <a:rPr lang="ru-RU" dirty="0" smtClean="0"/>
            </a:br>
            <a:r>
              <a:rPr lang="ru-RU" dirty="0" smtClean="0"/>
              <a:t/>
            </a:r>
            <a:br>
              <a:rPr lang="ru-RU" dirty="0" smtClean="0"/>
            </a:br>
            <a:endParaRPr lang="ru-RU" dirty="0"/>
          </a:p>
        </p:txBody>
      </p:sp>
      <p:sp>
        <p:nvSpPr>
          <p:cNvPr id="4" name="Подзаголовок 3"/>
          <p:cNvSpPr>
            <a:spLocks noGrp="1"/>
          </p:cNvSpPr>
          <p:nvPr>
            <p:ph type="subTitle" idx="1"/>
          </p:nvPr>
        </p:nvSpPr>
        <p:spPr/>
        <p:txBody>
          <a:bodyPr/>
          <a:lstStyle/>
          <a:p>
            <a:r>
              <a:rPr lang="ru-RU" dirty="0" smtClean="0"/>
              <a:t>(На основе САО о результатах ЕГЭ в Ярославской области)</a:t>
            </a:r>
          </a:p>
          <a:p>
            <a:r>
              <a:rPr lang="ru-RU" dirty="0" smtClean="0"/>
              <a:t>Пешкова </a:t>
            </a:r>
            <a:r>
              <a:rPr lang="ru-RU" dirty="0"/>
              <a:t>А.В., зав. Кафедрой </a:t>
            </a:r>
            <a:r>
              <a:rPr lang="ru-RU" dirty="0" smtClean="0"/>
              <a:t>ЕМД</a:t>
            </a:r>
            <a:endParaRPr lang="ru-RU" dirty="0"/>
          </a:p>
        </p:txBody>
      </p:sp>
    </p:spTree>
    <p:extLst>
      <p:ext uri="{BB962C8B-B14F-4D97-AF65-F5344CB8AC3E}">
        <p14:creationId xmlns:p14="http://schemas.microsoft.com/office/powerpoint/2010/main" val="212236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620688"/>
            <a:ext cx="8229600" cy="654032"/>
          </a:xfrm>
        </p:spPr>
        <p:txBody>
          <a:bodyPr>
            <a:noAutofit/>
          </a:bodyPr>
          <a:lstStyle/>
          <a:p>
            <a:r>
              <a:rPr lang="ru-RU" sz="4000" dirty="0">
                <a:solidFill>
                  <a:schemeClr val="accent3">
                    <a:lumMod val="50000"/>
                  </a:schemeClr>
                </a:solidFill>
              </a:rPr>
              <a:t>Процент выполнения заданий ЕГЭ в группе обучающихся, набравших свыше 81 </a:t>
            </a:r>
            <a:r>
              <a:rPr lang="ru-RU" sz="4000" dirty="0" smtClean="0">
                <a:solidFill>
                  <a:schemeClr val="accent3">
                    <a:lumMod val="50000"/>
                  </a:schemeClr>
                </a:solidFill>
              </a:rPr>
              <a:t>балла</a:t>
            </a:r>
            <a:endParaRPr lang="ru-RU" sz="4000" dirty="0">
              <a:solidFill>
                <a:schemeClr val="accent3">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66207"/>
            <a:ext cx="7848872" cy="430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984" y="260648"/>
            <a:ext cx="8229600" cy="654032"/>
          </a:xfrm>
        </p:spPr>
        <p:txBody>
          <a:bodyPr>
            <a:normAutofit fontScale="90000"/>
          </a:bodyPr>
          <a:lstStyle/>
          <a:p>
            <a:r>
              <a:rPr lang="ru-RU" dirty="0" smtClean="0">
                <a:solidFill>
                  <a:schemeClr val="accent3">
                    <a:lumMod val="50000"/>
                  </a:schemeClr>
                </a:solidFill>
              </a:rPr>
              <a:t>Хуже всего усвоенные элементы содержания:</a:t>
            </a:r>
            <a:endParaRPr lang="ru-RU" dirty="0">
              <a:solidFill>
                <a:schemeClr val="accent3">
                  <a:lumMod val="50000"/>
                </a:schemeClr>
              </a:solidFill>
            </a:endParaRPr>
          </a:p>
        </p:txBody>
      </p:sp>
      <p:sp>
        <p:nvSpPr>
          <p:cNvPr id="3" name="Прямоугольник 2"/>
          <p:cNvSpPr/>
          <p:nvPr/>
        </p:nvSpPr>
        <p:spPr>
          <a:xfrm>
            <a:off x="539552" y="1165271"/>
            <a:ext cx="8424936" cy="5016758"/>
          </a:xfrm>
          <a:prstGeom prst="rect">
            <a:avLst/>
          </a:prstGeom>
        </p:spPr>
        <p:txBody>
          <a:bodyPr wrap="square">
            <a:spAutoFit/>
          </a:bodyPr>
          <a:lstStyle/>
          <a:p>
            <a:r>
              <a:rPr lang="ru-RU" sz="2000" dirty="0">
                <a:solidFill>
                  <a:schemeClr val="accent3">
                    <a:lumMod val="50000"/>
                  </a:schemeClr>
                </a:solidFill>
              </a:rPr>
              <a:t>- умение решать уравнения и неравенства (13 задание повышенного уровня сложности), кроме групп, набравших выше 61 </a:t>
            </a:r>
            <a:r>
              <a:rPr lang="ru-RU" sz="2000" dirty="0" err="1">
                <a:solidFill>
                  <a:schemeClr val="accent3">
                    <a:lumMod val="50000"/>
                  </a:schemeClr>
                </a:solidFill>
              </a:rPr>
              <a:t>т.б</a:t>
            </a:r>
            <a:r>
              <a:rPr lang="ru-RU" sz="2000" dirty="0">
                <a:solidFill>
                  <a:schemeClr val="accent3">
                    <a:lumMod val="50000"/>
                  </a:schemeClr>
                </a:solidFill>
              </a:rPr>
              <a:t>.,</a:t>
            </a:r>
          </a:p>
          <a:p>
            <a:r>
              <a:rPr lang="ru-RU" sz="2000" dirty="0">
                <a:solidFill>
                  <a:schemeClr val="accent3">
                    <a:lumMod val="50000"/>
                  </a:schemeClr>
                </a:solidFill>
              </a:rPr>
              <a:t>- умение выполнять действия с геометрическими фигурами, координатами и векторами (14 задание повышенного уровня сложности), кроме группы 81-100 </a:t>
            </a:r>
            <a:r>
              <a:rPr lang="ru-RU" sz="2000" dirty="0" err="1">
                <a:solidFill>
                  <a:schemeClr val="accent3">
                    <a:lumMod val="50000"/>
                  </a:schemeClr>
                </a:solidFill>
              </a:rPr>
              <a:t>т.б</a:t>
            </a:r>
            <a:r>
              <a:rPr lang="ru-RU" sz="2000" dirty="0">
                <a:solidFill>
                  <a:schemeClr val="accent3">
                    <a:lumMod val="50000"/>
                  </a:schemeClr>
                </a:solidFill>
              </a:rPr>
              <a:t>.,</a:t>
            </a:r>
          </a:p>
          <a:p>
            <a:r>
              <a:rPr lang="ru-RU" sz="2000" dirty="0">
                <a:solidFill>
                  <a:schemeClr val="accent3">
                    <a:lumMod val="50000"/>
                  </a:schemeClr>
                </a:solidFill>
              </a:rPr>
              <a:t>- умение решать уравнения и неравенства (15 задание повышенного уровня сложности), кроме группы 81-100 </a:t>
            </a:r>
            <a:r>
              <a:rPr lang="ru-RU" sz="2000" dirty="0" err="1">
                <a:solidFill>
                  <a:schemeClr val="accent3">
                    <a:lumMod val="50000"/>
                  </a:schemeClr>
                </a:solidFill>
              </a:rPr>
              <a:t>т.б</a:t>
            </a:r>
            <a:r>
              <a:rPr lang="ru-RU" sz="2000" dirty="0">
                <a:solidFill>
                  <a:schemeClr val="accent3">
                    <a:lumMod val="50000"/>
                  </a:schemeClr>
                </a:solidFill>
              </a:rPr>
              <a:t>.,</a:t>
            </a:r>
          </a:p>
          <a:p>
            <a:r>
              <a:rPr lang="ru-RU" sz="2000" dirty="0">
                <a:solidFill>
                  <a:schemeClr val="accent3">
                    <a:lumMod val="50000"/>
                  </a:schemeClr>
                </a:solidFill>
              </a:rPr>
              <a:t>- умение выполнять действия с геометрическими фигурами, координатами и векторами (16 задание повышенного уровня сложности),</a:t>
            </a:r>
          </a:p>
          <a:p>
            <a:r>
              <a:rPr lang="ru-RU" sz="2000" dirty="0">
                <a:solidFill>
                  <a:schemeClr val="accent3">
                    <a:lumMod val="50000"/>
                  </a:schemeClr>
                </a:solidFill>
              </a:rPr>
              <a:t>- умение использовать приобретенные знания и умения в практической деятельности и повседневной жизни (17 задание повышенного уровня сложности), кроме групп, набравших выше 61 </a:t>
            </a:r>
            <a:r>
              <a:rPr lang="ru-RU" sz="2000" dirty="0" err="1">
                <a:solidFill>
                  <a:schemeClr val="accent3">
                    <a:lumMod val="50000"/>
                  </a:schemeClr>
                </a:solidFill>
              </a:rPr>
              <a:t>т.б</a:t>
            </a:r>
            <a:r>
              <a:rPr lang="ru-RU" sz="2000" dirty="0">
                <a:solidFill>
                  <a:schemeClr val="accent3">
                    <a:lumMod val="50000"/>
                  </a:schemeClr>
                </a:solidFill>
              </a:rPr>
              <a:t>.,</a:t>
            </a:r>
          </a:p>
          <a:p>
            <a:r>
              <a:rPr lang="ru-RU" sz="2000" dirty="0">
                <a:solidFill>
                  <a:schemeClr val="accent3">
                    <a:lumMod val="50000"/>
                  </a:schemeClr>
                </a:solidFill>
              </a:rPr>
              <a:t>- умение решать уравнения и неравенства (18 задание высокого уровня сложности),</a:t>
            </a:r>
          </a:p>
          <a:p>
            <a:r>
              <a:rPr lang="ru-RU" sz="2000" dirty="0">
                <a:solidFill>
                  <a:schemeClr val="accent3">
                    <a:lumMod val="50000"/>
                  </a:schemeClr>
                </a:solidFill>
              </a:rPr>
              <a:t>- умение строить и исследовать простейшие математические модели (19 задание высокого уровня сложности).</a:t>
            </a:r>
          </a:p>
        </p:txBody>
      </p:sp>
    </p:spTree>
    <p:extLst>
      <p:ext uri="{BB962C8B-B14F-4D97-AF65-F5344CB8AC3E}">
        <p14:creationId xmlns:p14="http://schemas.microsoft.com/office/powerpoint/2010/main" val="300059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13</a:t>
            </a:r>
            <a:endParaRPr lang="ru-RU" dirty="0">
              <a:solidFill>
                <a:schemeClr val="accent3">
                  <a:lumMod val="50000"/>
                </a:schemeClr>
              </a:solidFill>
            </a:endParaRPr>
          </a:p>
        </p:txBody>
      </p:sp>
      <p:sp>
        <p:nvSpPr>
          <p:cNvPr id="3" name="Прямоугольник 2"/>
          <p:cNvSpPr/>
          <p:nvPr/>
        </p:nvSpPr>
        <p:spPr>
          <a:xfrm>
            <a:off x="395536" y="764704"/>
            <a:ext cx="8424936" cy="5632311"/>
          </a:xfrm>
          <a:prstGeom prst="rect">
            <a:avLst/>
          </a:prstGeom>
        </p:spPr>
        <p:txBody>
          <a:bodyPr wrap="square">
            <a:spAutoFit/>
          </a:bodyPr>
          <a:lstStyle/>
          <a:p>
            <a:pPr marL="285750" indent="-285750">
              <a:buFontTx/>
              <a:buChar char="-"/>
            </a:pPr>
            <a:r>
              <a:rPr lang="ru-RU" sz="2000" dirty="0" smtClean="0">
                <a:solidFill>
                  <a:schemeClr val="accent3">
                    <a:lumMod val="50000"/>
                  </a:schemeClr>
                </a:solidFill>
              </a:rPr>
              <a:t>тригонометрическое уравнение. </a:t>
            </a:r>
            <a:r>
              <a:rPr lang="ru-RU" sz="2000" dirty="0">
                <a:solidFill>
                  <a:schemeClr val="accent3">
                    <a:lumMod val="50000"/>
                  </a:schemeClr>
                </a:solidFill>
              </a:rPr>
              <a:t>Задача требовала прохождения следующих этапов решения: </a:t>
            </a:r>
            <a:endParaRPr lang="ru-RU" sz="2000" dirty="0" smtClean="0">
              <a:solidFill>
                <a:schemeClr val="accent3">
                  <a:lumMod val="50000"/>
                </a:schemeClr>
              </a:solidFill>
            </a:endParaRPr>
          </a:p>
          <a:p>
            <a:pPr marL="285750" indent="-285750">
              <a:buFont typeface="Arial" panose="020B0604020202020204" pitchFamily="34" charset="0"/>
              <a:buChar char="•"/>
            </a:pPr>
            <a:r>
              <a:rPr lang="ru-RU" sz="2000" dirty="0" smtClean="0">
                <a:solidFill>
                  <a:schemeClr val="accent3">
                    <a:lumMod val="50000"/>
                  </a:schemeClr>
                </a:solidFill>
              </a:rPr>
              <a:t>применить </a:t>
            </a:r>
            <a:r>
              <a:rPr lang="ru-RU" sz="2000" dirty="0">
                <a:solidFill>
                  <a:schemeClr val="accent3">
                    <a:lumMod val="50000"/>
                  </a:schemeClr>
                </a:solidFill>
              </a:rPr>
              <a:t>формулу приведения, причем можно </a:t>
            </a:r>
            <a:r>
              <a:rPr lang="ru-RU" sz="2000" dirty="0" smtClean="0">
                <a:solidFill>
                  <a:schemeClr val="accent3">
                    <a:lumMod val="50000"/>
                  </a:schemeClr>
                </a:solidFill>
              </a:rPr>
              <a:t>было не </a:t>
            </a:r>
            <a:r>
              <a:rPr lang="ru-RU" sz="2000" dirty="0">
                <a:solidFill>
                  <a:schemeClr val="accent3">
                    <a:lumMod val="50000"/>
                  </a:schemeClr>
                </a:solidFill>
              </a:rPr>
              <a:t>заботиться о знаке, так как слагаемое было в квадрате, и формулу двойного </a:t>
            </a:r>
            <a:r>
              <a:rPr lang="ru-RU" sz="2000" dirty="0" smtClean="0">
                <a:solidFill>
                  <a:schemeClr val="accent3">
                    <a:lumMod val="50000"/>
                  </a:schemeClr>
                </a:solidFill>
              </a:rPr>
              <a:t>угла</a:t>
            </a:r>
          </a:p>
          <a:p>
            <a:pPr marL="285750" indent="-285750">
              <a:buFont typeface="Arial" panose="020B0604020202020204" pitchFamily="34" charset="0"/>
              <a:buChar char="•"/>
            </a:pPr>
            <a:r>
              <a:rPr lang="ru-RU" sz="2000" dirty="0">
                <a:solidFill>
                  <a:schemeClr val="accent3">
                    <a:lumMod val="50000"/>
                  </a:schemeClr>
                </a:solidFill>
              </a:rPr>
              <a:t>р</a:t>
            </a:r>
            <a:r>
              <a:rPr lang="ru-RU" sz="2000" dirty="0" smtClean="0">
                <a:solidFill>
                  <a:schemeClr val="accent3">
                    <a:lumMod val="50000"/>
                  </a:schemeClr>
                </a:solidFill>
              </a:rPr>
              <a:t>азложить </a:t>
            </a:r>
            <a:r>
              <a:rPr lang="ru-RU" sz="2000" dirty="0">
                <a:solidFill>
                  <a:schemeClr val="accent3">
                    <a:lumMod val="50000"/>
                  </a:schemeClr>
                </a:solidFill>
              </a:rPr>
              <a:t>на множители левую часть неполного квадратного уравнения, </a:t>
            </a:r>
            <a:endParaRPr lang="ru-RU" sz="2000" dirty="0" smtClean="0">
              <a:solidFill>
                <a:schemeClr val="accent3">
                  <a:lumMod val="50000"/>
                </a:schemeClr>
              </a:solidFill>
            </a:endParaRPr>
          </a:p>
          <a:p>
            <a:pPr marL="285750" indent="-285750">
              <a:buFont typeface="Arial" panose="020B0604020202020204" pitchFamily="34" charset="0"/>
              <a:buChar char="•"/>
            </a:pPr>
            <a:r>
              <a:rPr lang="ru-RU" sz="2000" dirty="0">
                <a:solidFill>
                  <a:schemeClr val="accent3">
                    <a:lumMod val="50000"/>
                  </a:schemeClr>
                </a:solidFill>
              </a:rPr>
              <a:t>д</a:t>
            </a:r>
            <a:r>
              <a:rPr lang="ru-RU" sz="2000" dirty="0" smtClean="0">
                <a:solidFill>
                  <a:schemeClr val="accent3">
                    <a:lumMod val="50000"/>
                  </a:schemeClr>
                </a:solidFill>
              </a:rPr>
              <a:t>алее </a:t>
            </a:r>
            <a:r>
              <a:rPr lang="ru-RU" sz="2000" dirty="0">
                <a:solidFill>
                  <a:schemeClr val="accent3">
                    <a:lumMod val="50000"/>
                  </a:schemeClr>
                </a:solidFill>
              </a:rPr>
              <a:t>решить тригонометрические уравнения, одно из которых получилось однородным первой степени</a:t>
            </a:r>
            <a:r>
              <a:rPr lang="ru-RU" sz="2000" dirty="0" smtClean="0">
                <a:solidFill>
                  <a:schemeClr val="accent3">
                    <a:lumMod val="50000"/>
                  </a:schemeClr>
                </a:solidFill>
              </a:rPr>
              <a:t>.</a:t>
            </a:r>
            <a:endParaRPr lang="ru-RU" sz="2000" dirty="0">
              <a:solidFill>
                <a:schemeClr val="accent3">
                  <a:lumMod val="50000"/>
                </a:schemeClr>
              </a:solidFill>
            </a:endParaRPr>
          </a:p>
          <a:p>
            <a:r>
              <a:rPr lang="ru-RU" sz="2000" b="1" dirty="0">
                <a:solidFill>
                  <a:schemeClr val="accent3">
                    <a:lumMod val="50000"/>
                  </a:schemeClr>
                </a:solidFill>
              </a:rPr>
              <a:t>Основные ошибки были допущены: </a:t>
            </a:r>
          </a:p>
          <a:p>
            <a:r>
              <a:rPr lang="ru-RU" sz="2000" dirty="0">
                <a:solidFill>
                  <a:schemeClr val="accent3">
                    <a:lumMod val="50000"/>
                  </a:schemeClr>
                </a:solidFill>
              </a:rPr>
              <a:t>- арифметические ошибки при решении однородного уравнения;</a:t>
            </a:r>
          </a:p>
          <a:p>
            <a:r>
              <a:rPr lang="ru-RU" sz="2000" dirty="0">
                <a:solidFill>
                  <a:schemeClr val="accent3">
                    <a:lumMod val="50000"/>
                  </a:schemeClr>
                </a:solidFill>
              </a:rPr>
              <a:t>- в записи ответов в решении простейших тригонометрических уравнений;</a:t>
            </a:r>
          </a:p>
          <a:p>
            <a:r>
              <a:rPr lang="ru-RU" sz="2000" dirty="0">
                <a:solidFill>
                  <a:schemeClr val="accent3">
                    <a:lumMod val="50000"/>
                  </a:schemeClr>
                </a:solidFill>
              </a:rPr>
              <a:t>- при необоснованном отборе корней, принадлежащих заданному промежутку;</a:t>
            </a:r>
          </a:p>
          <a:p>
            <a:r>
              <a:rPr lang="ru-RU" sz="2000" dirty="0">
                <a:solidFill>
                  <a:schemeClr val="accent3">
                    <a:lumMod val="50000"/>
                  </a:schemeClr>
                </a:solidFill>
              </a:rPr>
              <a:t>- в арифметических вычислениях.</a:t>
            </a:r>
          </a:p>
          <a:p>
            <a:r>
              <a:rPr lang="ru-RU" sz="2000" dirty="0">
                <a:solidFill>
                  <a:schemeClr val="accent3">
                    <a:lumMod val="50000"/>
                  </a:schemeClr>
                </a:solidFill>
              </a:rPr>
              <a:t>Можно порекомендовать учителям обратить внимание на решение простейших тригонометрических уравнений типа </a:t>
            </a:r>
            <a:r>
              <a:rPr lang="en-US" sz="2000" i="1" dirty="0" err="1">
                <a:solidFill>
                  <a:schemeClr val="accent3">
                    <a:lumMod val="50000"/>
                  </a:schemeClr>
                </a:solidFill>
              </a:rPr>
              <a:t>tg</a:t>
            </a:r>
            <a:r>
              <a:rPr lang="en-US" sz="2000" i="1" dirty="0">
                <a:solidFill>
                  <a:schemeClr val="accent3">
                    <a:lumMod val="50000"/>
                  </a:schemeClr>
                </a:solidFill>
              </a:rPr>
              <a:t> x</a:t>
            </a:r>
            <a:r>
              <a:rPr lang="ru-RU" sz="2000" i="1" dirty="0">
                <a:solidFill>
                  <a:schemeClr val="accent3">
                    <a:lumMod val="50000"/>
                  </a:schemeClr>
                </a:solidFill>
              </a:rPr>
              <a:t>= </a:t>
            </a:r>
            <a:r>
              <a:rPr lang="en-US" sz="2000" i="1" dirty="0">
                <a:solidFill>
                  <a:schemeClr val="accent3">
                    <a:lumMod val="50000"/>
                  </a:schemeClr>
                </a:solidFill>
              </a:rPr>
              <a:t>a</a:t>
            </a:r>
            <a:r>
              <a:rPr lang="ru-RU" sz="2000" dirty="0">
                <a:solidFill>
                  <a:schemeClr val="accent3">
                    <a:lumMod val="50000"/>
                  </a:schemeClr>
                </a:solidFill>
              </a:rPr>
              <a:t> и </a:t>
            </a:r>
            <a:r>
              <a:rPr lang="en-US" sz="2000" i="1" dirty="0" err="1">
                <a:solidFill>
                  <a:schemeClr val="accent3">
                    <a:lumMod val="50000"/>
                  </a:schemeClr>
                </a:solidFill>
              </a:rPr>
              <a:t>ctg</a:t>
            </a:r>
            <a:r>
              <a:rPr lang="en-US" sz="2000" i="1" dirty="0">
                <a:solidFill>
                  <a:schemeClr val="accent3">
                    <a:lumMod val="50000"/>
                  </a:schemeClr>
                </a:solidFill>
              </a:rPr>
              <a:t> x</a:t>
            </a:r>
            <a:r>
              <a:rPr lang="ru-RU" sz="2000" i="1" dirty="0">
                <a:solidFill>
                  <a:schemeClr val="accent3">
                    <a:lumMod val="50000"/>
                  </a:schemeClr>
                </a:solidFill>
              </a:rPr>
              <a:t>=</a:t>
            </a:r>
            <a:r>
              <a:rPr lang="en-US" sz="2000" i="1" dirty="0">
                <a:solidFill>
                  <a:schemeClr val="accent3">
                    <a:lumMod val="50000"/>
                  </a:schemeClr>
                </a:solidFill>
              </a:rPr>
              <a:t>a</a:t>
            </a:r>
            <a:r>
              <a:rPr lang="ru-RU" sz="2000" i="1" dirty="0">
                <a:solidFill>
                  <a:schemeClr val="accent3">
                    <a:lumMod val="50000"/>
                  </a:schemeClr>
                </a:solidFill>
              </a:rPr>
              <a:t>, </a:t>
            </a:r>
            <a:r>
              <a:rPr lang="ru-RU" sz="2000" dirty="0">
                <a:solidFill>
                  <a:schemeClr val="accent3">
                    <a:lumMod val="50000"/>
                  </a:schemeClr>
                </a:solidFill>
              </a:rPr>
              <a:t>а также на отработку аргументации при отборе корней. </a:t>
            </a:r>
          </a:p>
          <a:p>
            <a:endParaRPr lang="ru-RU" sz="2000" dirty="0"/>
          </a:p>
        </p:txBody>
      </p:sp>
    </p:spTree>
    <p:extLst>
      <p:ext uri="{BB962C8B-B14F-4D97-AF65-F5344CB8AC3E}">
        <p14:creationId xmlns:p14="http://schemas.microsoft.com/office/powerpoint/2010/main" val="631765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14</a:t>
            </a:r>
            <a:endParaRPr lang="ru-RU" dirty="0">
              <a:solidFill>
                <a:schemeClr val="accent3">
                  <a:lumMod val="50000"/>
                </a:schemeClr>
              </a:solidFill>
            </a:endParaRPr>
          </a:p>
        </p:txBody>
      </p:sp>
      <p:sp>
        <p:nvSpPr>
          <p:cNvPr id="3" name="Прямоугольник 2"/>
          <p:cNvSpPr/>
          <p:nvPr/>
        </p:nvSpPr>
        <p:spPr>
          <a:xfrm>
            <a:off x="611560" y="908720"/>
            <a:ext cx="7848872" cy="4401205"/>
          </a:xfrm>
          <a:prstGeom prst="rect">
            <a:avLst/>
          </a:prstGeom>
        </p:spPr>
        <p:txBody>
          <a:bodyPr wrap="square">
            <a:spAutoFit/>
          </a:bodyPr>
          <a:lstStyle/>
          <a:p>
            <a:pPr indent="360680" algn="just">
              <a:spcAft>
                <a:spcPts val="0"/>
              </a:spcAft>
            </a:pPr>
            <a:r>
              <a:rPr lang="ru-RU" sz="2000" i="1" dirty="0">
                <a:solidFill>
                  <a:schemeClr val="accent3">
                    <a:lumMod val="50000"/>
                  </a:schemeClr>
                </a:solidFill>
                <a:latin typeface="Times New Roman"/>
                <a:ea typeface="Calibri"/>
              </a:rPr>
              <a:t>Стереометрическая задача № 14</a:t>
            </a:r>
            <a:r>
              <a:rPr lang="ru-RU" sz="2000" dirty="0">
                <a:solidFill>
                  <a:schemeClr val="accent3">
                    <a:lumMod val="50000"/>
                  </a:schemeClr>
                </a:solidFill>
                <a:latin typeface="Times New Roman"/>
                <a:ea typeface="Calibri"/>
              </a:rPr>
              <a:t>  традиционно состояла из двух заданий. Первая часть, доказательство, основывалась на том, что плоскость сечения пересечет плоскость, содержащую высоту пирамиды по прямой, параллельной этой высоте, т.е. перпендикулярной основанию. Во второй вычислительной части задачи № 14 требовалось найти объем пирамиды, отсеченной от данной. </a:t>
            </a:r>
            <a:endParaRPr lang="ru-RU" sz="2000" dirty="0" smtClean="0">
              <a:solidFill>
                <a:schemeClr val="accent3">
                  <a:lumMod val="50000"/>
                </a:schemeClr>
              </a:solidFill>
              <a:latin typeface="Times New Roman"/>
              <a:ea typeface="Calibri"/>
            </a:endParaRPr>
          </a:p>
          <a:p>
            <a:r>
              <a:rPr lang="ru-RU" sz="2000" b="1" dirty="0">
                <a:solidFill>
                  <a:schemeClr val="accent3">
                    <a:lumMod val="50000"/>
                  </a:schemeClr>
                </a:solidFill>
              </a:rPr>
              <a:t>Основные ошибки </a:t>
            </a:r>
            <a:r>
              <a:rPr lang="ru-RU" sz="2000" dirty="0">
                <a:solidFill>
                  <a:schemeClr val="accent3">
                    <a:lumMod val="50000"/>
                  </a:schemeClr>
                </a:solidFill>
              </a:rPr>
              <a:t>в части а) связаны с тем, что учащиеся неверно обосновывали перпендикулярность плоскостей, нарушая логику доказательства. </a:t>
            </a:r>
          </a:p>
          <a:p>
            <a:r>
              <a:rPr lang="ru-RU" sz="2000" dirty="0">
                <a:solidFill>
                  <a:schemeClr val="accent3">
                    <a:lumMod val="50000"/>
                  </a:schemeClr>
                </a:solidFill>
              </a:rPr>
              <a:t>Ошибки в части б) – либо вычислительные, либо связанные с неправильным нахождением высоты новой пирамиды и площади ее основания при неверном использовании пропорциональности отрезков</a:t>
            </a:r>
            <a:r>
              <a:rPr lang="ru-RU" sz="2000" dirty="0" smtClean="0">
                <a:solidFill>
                  <a:schemeClr val="accent3">
                    <a:lumMod val="50000"/>
                  </a:schemeClr>
                </a:solidFill>
              </a:rPr>
              <a:t>.</a:t>
            </a:r>
            <a:endParaRPr lang="ru-RU" sz="2000" dirty="0">
              <a:solidFill>
                <a:schemeClr val="accent3">
                  <a:lumMod val="50000"/>
                </a:schemeClr>
              </a:solidFill>
            </a:endParaRPr>
          </a:p>
        </p:txBody>
      </p:sp>
    </p:spTree>
    <p:extLst>
      <p:ext uri="{BB962C8B-B14F-4D97-AF65-F5344CB8AC3E}">
        <p14:creationId xmlns:p14="http://schemas.microsoft.com/office/powerpoint/2010/main" val="67734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15</a:t>
            </a:r>
            <a:endParaRPr lang="ru-RU" dirty="0">
              <a:solidFill>
                <a:schemeClr val="accent3">
                  <a:lumMod val="50000"/>
                </a:schemeClr>
              </a:solidFill>
            </a:endParaRPr>
          </a:p>
        </p:txBody>
      </p:sp>
      <p:sp>
        <p:nvSpPr>
          <p:cNvPr id="3" name="Прямоугольник 2"/>
          <p:cNvSpPr/>
          <p:nvPr/>
        </p:nvSpPr>
        <p:spPr>
          <a:xfrm>
            <a:off x="539552" y="745312"/>
            <a:ext cx="8280920" cy="5878532"/>
          </a:xfrm>
          <a:prstGeom prst="rect">
            <a:avLst/>
          </a:prstGeom>
        </p:spPr>
        <p:txBody>
          <a:bodyPr wrap="square">
            <a:spAutoFit/>
          </a:bodyPr>
          <a:lstStyle/>
          <a:p>
            <a:pPr indent="360680" algn="just">
              <a:spcAft>
                <a:spcPts val="0"/>
              </a:spcAft>
            </a:pPr>
            <a:r>
              <a:rPr lang="ru-RU" sz="2000" dirty="0">
                <a:solidFill>
                  <a:schemeClr val="accent3">
                    <a:lumMod val="50000"/>
                  </a:schemeClr>
                </a:solidFill>
                <a:latin typeface="Times New Roman"/>
                <a:ea typeface="Calibri"/>
              </a:rPr>
              <a:t>представляло собой неравенство смешанного типа. Левая часть неравенства достаточно легко раскладывалась на множители. Далее можно было применить метод интервалов. </a:t>
            </a:r>
            <a:endParaRPr lang="ru-RU" sz="2000" dirty="0" smtClean="0">
              <a:solidFill>
                <a:schemeClr val="accent3">
                  <a:lumMod val="50000"/>
                </a:schemeClr>
              </a:solidFill>
              <a:latin typeface="Times New Roman"/>
              <a:ea typeface="Calibri"/>
            </a:endParaRPr>
          </a:p>
          <a:p>
            <a:r>
              <a:rPr lang="ru-RU" sz="2000" b="1" dirty="0">
                <a:solidFill>
                  <a:schemeClr val="accent3">
                    <a:lumMod val="50000"/>
                  </a:schemeClr>
                </a:solidFill>
              </a:rPr>
              <a:t>Основные ошибки </a:t>
            </a:r>
            <a:r>
              <a:rPr lang="ru-RU" sz="2000" dirty="0">
                <a:solidFill>
                  <a:schemeClr val="accent3">
                    <a:lumMod val="50000"/>
                  </a:schemeClr>
                </a:solidFill>
              </a:rPr>
              <a:t>были допущены: </a:t>
            </a:r>
          </a:p>
          <a:p>
            <a:r>
              <a:rPr lang="ru-RU" sz="2000" dirty="0">
                <a:solidFill>
                  <a:schemeClr val="accent3">
                    <a:lumMod val="50000"/>
                  </a:schemeClr>
                </a:solidFill>
              </a:rPr>
              <a:t>- в результате формального следования алгоритму решения неравенств, которое в данном случае привело к грубой ошибке, связанной с неверным определением области существования логарифма;</a:t>
            </a:r>
          </a:p>
          <a:p>
            <a:r>
              <a:rPr lang="ru-RU" sz="2000" dirty="0">
                <a:solidFill>
                  <a:schemeClr val="accent3">
                    <a:lumMod val="50000"/>
                  </a:schemeClr>
                </a:solidFill>
              </a:rPr>
              <a:t>- в результате неверного использования свойств логарифмов;</a:t>
            </a:r>
          </a:p>
          <a:p>
            <a:pPr marL="285750" indent="-285750">
              <a:buFontTx/>
              <a:buChar char="-"/>
            </a:pPr>
            <a:r>
              <a:rPr lang="ru-RU" sz="2000" dirty="0" smtClean="0">
                <a:solidFill>
                  <a:schemeClr val="accent3">
                    <a:lumMod val="50000"/>
                  </a:schemeClr>
                </a:solidFill>
              </a:rPr>
              <a:t>при </a:t>
            </a:r>
            <a:r>
              <a:rPr lang="ru-RU" sz="2000" dirty="0">
                <a:solidFill>
                  <a:schemeClr val="accent3">
                    <a:lumMod val="50000"/>
                  </a:schemeClr>
                </a:solidFill>
              </a:rPr>
              <a:t>вычислениях</a:t>
            </a:r>
            <a:r>
              <a:rPr lang="ru-RU" sz="2000" dirty="0" smtClean="0">
                <a:solidFill>
                  <a:schemeClr val="accent3">
                    <a:lumMod val="50000"/>
                  </a:schemeClr>
                </a:solidFill>
              </a:rPr>
              <a:t>.</a:t>
            </a:r>
          </a:p>
          <a:p>
            <a:r>
              <a:rPr lang="ru-RU" sz="2000" dirty="0" smtClean="0">
                <a:solidFill>
                  <a:schemeClr val="accent3">
                    <a:lumMod val="50000"/>
                  </a:schemeClr>
                </a:solidFill>
              </a:rPr>
              <a:t>В этом задании в очередной раз продемонстрировано, что ученик </a:t>
            </a:r>
            <a:r>
              <a:rPr lang="ru-RU" sz="2000" dirty="0">
                <a:solidFill>
                  <a:schemeClr val="accent3">
                    <a:lumMod val="50000"/>
                  </a:schemeClr>
                </a:solidFill>
              </a:rPr>
              <a:t>автоматически выполняет действия, следуя четко сформулированному учителем алгоритму: найти ОДЗ, решить неравенство, учесть ОДЗ при записи окончательного ответа. То есть, неравенство решается не на области допустимых значений. В данном случае такой подход привел к грубой ошибке: во многих работах  определен знак множителей на луче, часть которого не входит в ОДЗ. При этом большинство участников, решающих задание, понимало это.</a:t>
            </a:r>
          </a:p>
          <a:p>
            <a:pPr marL="285750" indent="-285750">
              <a:buFontTx/>
              <a:buChar char="-"/>
            </a:pPr>
            <a:endParaRPr lang="ru-RU" dirty="0">
              <a:solidFill>
                <a:schemeClr val="accent3">
                  <a:lumMod val="50000"/>
                </a:schemeClr>
              </a:solidFill>
            </a:endParaRPr>
          </a:p>
          <a:p>
            <a:pPr indent="360680" algn="just">
              <a:spcAft>
                <a:spcPts val="0"/>
              </a:spcAft>
            </a:pPr>
            <a:endParaRPr lang="ru-RU" dirty="0">
              <a:effectLst/>
              <a:latin typeface="Times New Roman"/>
              <a:ea typeface="Calibri"/>
            </a:endParaRPr>
          </a:p>
        </p:txBody>
      </p:sp>
    </p:spTree>
    <p:extLst>
      <p:ext uri="{BB962C8B-B14F-4D97-AF65-F5344CB8AC3E}">
        <p14:creationId xmlns:p14="http://schemas.microsoft.com/office/powerpoint/2010/main" val="22390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15</a:t>
            </a:r>
            <a:endParaRPr lang="ru-RU" dirty="0">
              <a:solidFill>
                <a:schemeClr val="accent3">
                  <a:lumMod val="50000"/>
                </a:schemeClr>
              </a:solidFill>
            </a:endParaRPr>
          </a:p>
        </p:txBody>
      </p:sp>
      <p:sp>
        <p:nvSpPr>
          <p:cNvPr id="3" name="Прямоугольник 2"/>
          <p:cNvSpPr/>
          <p:nvPr/>
        </p:nvSpPr>
        <p:spPr>
          <a:xfrm>
            <a:off x="827584" y="620688"/>
            <a:ext cx="7560840" cy="5632311"/>
          </a:xfrm>
          <a:prstGeom prst="rect">
            <a:avLst/>
          </a:prstGeom>
        </p:spPr>
        <p:txBody>
          <a:bodyPr wrap="square">
            <a:spAutoFit/>
          </a:bodyPr>
          <a:lstStyle/>
          <a:p>
            <a:pPr lvl="0"/>
            <a:r>
              <a:rPr lang="ru-RU" sz="2000" dirty="0">
                <a:solidFill>
                  <a:schemeClr val="accent3">
                    <a:lumMod val="50000"/>
                  </a:schemeClr>
                </a:solidFill>
              </a:rPr>
              <a:t>оказалось неравенством, которое необязательно было  при решении сводить к рациональному, в отличие от вариантов предыдущих лет, где  стандартное логарифмическое неравенство после элементарных преобразований обязательно приводилось к рациональному неравенству</a:t>
            </a:r>
            <a:endParaRPr lang="ru-RU" sz="2000" dirty="0" smtClean="0">
              <a:solidFill>
                <a:schemeClr val="accent3">
                  <a:lumMod val="50000"/>
                </a:schemeClr>
              </a:solidFill>
            </a:endParaRPr>
          </a:p>
          <a:p>
            <a:pPr lvl="0"/>
            <a:r>
              <a:rPr lang="ru-RU" sz="2000" dirty="0" smtClean="0">
                <a:solidFill>
                  <a:schemeClr val="accent3">
                    <a:lumMod val="50000"/>
                  </a:schemeClr>
                </a:solidFill>
              </a:rPr>
              <a:t>В </a:t>
            </a:r>
            <a:r>
              <a:rPr lang="ru-RU" sz="2000" dirty="0">
                <a:solidFill>
                  <a:schemeClr val="accent3">
                    <a:lumMod val="50000"/>
                  </a:schemeClr>
                </a:solidFill>
              </a:rPr>
              <a:t>части работ при решении этого задания было получено неравенство, содержащее показательно-степенную функцию. В этом случае участник чаще всего получал ответ, отличающийся от правильного одной точкой. Это понятно, поскольку такие функции не входят в обязательную программу. </a:t>
            </a:r>
          </a:p>
          <a:p>
            <a:pPr lvl="0"/>
            <a:r>
              <a:rPr lang="ru-RU" sz="2000" dirty="0">
                <a:solidFill>
                  <a:schemeClr val="accent3">
                    <a:lumMod val="50000"/>
                  </a:schemeClr>
                </a:solidFill>
              </a:rPr>
              <a:t>Довольно частой ошибкой оказалось неверное использование формулы преобразования разности логарифмов, что сразу отражает знание или незнание учеником свойств логарифмов.</a:t>
            </a:r>
          </a:p>
          <a:p>
            <a:pPr lvl="0"/>
            <a:r>
              <a:rPr lang="ru-RU" sz="2000" dirty="0">
                <a:solidFill>
                  <a:schemeClr val="accent3">
                    <a:lumMod val="50000"/>
                  </a:schemeClr>
                </a:solidFill>
              </a:rPr>
              <a:t>Необходимо обратить внимание учителей на изучение методов решения неравенств, в том числе обобщенного метода интервалов. Необходимо также акцентировать внимание на вопросах эквивалентности совершаемых преобразований, уделяя особое внимание определению области допустимых значений.</a:t>
            </a:r>
          </a:p>
        </p:txBody>
      </p:sp>
    </p:spTree>
    <p:extLst>
      <p:ext uri="{BB962C8B-B14F-4D97-AF65-F5344CB8AC3E}">
        <p14:creationId xmlns:p14="http://schemas.microsoft.com/office/powerpoint/2010/main" val="151589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16</a:t>
            </a:r>
            <a:endParaRPr lang="ru-RU" dirty="0">
              <a:solidFill>
                <a:schemeClr val="accent3">
                  <a:lumMod val="50000"/>
                </a:schemeClr>
              </a:solidFill>
            </a:endParaRPr>
          </a:p>
        </p:txBody>
      </p:sp>
      <p:sp>
        <p:nvSpPr>
          <p:cNvPr id="3" name="Прямоугольник 2"/>
          <p:cNvSpPr/>
          <p:nvPr/>
        </p:nvSpPr>
        <p:spPr>
          <a:xfrm>
            <a:off x="587706" y="764704"/>
            <a:ext cx="7902624" cy="4708981"/>
          </a:xfrm>
          <a:prstGeom prst="rect">
            <a:avLst/>
          </a:prstGeom>
        </p:spPr>
        <p:txBody>
          <a:bodyPr wrap="square">
            <a:spAutoFit/>
          </a:bodyPr>
          <a:lstStyle/>
          <a:p>
            <a:r>
              <a:rPr lang="ru-RU" dirty="0" smtClean="0">
                <a:solidFill>
                  <a:schemeClr val="accent3">
                    <a:lumMod val="50000"/>
                  </a:schemeClr>
                </a:solidFill>
                <a:latin typeface="Times New Roman"/>
                <a:ea typeface="Calibri"/>
              </a:rPr>
              <a:t>- </a:t>
            </a:r>
            <a:r>
              <a:rPr lang="ru-RU" sz="2000" dirty="0" smtClean="0">
                <a:solidFill>
                  <a:schemeClr val="accent3">
                    <a:lumMod val="50000"/>
                  </a:schemeClr>
                </a:solidFill>
                <a:latin typeface="Times New Roman"/>
                <a:ea typeface="Calibri"/>
              </a:rPr>
              <a:t>планиметрическая </a:t>
            </a:r>
            <a:r>
              <a:rPr lang="ru-RU" sz="2000" dirty="0">
                <a:solidFill>
                  <a:schemeClr val="accent3">
                    <a:lumMod val="50000"/>
                  </a:schemeClr>
                </a:solidFill>
                <a:latin typeface="Times New Roman"/>
                <a:ea typeface="Calibri"/>
              </a:rPr>
              <a:t>задача с двумя заданиями, одно из которых на доказательство, а второе на вычисление длины отрезка. Даже понимая, что нужно определить для достижения цели, найти отношение, в котором делится отрезок, было сложно. Как уже было сказано, возможные варианты решения были основаны на теоремах </a:t>
            </a:r>
            <a:r>
              <a:rPr lang="ru-RU" sz="2000" dirty="0" err="1">
                <a:solidFill>
                  <a:schemeClr val="accent3">
                    <a:lumMod val="50000"/>
                  </a:schemeClr>
                </a:solidFill>
                <a:latin typeface="Times New Roman"/>
                <a:ea typeface="Calibri"/>
              </a:rPr>
              <a:t>Чевы</a:t>
            </a:r>
            <a:r>
              <a:rPr lang="ru-RU" sz="2000" dirty="0">
                <a:solidFill>
                  <a:schemeClr val="accent3">
                    <a:lumMod val="50000"/>
                  </a:schemeClr>
                </a:solidFill>
                <a:latin typeface="Times New Roman"/>
                <a:ea typeface="Calibri"/>
              </a:rPr>
              <a:t>, </a:t>
            </a:r>
            <a:r>
              <a:rPr lang="ru-RU" sz="2000" dirty="0" err="1">
                <a:solidFill>
                  <a:schemeClr val="accent3">
                    <a:lumMod val="50000"/>
                  </a:schemeClr>
                </a:solidFill>
                <a:latin typeface="Times New Roman"/>
                <a:ea typeface="Calibri"/>
              </a:rPr>
              <a:t>Менелая</a:t>
            </a:r>
            <a:r>
              <a:rPr lang="ru-RU" sz="2000" dirty="0">
                <a:solidFill>
                  <a:schemeClr val="accent3">
                    <a:lumMod val="50000"/>
                  </a:schemeClr>
                </a:solidFill>
                <a:latin typeface="Times New Roman"/>
                <a:ea typeface="Calibri"/>
              </a:rPr>
              <a:t> и следствий из них. Доказательство и вычислительная часть задания оказались </a:t>
            </a:r>
            <a:r>
              <a:rPr lang="ru-RU" sz="2000" dirty="0" smtClean="0">
                <a:solidFill>
                  <a:schemeClr val="accent3">
                    <a:lumMod val="50000"/>
                  </a:schemeClr>
                </a:solidFill>
                <a:latin typeface="Times New Roman"/>
                <a:ea typeface="Calibri"/>
              </a:rPr>
              <a:t>трудными.</a:t>
            </a:r>
          </a:p>
          <a:p>
            <a:r>
              <a:rPr lang="ru-RU" sz="2000" dirty="0">
                <a:solidFill>
                  <a:schemeClr val="accent3">
                    <a:lumMod val="50000"/>
                  </a:schemeClr>
                </a:solidFill>
                <a:latin typeface="Times New Roman"/>
                <a:ea typeface="Calibri"/>
              </a:rPr>
              <a:t>Учащиеся по-прежнему плохо владеют теоретическим аппаратом геометрии, не умеют доказывать утверждения. Умение доказывать не может быть сформировано за небольшой период подготовки. Это должна быть многолетняя повседневная работа учителя и учеников в процессе решения задач, при доказательстве теорем. Часто из-за нехватки времени учитель пропускает доказательства на уроках, не проводит опросы по доказательству. Нужно постоянно требовать от учащихся пояснений и обоснований своих решений.</a:t>
            </a:r>
          </a:p>
        </p:txBody>
      </p:sp>
    </p:spTree>
    <p:extLst>
      <p:ext uri="{BB962C8B-B14F-4D97-AF65-F5344CB8AC3E}">
        <p14:creationId xmlns:p14="http://schemas.microsoft.com/office/powerpoint/2010/main" val="108724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17</a:t>
            </a:r>
            <a:endParaRPr lang="ru-RU" dirty="0">
              <a:solidFill>
                <a:schemeClr val="accent3">
                  <a:lumMod val="50000"/>
                </a:schemeClr>
              </a:solidFill>
            </a:endParaRPr>
          </a:p>
        </p:txBody>
      </p:sp>
      <p:sp>
        <p:nvSpPr>
          <p:cNvPr id="3" name="Прямоугольник 2"/>
          <p:cNvSpPr/>
          <p:nvPr/>
        </p:nvSpPr>
        <p:spPr>
          <a:xfrm>
            <a:off x="680120" y="1700808"/>
            <a:ext cx="8044703" cy="3046988"/>
          </a:xfrm>
          <a:prstGeom prst="rect">
            <a:avLst/>
          </a:prstGeom>
        </p:spPr>
        <p:txBody>
          <a:bodyPr wrap="none">
            <a:spAutoFit/>
          </a:bodyPr>
          <a:lstStyle/>
          <a:p>
            <a:pPr marL="285750" indent="-285750">
              <a:buFontTx/>
              <a:buChar char="-"/>
            </a:pPr>
            <a:r>
              <a:rPr lang="ru-RU" sz="2400" dirty="0">
                <a:solidFill>
                  <a:schemeClr val="accent3">
                    <a:lumMod val="50000"/>
                  </a:schemeClr>
                </a:solidFill>
                <a:latin typeface="Times New Roman"/>
                <a:ea typeface="Calibri"/>
              </a:rPr>
              <a:t>было базовой текстовой задачей</a:t>
            </a:r>
          </a:p>
          <a:p>
            <a:r>
              <a:rPr lang="ru-RU" sz="2400" dirty="0">
                <a:solidFill>
                  <a:schemeClr val="accent3">
                    <a:lumMod val="50000"/>
                  </a:schemeClr>
                </a:solidFill>
                <a:latin typeface="Times New Roman"/>
                <a:ea typeface="Calibri"/>
              </a:rPr>
              <a:t>Основные ошибки связаны: </a:t>
            </a:r>
          </a:p>
          <a:p>
            <a:r>
              <a:rPr lang="ru-RU" sz="2400" dirty="0">
                <a:solidFill>
                  <a:schemeClr val="accent3">
                    <a:lumMod val="50000"/>
                  </a:schemeClr>
                </a:solidFill>
                <a:latin typeface="Times New Roman"/>
                <a:ea typeface="Calibri"/>
              </a:rPr>
              <a:t>-  с вычислениями;</a:t>
            </a:r>
          </a:p>
          <a:p>
            <a:pPr marL="285750" indent="-285750">
              <a:buFontTx/>
              <a:buChar char="-"/>
            </a:pPr>
            <a:r>
              <a:rPr lang="ru-RU" sz="2400" dirty="0">
                <a:solidFill>
                  <a:schemeClr val="accent3">
                    <a:lumMod val="50000"/>
                  </a:schemeClr>
                </a:solidFill>
                <a:latin typeface="Times New Roman"/>
                <a:ea typeface="Calibri"/>
              </a:rPr>
              <a:t>с неверным прочтением условия задачи, в результате </a:t>
            </a:r>
          </a:p>
          <a:p>
            <a:r>
              <a:rPr lang="ru-RU" sz="2400" dirty="0">
                <a:solidFill>
                  <a:schemeClr val="accent3">
                    <a:lumMod val="50000"/>
                  </a:schemeClr>
                </a:solidFill>
                <a:latin typeface="Times New Roman"/>
                <a:ea typeface="Calibri"/>
              </a:rPr>
              <a:t>чего возникли ошибки в модели или при полностью </a:t>
            </a:r>
          </a:p>
          <a:p>
            <a:r>
              <a:rPr lang="ru-RU" sz="2400" dirty="0">
                <a:solidFill>
                  <a:schemeClr val="accent3">
                    <a:lumMod val="50000"/>
                  </a:schemeClr>
                </a:solidFill>
                <a:latin typeface="Times New Roman"/>
                <a:ea typeface="Calibri"/>
              </a:rPr>
              <a:t>правильном решении не был найден итоговый результат.</a:t>
            </a:r>
          </a:p>
          <a:p>
            <a:r>
              <a:rPr lang="ru-RU" sz="2400" dirty="0">
                <a:solidFill>
                  <a:schemeClr val="accent3">
                    <a:lumMod val="50000"/>
                  </a:schemeClr>
                </a:solidFill>
                <a:latin typeface="Times New Roman"/>
                <a:ea typeface="Calibri"/>
              </a:rPr>
              <a:t>Кроме того, участники экзамена не всегда считали нужным </a:t>
            </a:r>
          </a:p>
          <a:p>
            <a:r>
              <a:rPr lang="ru-RU" sz="2400" dirty="0">
                <a:solidFill>
                  <a:schemeClr val="accent3">
                    <a:lumMod val="50000"/>
                  </a:schemeClr>
                </a:solidFill>
                <a:latin typeface="Times New Roman"/>
                <a:ea typeface="Calibri"/>
              </a:rPr>
              <a:t>приводить подробные объяснения своим действиям. </a:t>
            </a:r>
          </a:p>
        </p:txBody>
      </p:sp>
    </p:spTree>
    <p:extLst>
      <p:ext uri="{BB962C8B-B14F-4D97-AF65-F5344CB8AC3E}">
        <p14:creationId xmlns:p14="http://schemas.microsoft.com/office/powerpoint/2010/main" val="429213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18</a:t>
            </a:r>
            <a:endParaRPr lang="ru-RU" dirty="0">
              <a:solidFill>
                <a:schemeClr val="accent3">
                  <a:lumMod val="50000"/>
                </a:schemeClr>
              </a:solidFill>
            </a:endParaRPr>
          </a:p>
        </p:txBody>
      </p:sp>
      <p:sp>
        <p:nvSpPr>
          <p:cNvPr id="3" name="Прямоугольник 2"/>
          <p:cNvSpPr/>
          <p:nvPr/>
        </p:nvSpPr>
        <p:spPr>
          <a:xfrm>
            <a:off x="683568" y="1443841"/>
            <a:ext cx="7848872" cy="2862322"/>
          </a:xfrm>
          <a:prstGeom prst="rect">
            <a:avLst/>
          </a:prstGeom>
        </p:spPr>
        <p:txBody>
          <a:bodyPr wrap="square">
            <a:spAutoFit/>
          </a:bodyPr>
          <a:lstStyle/>
          <a:p>
            <a:pPr indent="360680" algn="just">
              <a:spcAft>
                <a:spcPts val="0"/>
              </a:spcAft>
            </a:pPr>
            <a:r>
              <a:rPr lang="ru-RU" sz="2000" dirty="0">
                <a:solidFill>
                  <a:schemeClr val="accent3">
                    <a:lumMod val="50000"/>
                  </a:schemeClr>
                </a:solidFill>
                <a:latin typeface="Times New Roman"/>
                <a:ea typeface="Calibri"/>
              </a:rPr>
              <a:t>это задача с параметром, которая допускала хорошее геометрическое решение. Аналитическое решение для нее оказалось труднее. При решении необходимо было найти и учесть область допустимых значений, что не всегда было сделано, или сделано с ошибками. Далее, требовалось рассмотреть взаимное расположение пары прямых и окружности и выделить нужные прямые, обеспечивающие ответ для данной ситуации. Причем точка (0, 0) заведомо удовлетворяла этой системе, что не всегда было учтено при подсчете количества точек пересечения. </a:t>
            </a:r>
            <a:endParaRPr lang="ru-RU" sz="2000" dirty="0">
              <a:solidFill>
                <a:schemeClr val="accent3">
                  <a:lumMod val="50000"/>
                </a:schemeClr>
              </a:solidFill>
              <a:effectLst/>
              <a:latin typeface="Times New Roman"/>
              <a:ea typeface="Calibri"/>
            </a:endParaRPr>
          </a:p>
        </p:txBody>
      </p:sp>
    </p:spTree>
    <p:extLst>
      <p:ext uri="{BB962C8B-B14F-4D97-AF65-F5344CB8AC3E}">
        <p14:creationId xmlns:p14="http://schemas.microsoft.com/office/powerpoint/2010/main" val="422852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Задание 19</a:t>
            </a:r>
            <a:endParaRPr lang="ru-RU" dirty="0">
              <a:solidFill>
                <a:schemeClr val="accent3">
                  <a:lumMod val="50000"/>
                </a:schemeClr>
              </a:solidFill>
            </a:endParaRPr>
          </a:p>
        </p:txBody>
      </p:sp>
      <p:sp>
        <p:nvSpPr>
          <p:cNvPr id="3" name="Прямоугольник 2"/>
          <p:cNvSpPr/>
          <p:nvPr/>
        </p:nvSpPr>
        <p:spPr>
          <a:xfrm>
            <a:off x="658091" y="1628800"/>
            <a:ext cx="7776864" cy="4154984"/>
          </a:xfrm>
          <a:prstGeom prst="rect">
            <a:avLst/>
          </a:prstGeom>
        </p:spPr>
        <p:txBody>
          <a:bodyPr wrap="square">
            <a:spAutoFit/>
          </a:bodyPr>
          <a:lstStyle/>
          <a:p>
            <a:r>
              <a:rPr lang="ru-RU" sz="2400" dirty="0">
                <a:solidFill>
                  <a:schemeClr val="accent3">
                    <a:lumMod val="50000"/>
                  </a:schemeClr>
                </a:solidFill>
                <a:latin typeface="Times New Roman"/>
                <a:ea typeface="Calibri"/>
              </a:rPr>
              <a:t>при детальном рассмотрении оказалось достаточно сложным. Оно, во-первых, потребовало внимательного прочтения и понимания, какие действия с числами были выполнены по условию. Во-вторых, понимания, как нужно отвечать на вопрос «могла ли при перечисленных условиях сложиться такая ситуация?» – это   ответы на вопросы а) и б). Причем смоделированы были обе стандартные ситуации: ответить положительно и привести пример, ответить отрицательно и доказать невозможность. Ответ на вопрос в) – оценки и достижимости этой оценки требовал серьезного анализа</a:t>
            </a:r>
            <a:endParaRPr lang="ru-RU" sz="2400" dirty="0">
              <a:solidFill>
                <a:schemeClr val="accent3">
                  <a:lumMod val="50000"/>
                </a:schemeClr>
              </a:solidFill>
            </a:endParaRPr>
          </a:p>
        </p:txBody>
      </p:sp>
    </p:spTree>
    <p:extLst>
      <p:ext uri="{BB962C8B-B14F-4D97-AF65-F5344CB8AC3E}">
        <p14:creationId xmlns:p14="http://schemas.microsoft.com/office/powerpoint/2010/main" val="240434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54032"/>
          </a:xfrm>
        </p:spPr>
        <p:txBody>
          <a:bodyPr>
            <a:normAutofit fontScale="90000"/>
          </a:bodyPr>
          <a:lstStyle/>
          <a:p>
            <a:r>
              <a:rPr lang="ru-RU" b="1" dirty="0">
                <a:solidFill>
                  <a:schemeClr val="accent3">
                    <a:lumMod val="50000"/>
                  </a:schemeClr>
                </a:solidFill>
              </a:rPr>
              <a:t>Количество участников ЕГЭ по </a:t>
            </a:r>
            <a:r>
              <a:rPr lang="ru-RU" b="1" dirty="0" smtClean="0">
                <a:solidFill>
                  <a:schemeClr val="accent3">
                    <a:lumMod val="50000"/>
                  </a:schemeClr>
                </a:solidFill>
              </a:rPr>
              <a:t>математике </a:t>
            </a:r>
            <a:r>
              <a:rPr lang="ru-RU" b="1" dirty="0">
                <a:solidFill>
                  <a:schemeClr val="accent3">
                    <a:lumMod val="50000"/>
                  </a:schemeClr>
                </a:solidFill>
              </a:rPr>
              <a:t>(за 3 года)</a:t>
            </a:r>
            <a:endParaRPr lang="ru-RU"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80197169"/>
              </p:ext>
            </p:extLst>
          </p:nvPr>
        </p:nvGraphicFramePr>
        <p:xfrm>
          <a:off x="611560" y="1628800"/>
          <a:ext cx="7715251" cy="2215278"/>
        </p:xfrm>
        <a:graphic>
          <a:graphicData uri="http://schemas.openxmlformats.org/drawingml/2006/table">
            <a:tbl>
              <a:tblPr firstRow="1" firstCol="1" bandRow="1" bandCol="1">
                <a:tableStyleId>{5C22544A-7EE6-4342-B048-85BDC9FD1C3A}</a:tableStyleId>
              </a:tblPr>
              <a:tblGrid>
                <a:gridCol w="1257586"/>
                <a:gridCol w="1257586"/>
                <a:gridCol w="1260672"/>
                <a:gridCol w="1259129"/>
                <a:gridCol w="1259129"/>
                <a:gridCol w="1421149"/>
              </a:tblGrid>
              <a:tr h="345639">
                <a:tc gridSpan="2">
                  <a:txBody>
                    <a:bodyPr/>
                    <a:lstStyle/>
                    <a:p>
                      <a:pPr algn="ctr">
                        <a:spcAft>
                          <a:spcPts val="0"/>
                        </a:spcAft>
                        <a:tabLst>
                          <a:tab pos="6553200" algn="l"/>
                        </a:tabLst>
                      </a:pPr>
                      <a:r>
                        <a:rPr lang="ru-RU" sz="2000" dirty="0">
                          <a:solidFill>
                            <a:schemeClr val="accent3">
                              <a:lumMod val="50000"/>
                            </a:schemeClr>
                          </a:solidFill>
                          <a:effectLst/>
                        </a:rPr>
                        <a:t>2018</a:t>
                      </a:r>
                      <a:endParaRPr lang="ru-RU" sz="2000" dirty="0">
                        <a:solidFill>
                          <a:schemeClr val="accent3">
                            <a:lumMod val="50000"/>
                          </a:schemeClr>
                        </a:solidFill>
                        <a:effectLst/>
                        <a:latin typeface="Times New Roman"/>
                        <a:ea typeface="Calibri"/>
                      </a:endParaRPr>
                    </a:p>
                  </a:txBody>
                  <a:tcPr marL="67235" marR="67235" marT="0" marB="0">
                    <a:solidFill>
                      <a:schemeClr val="accent3">
                        <a:lumMod val="60000"/>
                        <a:lumOff val="40000"/>
                      </a:schemeClr>
                    </a:solidFill>
                  </a:tcPr>
                </a:tc>
                <a:tc hMerge="1">
                  <a:txBody>
                    <a:bodyPr/>
                    <a:lstStyle/>
                    <a:p>
                      <a:endParaRPr lang="ru-RU"/>
                    </a:p>
                  </a:txBody>
                  <a:tcPr/>
                </a:tc>
                <a:tc gridSpan="2">
                  <a:txBody>
                    <a:bodyPr/>
                    <a:lstStyle/>
                    <a:p>
                      <a:pPr algn="ctr">
                        <a:spcAft>
                          <a:spcPts val="0"/>
                        </a:spcAft>
                        <a:tabLst>
                          <a:tab pos="6553200" algn="l"/>
                        </a:tabLst>
                      </a:pPr>
                      <a:r>
                        <a:rPr lang="ru-RU" sz="2000" dirty="0">
                          <a:solidFill>
                            <a:schemeClr val="accent3">
                              <a:lumMod val="50000"/>
                            </a:schemeClr>
                          </a:solidFill>
                          <a:effectLst/>
                        </a:rPr>
                        <a:t>2019</a:t>
                      </a:r>
                      <a:endParaRPr lang="ru-RU" sz="2000" dirty="0">
                        <a:solidFill>
                          <a:schemeClr val="accent3">
                            <a:lumMod val="50000"/>
                          </a:schemeClr>
                        </a:solidFill>
                        <a:effectLst/>
                        <a:latin typeface="Times New Roman"/>
                        <a:ea typeface="Calibri"/>
                      </a:endParaRPr>
                    </a:p>
                  </a:txBody>
                  <a:tcPr marL="67235" marR="67235" marT="0" marB="0">
                    <a:solidFill>
                      <a:schemeClr val="accent3">
                        <a:lumMod val="60000"/>
                        <a:lumOff val="40000"/>
                      </a:schemeClr>
                    </a:solidFill>
                  </a:tcPr>
                </a:tc>
                <a:tc hMerge="1">
                  <a:txBody>
                    <a:bodyPr/>
                    <a:lstStyle/>
                    <a:p>
                      <a:endParaRPr lang="ru-RU"/>
                    </a:p>
                  </a:txBody>
                  <a:tcPr/>
                </a:tc>
                <a:tc gridSpan="2">
                  <a:txBody>
                    <a:bodyPr/>
                    <a:lstStyle/>
                    <a:p>
                      <a:pPr algn="ctr">
                        <a:spcAft>
                          <a:spcPts val="0"/>
                        </a:spcAft>
                        <a:tabLst>
                          <a:tab pos="6553200" algn="l"/>
                        </a:tabLst>
                      </a:pPr>
                      <a:r>
                        <a:rPr lang="ru-RU" sz="2000" dirty="0">
                          <a:solidFill>
                            <a:schemeClr val="accent3">
                              <a:lumMod val="50000"/>
                            </a:schemeClr>
                          </a:solidFill>
                          <a:effectLst/>
                        </a:rPr>
                        <a:t>2020</a:t>
                      </a:r>
                      <a:endParaRPr lang="ru-RU" sz="2000" dirty="0">
                        <a:solidFill>
                          <a:schemeClr val="accent3">
                            <a:lumMod val="50000"/>
                          </a:schemeClr>
                        </a:solidFill>
                        <a:effectLst/>
                        <a:latin typeface="Times New Roman"/>
                        <a:ea typeface="Calibri"/>
                      </a:endParaRPr>
                    </a:p>
                  </a:txBody>
                  <a:tcPr marL="67235" marR="67235" marT="0" marB="0">
                    <a:solidFill>
                      <a:schemeClr val="accent3">
                        <a:lumMod val="60000"/>
                        <a:lumOff val="40000"/>
                      </a:schemeClr>
                    </a:solidFill>
                  </a:tcPr>
                </a:tc>
                <a:tc hMerge="1">
                  <a:txBody>
                    <a:bodyPr/>
                    <a:lstStyle/>
                    <a:p>
                      <a:endParaRPr lang="ru-RU"/>
                    </a:p>
                  </a:txBody>
                  <a:tcPr/>
                </a:tc>
              </a:tr>
              <a:tr h="1036915">
                <a:tc>
                  <a:txBody>
                    <a:bodyPr/>
                    <a:lstStyle/>
                    <a:p>
                      <a:pPr algn="ctr">
                        <a:spcAft>
                          <a:spcPts val="0"/>
                        </a:spcAft>
                        <a:tabLst>
                          <a:tab pos="6553200" algn="l"/>
                        </a:tabLst>
                      </a:pPr>
                      <a:r>
                        <a:rPr lang="ru-RU" sz="2000" dirty="0">
                          <a:solidFill>
                            <a:schemeClr val="accent3">
                              <a:lumMod val="50000"/>
                            </a:schemeClr>
                          </a:solidFill>
                          <a:effectLst/>
                        </a:rPr>
                        <a:t>чел.</a:t>
                      </a:r>
                      <a:endParaRPr lang="ru-RU" sz="2000" dirty="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tabLst>
                          <a:tab pos="6553200" algn="l"/>
                        </a:tabLst>
                      </a:pPr>
                      <a:r>
                        <a:rPr lang="ru-RU" sz="2000">
                          <a:solidFill>
                            <a:schemeClr val="accent3">
                              <a:lumMod val="50000"/>
                            </a:schemeClr>
                          </a:solidFill>
                          <a:effectLst/>
                        </a:rPr>
                        <a:t>% от общего числа участников</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tabLst>
                          <a:tab pos="6553200" algn="l"/>
                        </a:tabLst>
                      </a:pPr>
                      <a:r>
                        <a:rPr lang="ru-RU" sz="2000">
                          <a:solidFill>
                            <a:schemeClr val="accent3">
                              <a:lumMod val="50000"/>
                            </a:schemeClr>
                          </a:solidFill>
                          <a:effectLst/>
                        </a:rPr>
                        <a:t>чел.</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tabLst>
                          <a:tab pos="6553200" algn="l"/>
                        </a:tabLst>
                      </a:pPr>
                      <a:r>
                        <a:rPr lang="ru-RU" sz="2000" dirty="0">
                          <a:solidFill>
                            <a:schemeClr val="accent3">
                              <a:lumMod val="50000"/>
                            </a:schemeClr>
                          </a:solidFill>
                          <a:effectLst/>
                        </a:rPr>
                        <a:t>% от общего числа участников</a:t>
                      </a:r>
                      <a:endParaRPr lang="ru-RU" sz="2000" dirty="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tabLst>
                          <a:tab pos="6553200" algn="l"/>
                        </a:tabLst>
                      </a:pPr>
                      <a:r>
                        <a:rPr lang="ru-RU" sz="2000" dirty="0">
                          <a:solidFill>
                            <a:schemeClr val="accent3">
                              <a:lumMod val="50000"/>
                            </a:schemeClr>
                          </a:solidFill>
                          <a:effectLst/>
                        </a:rPr>
                        <a:t>чел.</a:t>
                      </a:r>
                      <a:endParaRPr lang="ru-RU" sz="2000" dirty="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tabLst>
                          <a:tab pos="6553200" algn="l"/>
                        </a:tabLst>
                      </a:pPr>
                      <a:r>
                        <a:rPr lang="ru-RU" sz="2000" dirty="0">
                          <a:solidFill>
                            <a:schemeClr val="accent3">
                              <a:lumMod val="50000"/>
                            </a:schemeClr>
                          </a:solidFill>
                          <a:effectLst/>
                        </a:rPr>
                        <a:t>% от общего числа участников</a:t>
                      </a:r>
                      <a:endParaRPr lang="ru-RU" sz="2000" dirty="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r>
              <a:tr h="345639">
                <a:tc>
                  <a:txBody>
                    <a:bodyPr/>
                    <a:lstStyle/>
                    <a:p>
                      <a:pPr algn="ctr">
                        <a:spcAft>
                          <a:spcPts val="0"/>
                        </a:spcAft>
                      </a:pPr>
                      <a:r>
                        <a:rPr lang="ru-RU" sz="2000">
                          <a:solidFill>
                            <a:schemeClr val="accent3">
                              <a:lumMod val="50000"/>
                            </a:schemeClr>
                          </a:solidFill>
                          <a:effectLst/>
                        </a:rPr>
                        <a:t>3379</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pPr>
                      <a:r>
                        <a:rPr lang="ru-RU" sz="2000">
                          <a:solidFill>
                            <a:schemeClr val="accent3">
                              <a:lumMod val="50000"/>
                            </a:schemeClr>
                          </a:solidFill>
                          <a:effectLst/>
                        </a:rPr>
                        <a:t>60,4</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pPr>
                      <a:r>
                        <a:rPr lang="ru-RU" sz="2000">
                          <a:solidFill>
                            <a:schemeClr val="accent3">
                              <a:lumMod val="50000"/>
                            </a:schemeClr>
                          </a:solidFill>
                          <a:effectLst/>
                        </a:rPr>
                        <a:t>3432</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pPr>
                      <a:r>
                        <a:rPr lang="ru-RU" sz="2000">
                          <a:solidFill>
                            <a:schemeClr val="accent3">
                              <a:lumMod val="50000"/>
                            </a:schemeClr>
                          </a:solidFill>
                          <a:effectLst/>
                        </a:rPr>
                        <a:t>56,5</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pPr>
                      <a:r>
                        <a:rPr lang="ru-RU" sz="2000">
                          <a:solidFill>
                            <a:schemeClr val="accent3">
                              <a:lumMod val="50000"/>
                            </a:schemeClr>
                          </a:solidFill>
                          <a:effectLst/>
                        </a:rPr>
                        <a:t>3277</a:t>
                      </a:r>
                      <a:endParaRPr lang="ru-RU" sz="200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c>
                  <a:txBody>
                    <a:bodyPr/>
                    <a:lstStyle/>
                    <a:p>
                      <a:pPr algn="ctr">
                        <a:spcAft>
                          <a:spcPts val="0"/>
                        </a:spcAft>
                      </a:pPr>
                      <a:r>
                        <a:rPr lang="ru-RU" sz="2000" dirty="0">
                          <a:solidFill>
                            <a:schemeClr val="accent3">
                              <a:lumMod val="50000"/>
                            </a:schemeClr>
                          </a:solidFill>
                          <a:effectLst/>
                        </a:rPr>
                        <a:t>60,1</a:t>
                      </a:r>
                      <a:endParaRPr lang="ru-RU" sz="2000" dirty="0">
                        <a:solidFill>
                          <a:schemeClr val="accent3">
                            <a:lumMod val="50000"/>
                          </a:schemeClr>
                        </a:solidFill>
                        <a:effectLst/>
                        <a:latin typeface="Times New Roman"/>
                        <a:ea typeface="Calibri"/>
                      </a:endParaRPr>
                    </a:p>
                  </a:txBody>
                  <a:tcPr marL="67235" marR="67235" marT="0" marB="0" anchor="ctr">
                    <a:solidFill>
                      <a:schemeClr val="accent3">
                        <a:lumMod val="60000"/>
                        <a:lumOff val="40000"/>
                      </a:schemeClr>
                    </a:solidFill>
                  </a:tcPr>
                </a:tc>
              </a:tr>
            </a:tbl>
          </a:graphicData>
        </a:graphic>
      </p:graphicFrame>
    </p:spTree>
    <p:extLst>
      <p:ext uri="{BB962C8B-B14F-4D97-AF65-F5344CB8AC3E}">
        <p14:creationId xmlns:p14="http://schemas.microsoft.com/office/powerpoint/2010/main" val="64907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a:solidFill>
                  <a:schemeClr val="accent3">
                    <a:lumMod val="50000"/>
                  </a:schemeClr>
                </a:solidFill>
              </a:rPr>
              <a:t>Самые общие ошибки в этом году</a:t>
            </a:r>
            <a:r>
              <a:rPr lang="ru-RU" dirty="0" smtClean="0"/>
              <a:t>:</a:t>
            </a:r>
            <a:endParaRPr lang="ru-RU" dirty="0"/>
          </a:p>
        </p:txBody>
      </p:sp>
      <p:sp>
        <p:nvSpPr>
          <p:cNvPr id="9" name="Объект 8"/>
          <p:cNvSpPr>
            <a:spLocks noGrp="1"/>
          </p:cNvSpPr>
          <p:nvPr>
            <p:ph idx="1"/>
          </p:nvPr>
        </p:nvSpPr>
        <p:spPr>
          <a:xfrm>
            <a:off x="755576" y="1700808"/>
            <a:ext cx="7715304" cy="3317217"/>
          </a:xfrm>
        </p:spPr>
        <p:txBody>
          <a:bodyPr>
            <a:normAutofit/>
          </a:bodyPr>
          <a:lstStyle/>
          <a:p>
            <a:pPr marL="0" indent="0" algn="just">
              <a:spcAft>
                <a:spcPts val="0"/>
              </a:spcAft>
              <a:buNone/>
            </a:pPr>
            <a:r>
              <a:rPr lang="ru-RU" sz="2400" dirty="0">
                <a:solidFill>
                  <a:schemeClr val="accent3">
                    <a:lumMod val="50000"/>
                  </a:schemeClr>
                </a:solidFill>
                <a:latin typeface="Times New Roman"/>
                <a:ea typeface="Calibri"/>
              </a:rPr>
              <a:t>1) Непонимание того, что ответ на поставленный в задаче вопрос должен быть обоснован с помощью аргументированных рассуждений. </a:t>
            </a:r>
          </a:p>
          <a:p>
            <a:pPr marL="0" indent="0" algn="just">
              <a:spcAft>
                <a:spcPts val="0"/>
              </a:spcAft>
              <a:buNone/>
            </a:pPr>
            <a:r>
              <a:rPr lang="ru-RU" sz="2400" dirty="0">
                <a:solidFill>
                  <a:schemeClr val="accent3">
                    <a:lumMod val="50000"/>
                  </a:schemeClr>
                </a:solidFill>
                <a:latin typeface="Times New Roman"/>
                <a:ea typeface="Calibri"/>
              </a:rPr>
              <a:t>2) Арифметические ошибки.</a:t>
            </a:r>
          </a:p>
          <a:p>
            <a:pPr marL="0" indent="0" algn="just">
              <a:spcAft>
                <a:spcPts val="0"/>
              </a:spcAft>
              <a:buNone/>
            </a:pPr>
            <a:r>
              <a:rPr lang="ru-RU" sz="2400" dirty="0">
                <a:solidFill>
                  <a:schemeClr val="accent3">
                    <a:lumMod val="50000"/>
                  </a:schemeClr>
                </a:solidFill>
                <a:latin typeface="Times New Roman"/>
                <a:ea typeface="Calibri"/>
              </a:rPr>
              <a:t>3) Автоматическое выполнение шагов решения без понимания содержания этих шагов. </a:t>
            </a:r>
          </a:p>
        </p:txBody>
      </p:sp>
    </p:spTree>
    <p:extLst>
      <p:ext uri="{BB962C8B-B14F-4D97-AF65-F5344CB8AC3E}">
        <p14:creationId xmlns:p14="http://schemas.microsoft.com/office/powerpoint/2010/main" val="391964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Усвоение материала:</a:t>
            </a:r>
            <a:endParaRPr lang="ru-RU" dirty="0">
              <a:solidFill>
                <a:schemeClr val="accent3">
                  <a:lumMod val="50000"/>
                </a:schemeClr>
              </a:solidFill>
            </a:endParaRPr>
          </a:p>
        </p:txBody>
      </p:sp>
      <p:sp>
        <p:nvSpPr>
          <p:cNvPr id="3" name="Объект 2"/>
          <p:cNvSpPr>
            <a:spLocks noGrp="1"/>
          </p:cNvSpPr>
          <p:nvPr>
            <p:ph idx="1"/>
          </p:nvPr>
        </p:nvSpPr>
        <p:spPr/>
        <p:txBody>
          <a:bodyPr/>
          <a:lstStyle/>
          <a:p>
            <a:r>
              <a:rPr lang="ru-RU" dirty="0" smtClean="0">
                <a:solidFill>
                  <a:schemeClr val="accent3">
                    <a:lumMod val="50000"/>
                  </a:schemeClr>
                </a:solidFill>
              </a:rPr>
              <a:t>Отлично (90-100%) – задания 2-5 базовый уровень сложности</a:t>
            </a:r>
          </a:p>
          <a:p>
            <a:r>
              <a:rPr lang="ru-RU" dirty="0" smtClean="0">
                <a:solidFill>
                  <a:schemeClr val="accent3">
                    <a:lumMod val="50000"/>
                  </a:schemeClr>
                </a:solidFill>
              </a:rPr>
              <a:t>Хорошо усвоенные (75-89%) – задания 1, 6 (базовый уровень) и 10 (повышенный уровень сложности)</a:t>
            </a:r>
          </a:p>
          <a:p>
            <a:r>
              <a:rPr lang="ru-RU" dirty="0" smtClean="0">
                <a:solidFill>
                  <a:schemeClr val="accent3">
                    <a:lumMod val="50000"/>
                  </a:schemeClr>
                </a:solidFill>
              </a:rPr>
              <a:t>Удовлетворительно (60-74%) – задания 7,8 (базовый уровень) и 9,11 (повышенный уровень)</a:t>
            </a:r>
          </a:p>
          <a:p>
            <a:r>
              <a:rPr lang="ru-RU" dirty="0" smtClean="0">
                <a:solidFill>
                  <a:schemeClr val="accent3">
                    <a:lumMod val="50000"/>
                  </a:schemeClr>
                </a:solidFill>
              </a:rPr>
              <a:t>Плохо усвоенные (45-59%) – задание 12 (повышенный уровень)</a:t>
            </a:r>
            <a:endParaRPr lang="ru-RU" dirty="0">
              <a:solidFill>
                <a:schemeClr val="accent3">
                  <a:lumMod val="50000"/>
                </a:schemeClr>
              </a:solidFill>
            </a:endParaRPr>
          </a:p>
        </p:txBody>
      </p:sp>
    </p:spTree>
    <p:extLst>
      <p:ext uri="{BB962C8B-B14F-4D97-AF65-F5344CB8AC3E}">
        <p14:creationId xmlns:p14="http://schemas.microsoft.com/office/powerpoint/2010/main" val="245985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54032"/>
          </a:xfrm>
        </p:spPr>
        <p:txBody>
          <a:bodyPr>
            <a:normAutofit fontScale="90000"/>
          </a:bodyPr>
          <a:lstStyle/>
          <a:p>
            <a:r>
              <a:rPr lang="ru-RU" dirty="0" smtClean="0">
                <a:solidFill>
                  <a:schemeClr val="accent3">
                    <a:lumMod val="50000"/>
                  </a:schemeClr>
                </a:solidFill>
              </a:rPr>
              <a:t>Хуже всего освоенные элементы содержания (менее 40%):</a:t>
            </a:r>
            <a:endParaRPr lang="ru-RU" dirty="0">
              <a:solidFill>
                <a:schemeClr val="accent3">
                  <a:lumMod val="50000"/>
                </a:schemeClr>
              </a:solidFill>
            </a:endParaRPr>
          </a:p>
        </p:txBody>
      </p:sp>
      <p:sp>
        <p:nvSpPr>
          <p:cNvPr id="3" name="Объект 2"/>
          <p:cNvSpPr>
            <a:spLocks noGrp="1"/>
          </p:cNvSpPr>
          <p:nvPr>
            <p:ph idx="1"/>
          </p:nvPr>
        </p:nvSpPr>
        <p:spPr>
          <a:xfrm>
            <a:off x="714348" y="1124744"/>
            <a:ext cx="7715304" cy="5018900"/>
          </a:xfrm>
        </p:spPr>
        <p:txBody>
          <a:bodyPr>
            <a:normAutofit fontScale="62500" lnSpcReduction="20000"/>
          </a:bodyPr>
          <a:lstStyle/>
          <a:p>
            <a:pPr marL="0" indent="0">
              <a:buNone/>
            </a:pPr>
            <a:r>
              <a:rPr lang="ru-RU" dirty="0">
                <a:solidFill>
                  <a:schemeClr val="accent3">
                    <a:lumMod val="50000"/>
                  </a:schemeClr>
                </a:solidFill>
              </a:rPr>
              <a:t>- умение решать уравнения и неравенства (13 задание повышенного уровня сложности), кроме групп, набравших выше 61 </a:t>
            </a:r>
            <a:r>
              <a:rPr lang="ru-RU" dirty="0" err="1">
                <a:solidFill>
                  <a:schemeClr val="accent3">
                    <a:lumMod val="50000"/>
                  </a:schemeClr>
                </a:solidFill>
              </a:rPr>
              <a:t>т.б</a:t>
            </a:r>
            <a:r>
              <a:rPr lang="ru-RU" dirty="0">
                <a:solidFill>
                  <a:schemeClr val="accent3">
                    <a:lumMod val="50000"/>
                  </a:schemeClr>
                </a:solidFill>
              </a:rPr>
              <a:t>.,</a:t>
            </a:r>
          </a:p>
          <a:p>
            <a:pPr marL="0" indent="0">
              <a:buNone/>
            </a:pPr>
            <a:r>
              <a:rPr lang="ru-RU" dirty="0">
                <a:solidFill>
                  <a:schemeClr val="accent3">
                    <a:lumMod val="50000"/>
                  </a:schemeClr>
                </a:solidFill>
              </a:rPr>
              <a:t>- умение выполнять действия с геометрическими фигурами, координатами и векторами (14 задание повышенного уровня сложности), кроме группы 81-100 </a:t>
            </a:r>
            <a:r>
              <a:rPr lang="ru-RU" dirty="0" err="1">
                <a:solidFill>
                  <a:schemeClr val="accent3">
                    <a:lumMod val="50000"/>
                  </a:schemeClr>
                </a:solidFill>
              </a:rPr>
              <a:t>т.б</a:t>
            </a:r>
            <a:r>
              <a:rPr lang="ru-RU" dirty="0">
                <a:solidFill>
                  <a:schemeClr val="accent3">
                    <a:lumMod val="50000"/>
                  </a:schemeClr>
                </a:solidFill>
              </a:rPr>
              <a:t>.,</a:t>
            </a:r>
          </a:p>
          <a:p>
            <a:pPr marL="0" indent="0">
              <a:buNone/>
            </a:pPr>
            <a:r>
              <a:rPr lang="ru-RU" dirty="0">
                <a:solidFill>
                  <a:schemeClr val="accent3">
                    <a:lumMod val="50000"/>
                  </a:schemeClr>
                </a:solidFill>
              </a:rPr>
              <a:t>- умение решать уравнения и неравенства (15 задание повышенного уровня сложности), кроме группы 81-100 </a:t>
            </a:r>
            <a:r>
              <a:rPr lang="ru-RU" dirty="0" err="1">
                <a:solidFill>
                  <a:schemeClr val="accent3">
                    <a:lumMod val="50000"/>
                  </a:schemeClr>
                </a:solidFill>
              </a:rPr>
              <a:t>т.б</a:t>
            </a:r>
            <a:r>
              <a:rPr lang="ru-RU" dirty="0">
                <a:solidFill>
                  <a:schemeClr val="accent3">
                    <a:lumMod val="50000"/>
                  </a:schemeClr>
                </a:solidFill>
              </a:rPr>
              <a:t>.,</a:t>
            </a:r>
          </a:p>
          <a:p>
            <a:pPr marL="0" indent="0">
              <a:buNone/>
            </a:pPr>
            <a:r>
              <a:rPr lang="ru-RU" dirty="0">
                <a:solidFill>
                  <a:schemeClr val="accent3">
                    <a:lumMod val="50000"/>
                  </a:schemeClr>
                </a:solidFill>
              </a:rPr>
              <a:t>- умение выполнять действия с геометрическими фигурами, координатами и векторами (16 задание повышенного уровня сложности),</a:t>
            </a:r>
          </a:p>
          <a:p>
            <a:pPr marL="0" indent="0">
              <a:buNone/>
            </a:pPr>
            <a:r>
              <a:rPr lang="ru-RU" dirty="0">
                <a:solidFill>
                  <a:schemeClr val="accent3">
                    <a:lumMod val="50000"/>
                  </a:schemeClr>
                </a:solidFill>
              </a:rPr>
              <a:t>- умение использовать приобретенные знания и умения в практической деятельности и повседневной жизни (17 задание повышенного уровня сложности), кроме групп, набравших выше 61 </a:t>
            </a:r>
            <a:r>
              <a:rPr lang="ru-RU" dirty="0" err="1">
                <a:solidFill>
                  <a:schemeClr val="accent3">
                    <a:lumMod val="50000"/>
                  </a:schemeClr>
                </a:solidFill>
              </a:rPr>
              <a:t>т.б</a:t>
            </a:r>
            <a:r>
              <a:rPr lang="ru-RU" dirty="0">
                <a:solidFill>
                  <a:schemeClr val="accent3">
                    <a:lumMod val="50000"/>
                  </a:schemeClr>
                </a:solidFill>
              </a:rPr>
              <a:t>.,</a:t>
            </a:r>
          </a:p>
          <a:p>
            <a:pPr marL="0" indent="0">
              <a:buNone/>
            </a:pPr>
            <a:r>
              <a:rPr lang="ru-RU" dirty="0">
                <a:solidFill>
                  <a:schemeClr val="accent3">
                    <a:lumMod val="50000"/>
                  </a:schemeClr>
                </a:solidFill>
              </a:rPr>
              <a:t>- умение решать уравнения и неравенства (18 задание высокого уровня сложности),</a:t>
            </a:r>
          </a:p>
          <a:p>
            <a:pPr marL="0" indent="0">
              <a:buNone/>
            </a:pPr>
            <a:r>
              <a:rPr lang="x-none">
                <a:solidFill>
                  <a:schemeClr val="accent3">
                    <a:lumMod val="50000"/>
                  </a:schemeClr>
                </a:solidFill>
              </a:rPr>
              <a:t>- умение строить и исследовать простейшие математические модели (19 задание высокого уровня сложности</a:t>
            </a:r>
            <a:r>
              <a:rPr lang="x-none" smtClean="0">
                <a:solidFill>
                  <a:schemeClr val="accent3">
                    <a:lumMod val="50000"/>
                  </a:schemeClr>
                </a:solidFill>
              </a:rPr>
              <a:t>).</a:t>
            </a:r>
            <a:endParaRPr lang="ru-RU" dirty="0">
              <a:solidFill>
                <a:schemeClr val="accent3">
                  <a:lumMod val="50000"/>
                </a:schemeClr>
              </a:solidFill>
            </a:endParaRPr>
          </a:p>
        </p:txBody>
      </p:sp>
    </p:spTree>
    <p:extLst>
      <p:ext uri="{BB962C8B-B14F-4D97-AF65-F5344CB8AC3E}">
        <p14:creationId xmlns:p14="http://schemas.microsoft.com/office/powerpoint/2010/main" val="417351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КПК для учителей среднего звена:</a:t>
            </a:r>
            <a:endParaRPr lang="ru-RU" dirty="0">
              <a:solidFill>
                <a:schemeClr val="accent3">
                  <a:lumMod val="50000"/>
                </a:schemeClr>
              </a:solidFill>
            </a:endParaRPr>
          </a:p>
        </p:txBody>
      </p:sp>
      <p:sp>
        <p:nvSpPr>
          <p:cNvPr id="3" name="Объект 2"/>
          <p:cNvSpPr>
            <a:spLocks noGrp="1"/>
          </p:cNvSpPr>
          <p:nvPr>
            <p:ph idx="1"/>
          </p:nvPr>
        </p:nvSpPr>
        <p:spPr/>
        <p:txBody>
          <a:bodyPr/>
          <a:lstStyle/>
          <a:p>
            <a:pPr marL="0" indent="0">
              <a:buNone/>
            </a:pPr>
            <a:r>
              <a:rPr lang="ru-RU" dirty="0">
                <a:solidFill>
                  <a:schemeClr val="accent3">
                    <a:lumMod val="50000"/>
                  </a:schemeClr>
                </a:solidFill>
              </a:rPr>
              <a:t>- «Формирование навыков смыслового чтения на уроках естественно-математических дисциплин», </a:t>
            </a:r>
          </a:p>
          <a:p>
            <a:pPr marL="0" indent="0">
              <a:buNone/>
            </a:pPr>
            <a:r>
              <a:rPr lang="ru-RU" dirty="0">
                <a:solidFill>
                  <a:schemeClr val="accent3">
                    <a:lumMod val="50000"/>
                  </a:schemeClr>
                </a:solidFill>
              </a:rPr>
              <a:t>- «ФГОС: проектирование </a:t>
            </a:r>
            <a:r>
              <a:rPr lang="ru-RU" dirty="0" err="1">
                <a:solidFill>
                  <a:schemeClr val="accent3">
                    <a:lumMod val="50000"/>
                  </a:schemeClr>
                </a:solidFill>
              </a:rPr>
              <a:t>разноуровневой</a:t>
            </a:r>
            <a:r>
              <a:rPr lang="ru-RU" dirty="0">
                <a:solidFill>
                  <a:schemeClr val="accent3">
                    <a:lumMod val="50000"/>
                  </a:schemeClr>
                </a:solidFill>
              </a:rPr>
              <a:t> системы задач по математике в соответствии с планируемыми результатами».</a:t>
            </a:r>
          </a:p>
          <a:p>
            <a:pPr marL="0" indent="0">
              <a:buNone/>
            </a:pPr>
            <a:endParaRPr lang="ru-RU" dirty="0"/>
          </a:p>
        </p:txBody>
      </p:sp>
    </p:spTree>
    <p:extLst>
      <p:ext uri="{BB962C8B-B14F-4D97-AF65-F5344CB8AC3E}">
        <p14:creationId xmlns:p14="http://schemas.microsoft.com/office/powerpoint/2010/main" val="28791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КПК для учителей старшей школы</a:t>
            </a:r>
            <a:r>
              <a:rPr lang="ru-RU" dirty="0" smtClean="0"/>
              <a:t>:</a:t>
            </a:r>
            <a:endParaRPr lang="ru-RU" dirty="0"/>
          </a:p>
        </p:txBody>
      </p:sp>
      <p:sp>
        <p:nvSpPr>
          <p:cNvPr id="3" name="Объект 2"/>
          <p:cNvSpPr>
            <a:spLocks noGrp="1"/>
          </p:cNvSpPr>
          <p:nvPr>
            <p:ph idx="1"/>
          </p:nvPr>
        </p:nvSpPr>
        <p:spPr/>
        <p:txBody>
          <a:bodyPr>
            <a:normAutofit/>
          </a:bodyPr>
          <a:lstStyle/>
          <a:p>
            <a:pPr>
              <a:buFontTx/>
              <a:buChar char="-"/>
            </a:pPr>
            <a:r>
              <a:rPr lang="ru-RU" dirty="0" smtClean="0">
                <a:solidFill>
                  <a:schemeClr val="accent3">
                    <a:lumMod val="50000"/>
                  </a:schemeClr>
                </a:solidFill>
              </a:rPr>
              <a:t>«</a:t>
            </a:r>
            <a:r>
              <a:rPr lang="ru-RU" dirty="0">
                <a:solidFill>
                  <a:schemeClr val="accent3">
                    <a:lumMod val="50000"/>
                  </a:schemeClr>
                </a:solidFill>
              </a:rPr>
              <a:t>Реализация требований ФГОС СОО. Естественнонаучные дисциплины и математика</a:t>
            </a:r>
            <a:r>
              <a:rPr lang="ru-RU" dirty="0" smtClean="0">
                <a:solidFill>
                  <a:schemeClr val="accent3">
                    <a:lumMod val="50000"/>
                  </a:schemeClr>
                </a:solidFill>
              </a:rPr>
              <a:t>»</a:t>
            </a:r>
          </a:p>
          <a:p>
            <a:pPr>
              <a:buFontTx/>
              <a:buChar char="-"/>
            </a:pPr>
            <a:r>
              <a:rPr lang="ru-RU" dirty="0" smtClean="0">
                <a:solidFill>
                  <a:schemeClr val="accent3">
                    <a:lumMod val="50000"/>
                  </a:schemeClr>
                </a:solidFill>
              </a:rPr>
              <a:t>«</a:t>
            </a:r>
            <a:r>
              <a:rPr lang="ru-RU" dirty="0">
                <a:solidFill>
                  <a:schemeClr val="accent3">
                    <a:lumMod val="50000"/>
                  </a:schemeClr>
                </a:solidFill>
              </a:rPr>
              <a:t>ФГОС: система оценивания планируемых результатов обучения. Естественнонаучные дисциплины и математика» </a:t>
            </a:r>
            <a:endParaRPr lang="ru-RU" dirty="0" smtClean="0">
              <a:solidFill>
                <a:schemeClr val="accent3">
                  <a:lumMod val="50000"/>
                </a:schemeClr>
              </a:solidFill>
            </a:endParaRPr>
          </a:p>
          <a:p>
            <a:pPr>
              <a:buFontTx/>
              <a:buChar char="-"/>
            </a:pPr>
            <a:r>
              <a:rPr lang="ru-RU" dirty="0">
                <a:solidFill>
                  <a:schemeClr val="accent3">
                    <a:lumMod val="50000"/>
                  </a:schemeClr>
                </a:solidFill>
              </a:rPr>
              <a:t>«Повышение результативности школ на основе результатов ГИА. Математика» </a:t>
            </a:r>
          </a:p>
        </p:txBody>
      </p:sp>
    </p:spTree>
    <p:extLst>
      <p:ext uri="{BB962C8B-B14F-4D97-AF65-F5344CB8AC3E}">
        <p14:creationId xmlns:p14="http://schemas.microsoft.com/office/powerpoint/2010/main" val="17291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654032"/>
          </a:xfrm>
        </p:spPr>
        <p:txBody>
          <a:bodyPr>
            <a:normAutofit fontScale="90000"/>
          </a:bodyPr>
          <a:lstStyle/>
          <a:p>
            <a:r>
              <a:rPr lang="ru-RU" dirty="0" smtClean="0">
                <a:solidFill>
                  <a:schemeClr val="accent3">
                    <a:lumMod val="50000"/>
                  </a:schemeClr>
                </a:solidFill>
              </a:rPr>
              <a:t>Целенаправленно по подготовке к ГИА</a:t>
            </a:r>
            <a:endParaRPr lang="ru-RU" dirty="0">
              <a:solidFill>
                <a:schemeClr val="accent3">
                  <a:lumMod val="50000"/>
                </a:schemeClr>
              </a:solidFill>
            </a:endParaRPr>
          </a:p>
        </p:txBody>
      </p:sp>
      <p:sp>
        <p:nvSpPr>
          <p:cNvPr id="3" name="Объект 2"/>
          <p:cNvSpPr>
            <a:spLocks noGrp="1"/>
          </p:cNvSpPr>
          <p:nvPr>
            <p:ph idx="1"/>
          </p:nvPr>
        </p:nvSpPr>
        <p:spPr>
          <a:xfrm>
            <a:off x="714348" y="1196752"/>
            <a:ext cx="7715304" cy="4946892"/>
          </a:xfrm>
        </p:spPr>
        <p:txBody>
          <a:bodyPr/>
          <a:lstStyle/>
          <a:p>
            <a:pPr>
              <a:buFontTx/>
              <a:buChar char="-"/>
            </a:pPr>
            <a:r>
              <a:rPr lang="ru-RU" dirty="0">
                <a:solidFill>
                  <a:schemeClr val="accent3">
                    <a:lumMod val="50000"/>
                  </a:schemeClr>
                </a:solidFill>
              </a:rPr>
              <a:t>«ОГЭ и ЕГЭ: методы решения заданий повышенного и высокого уровня сложности по математике»</a:t>
            </a:r>
          </a:p>
          <a:p>
            <a:pPr>
              <a:buFontTx/>
              <a:buChar char="-"/>
            </a:pPr>
            <a:r>
              <a:rPr lang="ru-RU" dirty="0" smtClean="0">
                <a:solidFill>
                  <a:schemeClr val="accent3">
                    <a:lumMod val="50000"/>
                  </a:schemeClr>
                </a:solidFill>
              </a:rPr>
              <a:t>«Геометрические </a:t>
            </a:r>
            <a:r>
              <a:rPr lang="ru-RU" dirty="0">
                <a:solidFill>
                  <a:schemeClr val="accent3">
                    <a:lumMod val="50000"/>
                  </a:schemeClr>
                </a:solidFill>
              </a:rPr>
              <a:t>задачи в ГИА. Основные подходы к </a:t>
            </a:r>
            <a:r>
              <a:rPr lang="ru-RU" dirty="0" smtClean="0">
                <a:solidFill>
                  <a:schemeClr val="accent3">
                    <a:lumMod val="50000"/>
                  </a:schemeClr>
                </a:solidFill>
              </a:rPr>
              <a:t>решению»</a:t>
            </a:r>
            <a:endParaRPr lang="ru-RU" dirty="0">
              <a:solidFill>
                <a:schemeClr val="accent3">
                  <a:lumMod val="50000"/>
                </a:schemeClr>
              </a:solidFill>
            </a:endParaRPr>
          </a:p>
          <a:p>
            <a:pPr marL="0" indent="0">
              <a:buNone/>
            </a:pPr>
            <a:endParaRPr lang="ru-RU" dirty="0"/>
          </a:p>
        </p:txBody>
      </p:sp>
    </p:spTree>
    <p:extLst>
      <p:ext uri="{BB962C8B-B14F-4D97-AF65-F5344CB8AC3E}">
        <p14:creationId xmlns:p14="http://schemas.microsoft.com/office/powerpoint/2010/main" val="110040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3">
                    <a:lumMod val="50000"/>
                  </a:schemeClr>
                </a:solidFill>
              </a:rPr>
              <a:t>Запланированы:</a:t>
            </a:r>
            <a:endParaRPr lang="ru-RU" dirty="0">
              <a:solidFill>
                <a:schemeClr val="accent3">
                  <a:lumMod val="50000"/>
                </a:schemeClr>
              </a:solidFill>
            </a:endParaRPr>
          </a:p>
        </p:txBody>
      </p:sp>
      <p:sp>
        <p:nvSpPr>
          <p:cNvPr id="3" name="Объект 2"/>
          <p:cNvSpPr>
            <a:spLocks noGrp="1"/>
          </p:cNvSpPr>
          <p:nvPr>
            <p:ph idx="1"/>
          </p:nvPr>
        </p:nvSpPr>
        <p:spPr>
          <a:xfrm>
            <a:off x="755576" y="1052737"/>
            <a:ext cx="7715304" cy="4392488"/>
          </a:xfrm>
        </p:spPr>
        <p:txBody>
          <a:bodyPr>
            <a:normAutofit/>
          </a:bodyPr>
          <a:lstStyle/>
          <a:p>
            <a:pPr marL="0" indent="0">
              <a:buNone/>
            </a:pPr>
            <a:r>
              <a:rPr lang="ru-RU" dirty="0" smtClean="0">
                <a:solidFill>
                  <a:schemeClr val="accent3">
                    <a:lumMod val="50000"/>
                  </a:schemeClr>
                </a:solidFill>
              </a:rPr>
              <a:t>- </a:t>
            </a:r>
            <a:r>
              <a:rPr lang="ru-RU" dirty="0">
                <a:solidFill>
                  <a:schemeClr val="accent3">
                    <a:lumMod val="50000"/>
                  </a:schemeClr>
                </a:solidFill>
              </a:rPr>
              <a:t>«Новые подходы к оценке функциональной грамотности» логически продолжит «Формирование навыков смыслового чтения на уроках естественно-математических дисциплин</a:t>
            </a:r>
            <a:r>
              <a:rPr lang="ru-RU" dirty="0" smtClean="0">
                <a:solidFill>
                  <a:schemeClr val="accent3">
                    <a:lumMod val="50000"/>
                  </a:schemeClr>
                </a:solidFill>
              </a:rPr>
              <a:t>»</a:t>
            </a:r>
            <a:endParaRPr lang="ru-RU" dirty="0">
              <a:solidFill>
                <a:schemeClr val="accent3">
                  <a:lumMod val="50000"/>
                </a:schemeClr>
              </a:solidFill>
            </a:endParaRPr>
          </a:p>
          <a:p>
            <a:endParaRPr lang="ru-RU" dirty="0"/>
          </a:p>
        </p:txBody>
      </p:sp>
    </p:spTree>
    <p:extLst>
      <p:ext uri="{BB962C8B-B14F-4D97-AF65-F5344CB8AC3E}">
        <p14:creationId xmlns:p14="http://schemas.microsoft.com/office/powerpoint/2010/main" val="2873629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54032"/>
          </a:xfrm>
        </p:spPr>
        <p:txBody>
          <a:bodyPr>
            <a:normAutofit fontScale="90000"/>
          </a:bodyPr>
          <a:lstStyle/>
          <a:p>
            <a:r>
              <a:rPr lang="ru-RU" dirty="0">
                <a:solidFill>
                  <a:schemeClr val="accent3">
                    <a:lumMod val="50000"/>
                  </a:schemeClr>
                </a:solidFill>
              </a:rPr>
              <a:t>Д</a:t>
            </a:r>
            <a:r>
              <a:rPr lang="ru-RU" dirty="0" smtClean="0">
                <a:solidFill>
                  <a:schemeClr val="accent3">
                    <a:lumMod val="50000"/>
                  </a:schemeClr>
                </a:solidFill>
              </a:rPr>
              <a:t>ля </a:t>
            </a:r>
            <a:r>
              <a:rPr lang="ru-RU" dirty="0">
                <a:solidFill>
                  <a:schemeClr val="accent3">
                    <a:lumMod val="50000"/>
                  </a:schemeClr>
                </a:solidFill>
              </a:rPr>
              <a:t>улучшения результативности выполнения заданий </a:t>
            </a:r>
            <a:r>
              <a:rPr lang="ru-RU" dirty="0" smtClean="0">
                <a:solidFill>
                  <a:schemeClr val="accent3">
                    <a:lumMod val="50000"/>
                  </a:schemeClr>
                </a:solidFill>
              </a:rPr>
              <a:t>ЕГЭ:</a:t>
            </a:r>
            <a:endParaRPr lang="ru-RU" dirty="0">
              <a:solidFill>
                <a:schemeClr val="accent3">
                  <a:lumMod val="50000"/>
                </a:schemeClr>
              </a:solidFill>
            </a:endParaRPr>
          </a:p>
        </p:txBody>
      </p:sp>
      <p:sp>
        <p:nvSpPr>
          <p:cNvPr id="3" name="Объект 2"/>
          <p:cNvSpPr>
            <a:spLocks noGrp="1"/>
          </p:cNvSpPr>
          <p:nvPr>
            <p:ph idx="1"/>
          </p:nvPr>
        </p:nvSpPr>
        <p:spPr>
          <a:xfrm>
            <a:off x="714348" y="1340768"/>
            <a:ext cx="7715304" cy="4802876"/>
          </a:xfrm>
        </p:spPr>
        <p:txBody>
          <a:bodyPr>
            <a:normAutofit/>
          </a:bodyPr>
          <a:lstStyle/>
          <a:p>
            <a:pPr marL="0" indent="0">
              <a:buNone/>
            </a:pPr>
            <a:r>
              <a:rPr lang="ru-RU" dirty="0">
                <a:solidFill>
                  <a:schemeClr val="accent3">
                    <a:lumMod val="50000"/>
                  </a:schemeClr>
                </a:solidFill>
              </a:rPr>
              <a:t>- обратить внимание обучающихся на критерии оценивания заданий с развёрнутым ответом, приводимые на сайте ФИПИ;</a:t>
            </a:r>
          </a:p>
          <a:p>
            <a:endParaRPr lang="ru-RU" dirty="0"/>
          </a:p>
        </p:txBody>
      </p:sp>
    </p:spTree>
    <p:extLst>
      <p:ext uri="{BB962C8B-B14F-4D97-AF65-F5344CB8AC3E}">
        <p14:creationId xmlns:p14="http://schemas.microsoft.com/office/powerpoint/2010/main" val="365894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54032"/>
          </a:xfrm>
        </p:spPr>
        <p:txBody>
          <a:bodyPr>
            <a:normAutofit fontScale="90000"/>
          </a:bodyPr>
          <a:lstStyle/>
          <a:p>
            <a:r>
              <a:rPr lang="ru-RU" dirty="0">
                <a:solidFill>
                  <a:schemeClr val="accent3">
                    <a:lumMod val="50000"/>
                  </a:schemeClr>
                </a:solidFill>
              </a:rPr>
              <a:t>Д</a:t>
            </a:r>
            <a:r>
              <a:rPr lang="ru-RU" dirty="0" smtClean="0">
                <a:solidFill>
                  <a:schemeClr val="accent3">
                    <a:lumMod val="50000"/>
                  </a:schemeClr>
                </a:solidFill>
              </a:rPr>
              <a:t>ля </a:t>
            </a:r>
            <a:r>
              <a:rPr lang="ru-RU" dirty="0">
                <a:solidFill>
                  <a:schemeClr val="accent3">
                    <a:lumMod val="50000"/>
                  </a:schemeClr>
                </a:solidFill>
              </a:rPr>
              <a:t>улучшения результативности выполнения заданий </a:t>
            </a:r>
            <a:r>
              <a:rPr lang="ru-RU" dirty="0" smtClean="0">
                <a:solidFill>
                  <a:schemeClr val="accent3">
                    <a:lumMod val="50000"/>
                  </a:schemeClr>
                </a:solidFill>
              </a:rPr>
              <a:t>ЕГЭ:</a:t>
            </a:r>
            <a:endParaRPr lang="ru-RU" dirty="0">
              <a:solidFill>
                <a:schemeClr val="accent3">
                  <a:lumMod val="50000"/>
                </a:schemeClr>
              </a:solidFill>
            </a:endParaRPr>
          </a:p>
        </p:txBody>
      </p:sp>
      <p:sp>
        <p:nvSpPr>
          <p:cNvPr id="3" name="Объект 2"/>
          <p:cNvSpPr>
            <a:spLocks noGrp="1"/>
          </p:cNvSpPr>
          <p:nvPr>
            <p:ph idx="1"/>
          </p:nvPr>
        </p:nvSpPr>
        <p:spPr>
          <a:xfrm>
            <a:off x="714348" y="1340768"/>
            <a:ext cx="7715304" cy="4802876"/>
          </a:xfrm>
        </p:spPr>
        <p:txBody>
          <a:bodyPr>
            <a:normAutofit fontScale="92500" lnSpcReduction="10000"/>
          </a:bodyPr>
          <a:lstStyle/>
          <a:p>
            <a:pPr marL="0" indent="0">
              <a:buNone/>
            </a:pPr>
            <a:r>
              <a:rPr lang="ru-RU" dirty="0" smtClean="0">
                <a:solidFill>
                  <a:schemeClr val="accent3">
                    <a:lumMod val="50000"/>
                  </a:schemeClr>
                </a:solidFill>
              </a:rPr>
              <a:t>- </a:t>
            </a:r>
            <a:r>
              <a:rPr lang="ru-RU" dirty="0">
                <a:solidFill>
                  <a:schemeClr val="accent3">
                    <a:lumMod val="50000"/>
                  </a:schemeClr>
                </a:solidFill>
              </a:rPr>
              <a:t>уделить основное внимание отработке аргументации при решении, необходимости наличия минимального набора ссылок, обосновывающих ход решения;</a:t>
            </a:r>
          </a:p>
          <a:p>
            <a:pPr marL="0" indent="0">
              <a:buNone/>
            </a:pPr>
            <a:r>
              <a:rPr lang="ru-RU" dirty="0">
                <a:solidFill>
                  <a:schemeClr val="accent3">
                    <a:lumMod val="50000"/>
                  </a:schemeClr>
                </a:solidFill>
              </a:rPr>
              <a:t>- обратить внимание на необходимость регулярного повторения базовых формул алгебры и геометрии;</a:t>
            </a:r>
          </a:p>
          <a:p>
            <a:pPr marL="0" indent="0">
              <a:buNone/>
            </a:pPr>
            <a:r>
              <a:rPr lang="ru-RU" dirty="0">
                <a:solidFill>
                  <a:schemeClr val="accent3">
                    <a:lumMod val="50000"/>
                  </a:schemeClr>
                </a:solidFill>
              </a:rPr>
              <a:t>- обратить внимание на необходимость решения других задач, отличных от экзаменационных.</a:t>
            </a:r>
          </a:p>
          <a:p>
            <a:endParaRPr lang="ru-RU" dirty="0"/>
          </a:p>
        </p:txBody>
      </p:sp>
    </p:spTree>
    <p:extLst>
      <p:ext uri="{BB962C8B-B14F-4D97-AF65-F5344CB8AC3E}">
        <p14:creationId xmlns:p14="http://schemas.microsoft.com/office/powerpoint/2010/main" val="353567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Методические рекомендации</a:t>
            </a:r>
            <a:endParaRPr lang="ru-RU" dirty="0"/>
          </a:p>
        </p:txBody>
      </p:sp>
      <p:sp>
        <p:nvSpPr>
          <p:cNvPr id="3" name="Объект 2"/>
          <p:cNvSpPr>
            <a:spLocks noGrp="1"/>
          </p:cNvSpPr>
          <p:nvPr>
            <p:ph idx="1"/>
          </p:nvPr>
        </p:nvSpPr>
        <p:spPr/>
        <p:txBody>
          <a:bodyPr>
            <a:normAutofit fontScale="70000" lnSpcReduction="20000"/>
          </a:bodyPr>
          <a:lstStyle/>
          <a:p>
            <a:endParaRPr lang="ru-RU" dirty="0" smtClean="0">
              <a:hlinkClick r:id="rId2"/>
            </a:endParaRPr>
          </a:p>
          <a:p>
            <a:r>
              <a:rPr lang="en-US" dirty="0">
                <a:hlinkClick r:id="rId2"/>
              </a:rPr>
              <a:t>https://fipi.ru/ege/dlya-predmetnyh-komissiy-subektov-rf#!/</a:t>
            </a:r>
            <a:r>
              <a:rPr lang="en-US" dirty="0" smtClean="0">
                <a:hlinkClick r:id="rId2"/>
              </a:rPr>
              <a:t>tab/173729394-2</a:t>
            </a:r>
            <a:r>
              <a:rPr lang="ru-RU" dirty="0" smtClean="0">
                <a:hlinkClick r:id="rId2"/>
              </a:rPr>
              <a:t> </a:t>
            </a:r>
            <a:r>
              <a:rPr lang="ru-RU" dirty="0" smtClean="0"/>
              <a:t>-</a:t>
            </a:r>
            <a:r>
              <a:rPr lang="ru-RU" dirty="0" smtClean="0">
                <a:solidFill>
                  <a:schemeClr val="accent3">
                    <a:lumMod val="50000"/>
                  </a:schemeClr>
                </a:solidFill>
              </a:rPr>
              <a:t> для предметных комиссий субъектов РФ</a:t>
            </a:r>
            <a:endParaRPr lang="ru-RU" sz="3100" dirty="0">
              <a:solidFill>
                <a:schemeClr val="accent3">
                  <a:lumMod val="50000"/>
                </a:schemeClr>
              </a:solidFill>
              <a:hlinkClick r:id="rId2"/>
            </a:endParaRPr>
          </a:p>
          <a:p>
            <a:r>
              <a:rPr lang="en-US" dirty="0" smtClean="0">
                <a:hlinkClick r:id="rId2"/>
              </a:rPr>
              <a:t>http</a:t>
            </a:r>
            <a:r>
              <a:rPr lang="en-US" dirty="0">
                <a:hlinkClick r:id="rId2"/>
              </a:rPr>
              <a:t>://</a:t>
            </a:r>
            <a:r>
              <a:rPr lang="en-US" dirty="0" smtClean="0">
                <a:hlinkClick r:id="rId2"/>
              </a:rPr>
              <a:t>doc.fipi.ru/ege/analiticheskie-i-metodicheskie-materialy/2019/matematika_2019.pdf</a:t>
            </a:r>
            <a:r>
              <a:rPr lang="en-US" dirty="0" smtClean="0"/>
              <a:t> - </a:t>
            </a:r>
            <a:r>
              <a:rPr lang="ru-RU" dirty="0" smtClean="0">
                <a:solidFill>
                  <a:schemeClr val="accent3">
                    <a:lumMod val="50000"/>
                  </a:schemeClr>
                </a:solidFill>
              </a:rPr>
              <a:t>методические рекомендации для учителей по итогам ЕГЭ</a:t>
            </a:r>
          </a:p>
          <a:p>
            <a:r>
              <a:rPr lang="en-US" dirty="0">
                <a:solidFill>
                  <a:schemeClr val="accent3">
                    <a:lumMod val="50000"/>
                  </a:schemeClr>
                </a:solidFill>
                <a:hlinkClick r:id="rId3"/>
              </a:rPr>
              <a:t>http://</a:t>
            </a:r>
            <a:r>
              <a:rPr lang="en-US" dirty="0" smtClean="0">
                <a:solidFill>
                  <a:schemeClr val="accent3">
                    <a:lumMod val="50000"/>
                  </a:schemeClr>
                </a:solidFill>
                <a:hlinkClick r:id="rId3"/>
              </a:rPr>
              <a:t>doc.fipi.ru/o-nas/novosti/metod-rekomendatsii-dlya-vypusknikov-po-sam-podgotovke-k-ekzamenam-2020/matematika-profilnaya-ege.pdf</a:t>
            </a:r>
            <a:r>
              <a:rPr lang="ru-RU" dirty="0" smtClean="0">
                <a:solidFill>
                  <a:schemeClr val="accent3">
                    <a:lumMod val="50000"/>
                  </a:schemeClr>
                </a:solidFill>
              </a:rPr>
              <a:t> - обучающимся </a:t>
            </a:r>
            <a:r>
              <a:rPr lang="ru-RU" dirty="0">
                <a:solidFill>
                  <a:schemeClr val="accent3">
                    <a:lumMod val="50000"/>
                  </a:schemeClr>
                </a:solidFill>
              </a:rPr>
              <a:t>по организации индивидуальной подготовки к ЕГЭ 2020 </a:t>
            </a:r>
            <a:r>
              <a:rPr lang="ru-RU" dirty="0" smtClean="0">
                <a:solidFill>
                  <a:schemeClr val="accent3">
                    <a:lumMod val="50000"/>
                  </a:schemeClr>
                </a:solidFill>
              </a:rPr>
              <a:t>года</a:t>
            </a:r>
          </a:p>
          <a:p>
            <a:r>
              <a:rPr lang="en-US" dirty="0">
                <a:solidFill>
                  <a:schemeClr val="accent3">
                    <a:lumMod val="50000"/>
                  </a:schemeClr>
                </a:solidFill>
                <a:hlinkClick r:id="rId4"/>
              </a:rPr>
              <a:t>https://fipi.ru/metodicheskaya-kopilka/metod-rekomendatsii-dlya-slabykh-shkol#!/</a:t>
            </a:r>
            <a:r>
              <a:rPr lang="en-US" dirty="0" smtClean="0">
                <a:solidFill>
                  <a:schemeClr val="accent3">
                    <a:lumMod val="50000"/>
                  </a:schemeClr>
                </a:solidFill>
                <a:hlinkClick r:id="rId4"/>
              </a:rPr>
              <a:t>tab/223974643-2</a:t>
            </a:r>
            <a:r>
              <a:rPr lang="ru-RU" dirty="0" smtClean="0">
                <a:solidFill>
                  <a:schemeClr val="accent3">
                    <a:lumMod val="50000"/>
                  </a:schemeClr>
                </a:solidFill>
              </a:rPr>
              <a:t> - для </a:t>
            </a:r>
            <a:r>
              <a:rPr lang="ru-RU" dirty="0">
                <a:solidFill>
                  <a:schemeClr val="accent3">
                    <a:lumMod val="50000"/>
                  </a:schemeClr>
                </a:solidFill>
              </a:rPr>
              <a:t>учителей по преподаванию учебных предметов в образовательных организациях с высокой долей обучающихся с рисками учебной </a:t>
            </a:r>
            <a:r>
              <a:rPr lang="ru-RU" dirty="0" err="1">
                <a:solidFill>
                  <a:schemeClr val="accent3">
                    <a:lumMod val="50000"/>
                  </a:schemeClr>
                </a:solidFill>
              </a:rPr>
              <a:t>неуспешности</a:t>
            </a:r>
            <a:endParaRPr lang="ru-RU" dirty="0">
              <a:solidFill>
                <a:schemeClr val="accent3">
                  <a:lumMod val="50000"/>
                </a:schemeClr>
              </a:solidFill>
            </a:endParaRPr>
          </a:p>
        </p:txBody>
      </p:sp>
    </p:spTree>
    <p:extLst>
      <p:ext uri="{BB962C8B-B14F-4D97-AF65-F5344CB8AC3E}">
        <p14:creationId xmlns:p14="http://schemas.microsoft.com/office/powerpoint/2010/main" val="121193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accent3">
                    <a:lumMod val="50000"/>
                  </a:schemeClr>
                </a:solidFill>
              </a:rPr>
              <a:t>Основные УМК по </a:t>
            </a:r>
            <a:r>
              <a:rPr lang="ru-RU" b="1" dirty="0" smtClean="0">
                <a:solidFill>
                  <a:schemeClr val="accent3">
                    <a:lumMod val="50000"/>
                  </a:schemeClr>
                </a:solidFill>
              </a:rPr>
              <a:t>предмету</a:t>
            </a:r>
            <a:endParaRPr lang="ru-RU"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16783208"/>
              </p:ext>
            </p:extLst>
          </p:nvPr>
        </p:nvGraphicFramePr>
        <p:xfrm>
          <a:off x="683568" y="1052736"/>
          <a:ext cx="7776864" cy="4843546"/>
        </p:xfrm>
        <a:graphic>
          <a:graphicData uri="http://schemas.openxmlformats.org/drawingml/2006/table">
            <a:tbl>
              <a:tblPr firstRow="1" firstCol="1" bandRow="1">
                <a:tableStyleId>{5C22544A-7EE6-4342-B048-85BDC9FD1C3A}</a:tableStyleId>
              </a:tblPr>
              <a:tblGrid>
                <a:gridCol w="438612"/>
                <a:gridCol w="5258708"/>
                <a:gridCol w="2079544"/>
              </a:tblGrid>
              <a:tr h="1512168">
                <a:tc>
                  <a:txBody>
                    <a:bodyPr/>
                    <a:lstStyle/>
                    <a:p>
                      <a:pPr marL="457200" algn="ctr">
                        <a:lnSpc>
                          <a:spcPct val="115000"/>
                        </a:lnSpc>
                        <a:spcAft>
                          <a:spcPts val="0"/>
                        </a:spcAft>
                      </a:pPr>
                      <a:r>
                        <a:rPr lang="ru-RU" sz="1200" dirty="0">
                          <a:solidFill>
                            <a:schemeClr val="accent3">
                              <a:lumMod val="50000"/>
                            </a:schemeClr>
                          </a:solidFill>
                          <a:effectLst/>
                        </a:rPr>
                        <a:t>№ п/п</a:t>
                      </a:r>
                      <a:endParaRPr lang="ru-RU" sz="1100" dirty="0">
                        <a:solidFill>
                          <a:schemeClr val="accent3">
                            <a:lumMod val="50000"/>
                          </a:schemeClr>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457200" algn="ctr">
                        <a:lnSpc>
                          <a:spcPct val="115000"/>
                        </a:lnSpc>
                        <a:spcAft>
                          <a:spcPts val="0"/>
                        </a:spcAft>
                      </a:pPr>
                      <a:r>
                        <a:rPr lang="ru-RU" sz="1600" dirty="0">
                          <a:solidFill>
                            <a:schemeClr val="accent3">
                              <a:lumMod val="50000"/>
                            </a:schemeClr>
                          </a:solidFill>
                          <a:effectLst/>
                        </a:rPr>
                        <a:t>Название УМК</a:t>
                      </a:r>
                      <a:endParaRPr lang="ru-RU" sz="1600" dirty="0">
                        <a:solidFill>
                          <a:schemeClr val="accent3">
                            <a:lumMod val="50000"/>
                          </a:schemeClr>
                        </a:solidFill>
                        <a:effectLst/>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marL="457200" algn="ctr">
                        <a:lnSpc>
                          <a:spcPct val="115000"/>
                        </a:lnSpc>
                        <a:spcAft>
                          <a:spcPts val="0"/>
                        </a:spcAft>
                      </a:pPr>
                      <a:r>
                        <a:rPr lang="ru-RU" sz="1600" dirty="0">
                          <a:solidFill>
                            <a:schemeClr val="accent3">
                              <a:lumMod val="50000"/>
                            </a:schemeClr>
                          </a:solidFill>
                          <a:effectLst/>
                        </a:rPr>
                        <a:t>Примерный процент ОО, в которых использовался данный УМК</a:t>
                      </a:r>
                      <a:endParaRPr lang="ru-RU" sz="1600" dirty="0">
                        <a:solidFill>
                          <a:schemeClr val="accent3">
                            <a:lumMod val="50000"/>
                          </a:schemeClr>
                        </a:solidFill>
                        <a:effectLst/>
                        <a:latin typeface="Calibri"/>
                        <a:ea typeface="Calibri"/>
                        <a:cs typeface="Times New Roman"/>
                      </a:endParaRPr>
                    </a:p>
                  </a:txBody>
                  <a:tcPr marL="68580" marR="68580" marT="0" marB="0" anchor="ctr">
                    <a:solidFill>
                      <a:schemeClr val="accent3">
                        <a:lumMod val="60000"/>
                        <a:lumOff val="40000"/>
                      </a:schemeClr>
                    </a:solidFill>
                  </a:tcPr>
                </a:tc>
              </a:tr>
              <a:tr h="541500">
                <a:tc>
                  <a:txBody>
                    <a:bodyPr/>
                    <a:lstStyle/>
                    <a:p>
                      <a:pPr marL="457200">
                        <a:lnSpc>
                          <a:spcPct val="115000"/>
                        </a:lnSpc>
                        <a:spcAft>
                          <a:spcPts val="0"/>
                        </a:spcAft>
                      </a:pPr>
                      <a:r>
                        <a:rPr lang="ru-RU" sz="1200">
                          <a:solidFill>
                            <a:schemeClr val="accent3">
                              <a:lumMod val="50000"/>
                            </a:schemeClr>
                          </a:solidFill>
                          <a:effectLst/>
                        </a:rPr>
                        <a:t>1</a:t>
                      </a:r>
                      <a:endParaRPr lang="ru-RU" sz="110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spcAft>
                          <a:spcPts val="0"/>
                        </a:spcAft>
                      </a:pPr>
                      <a:r>
                        <a:rPr lang="ru-RU" sz="1600">
                          <a:solidFill>
                            <a:schemeClr val="accent3">
                              <a:lumMod val="50000"/>
                            </a:schemeClr>
                          </a:solidFill>
                          <a:effectLst/>
                        </a:rPr>
                        <a:t>Атанасян Л.С., Бутузов В.Ф., Кадомцев С.Б. и др. Математика: алгебра и начала математического анализа, геометрия. Геометрия</a:t>
                      </a:r>
                      <a:endParaRPr lang="ru-RU" sz="1600">
                        <a:solidFill>
                          <a:schemeClr val="accent3">
                            <a:lumMod val="50000"/>
                          </a:schemeClr>
                        </a:solidFill>
                        <a:effectLst/>
                        <a:latin typeface="Times New Roman"/>
                        <a:ea typeface="Calibri"/>
                      </a:endParaRPr>
                    </a:p>
                  </a:txBody>
                  <a:tcPr marL="68580" marR="68580" marT="0" marB="0">
                    <a:solidFill>
                      <a:schemeClr val="accent3">
                        <a:lumMod val="60000"/>
                        <a:lumOff val="40000"/>
                      </a:schemeClr>
                    </a:solidFill>
                  </a:tcPr>
                </a:tc>
                <a:tc>
                  <a:txBody>
                    <a:bodyPr/>
                    <a:lstStyle/>
                    <a:p>
                      <a:pPr marL="457200">
                        <a:lnSpc>
                          <a:spcPct val="115000"/>
                        </a:lnSpc>
                        <a:spcAft>
                          <a:spcPts val="0"/>
                        </a:spcAft>
                      </a:pPr>
                      <a:r>
                        <a:rPr lang="ru-RU" sz="1600" dirty="0">
                          <a:solidFill>
                            <a:schemeClr val="accent3">
                              <a:lumMod val="50000"/>
                            </a:schemeClr>
                          </a:solidFill>
                          <a:effectLst/>
                        </a:rPr>
                        <a:t>58,7</a:t>
                      </a:r>
                      <a:endParaRPr lang="ru-RU" sz="1600" dirty="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r>
              <a:tr h="812249">
                <a:tc>
                  <a:txBody>
                    <a:bodyPr/>
                    <a:lstStyle/>
                    <a:p>
                      <a:pPr marL="457200">
                        <a:lnSpc>
                          <a:spcPct val="115000"/>
                        </a:lnSpc>
                        <a:spcAft>
                          <a:spcPts val="0"/>
                        </a:spcAft>
                      </a:pPr>
                      <a:r>
                        <a:rPr lang="ru-RU" sz="1200">
                          <a:solidFill>
                            <a:schemeClr val="accent3">
                              <a:lumMod val="50000"/>
                            </a:schemeClr>
                          </a:solidFill>
                          <a:effectLst/>
                        </a:rPr>
                        <a:t>2</a:t>
                      </a:r>
                      <a:endParaRPr lang="ru-RU" sz="110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spcAft>
                          <a:spcPts val="0"/>
                        </a:spcAft>
                      </a:pPr>
                      <a:r>
                        <a:rPr lang="ru-RU" sz="1600">
                          <a:solidFill>
                            <a:schemeClr val="accent3">
                              <a:lumMod val="50000"/>
                            </a:schemeClr>
                          </a:solidFill>
                          <a:effectLst/>
                        </a:rPr>
                        <a:t>С.М. Никольский, М.К. Потапов, Н.Н. Решетников и др. Математика: алгебра и начала математического анализа, геометрия. Алгебра и начала математического анализа. </a:t>
                      </a:r>
                      <a:endParaRPr lang="ru-RU" sz="1600">
                        <a:solidFill>
                          <a:schemeClr val="accent3">
                            <a:lumMod val="50000"/>
                          </a:schemeClr>
                        </a:solidFill>
                        <a:effectLst/>
                        <a:latin typeface="Times New Roman"/>
                        <a:ea typeface="Calibri"/>
                      </a:endParaRPr>
                    </a:p>
                  </a:txBody>
                  <a:tcPr marL="68580" marR="68580" marT="0" marB="0">
                    <a:solidFill>
                      <a:schemeClr val="accent3">
                        <a:lumMod val="60000"/>
                        <a:lumOff val="40000"/>
                      </a:schemeClr>
                    </a:solidFill>
                  </a:tcPr>
                </a:tc>
                <a:tc>
                  <a:txBody>
                    <a:bodyPr/>
                    <a:lstStyle/>
                    <a:p>
                      <a:pPr marL="457200">
                        <a:lnSpc>
                          <a:spcPct val="115000"/>
                        </a:lnSpc>
                        <a:spcAft>
                          <a:spcPts val="0"/>
                        </a:spcAft>
                      </a:pPr>
                      <a:r>
                        <a:rPr lang="ru-RU" sz="1600" dirty="0">
                          <a:solidFill>
                            <a:schemeClr val="accent3">
                              <a:lumMod val="50000"/>
                            </a:schemeClr>
                          </a:solidFill>
                          <a:effectLst/>
                        </a:rPr>
                        <a:t> </a:t>
                      </a:r>
                    </a:p>
                    <a:p>
                      <a:pPr marL="457200">
                        <a:lnSpc>
                          <a:spcPct val="115000"/>
                        </a:lnSpc>
                        <a:spcAft>
                          <a:spcPts val="0"/>
                        </a:spcAft>
                      </a:pPr>
                      <a:r>
                        <a:rPr lang="ru-RU" sz="1600" dirty="0">
                          <a:solidFill>
                            <a:schemeClr val="accent3">
                              <a:lumMod val="50000"/>
                            </a:schemeClr>
                          </a:solidFill>
                          <a:effectLst/>
                        </a:rPr>
                        <a:t>10,1</a:t>
                      </a:r>
                      <a:endParaRPr lang="ru-RU" sz="1600" dirty="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r>
              <a:tr h="812249">
                <a:tc>
                  <a:txBody>
                    <a:bodyPr/>
                    <a:lstStyle/>
                    <a:p>
                      <a:pPr marL="457200">
                        <a:lnSpc>
                          <a:spcPct val="115000"/>
                        </a:lnSpc>
                        <a:spcAft>
                          <a:spcPts val="0"/>
                        </a:spcAft>
                      </a:pPr>
                      <a:r>
                        <a:rPr lang="ru-RU" sz="1200">
                          <a:solidFill>
                            <a:schemeClr val="accent3">
                              <a:lumMod val="50000"/>
                            </a:schemeClr>
                          </a:solidFill>
                          <a:effectLst/>
                        </a:rPr>
                        <a:t>3</a:t>
                      </a:r>
                      <a:endParaRPr lang="ru-RU" sz="110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spcAft>
                          <a:spcPts val="0"/>
                        </a:spcAft>
                      </a:pPr>
                      <a:r>
                        <a:rPr lang="ru-RU" sz="1600">
                          <a:solidFill>
                            <a:schemeClr val="accent3">
                              <a:lumMod val="50000"/>
                            </a:schemeClr>
                          </a:solidFill>
                          <a:effectLst/>
                        </a:rPr>
                        <a:t>Мордкович А.Г., Семенов П.В. «Математика: Алгебра и начала математического анализа, геометрия. Алгебра и начала математического анализа. 10-11 классы» (базовый уровень) в 2 ч.</a:t>
                      </a:r>
                      <a:endParaRPr lang="ru-RU" sz="1600">
                        <a:solidFill>
                          <a:schemeClr val="accent3">
                            <a:lumMod val="50000"/>
                          </a:schemeClr>
                        </a:solidFill>
                        <a:effectLst/>
                        <a:latin typeface="Times New Roman"/>
                        <a:ea typeface="Calibri"/>
                      </a:endParaRPr>
                    </a:p>
                  </a:txBody>
                  <a:tcPr marL="68580" marR="68580" marT="0" marB="0">
                    <a:solidFill>
                      <a:schemeClr val="accent3">
                        <a:lumMod val="60000"/>
                        <a:lumOff val="40000"/>
                      </a:schemeClr>
                    </a:solidFill>
                  </a:tcPr>
                </a:tc>
                <a:tc>
                  <a:txBody>
                    <a:bodyPr/>
                    <a:lstStyle/>
                    <a:p>
                      <a:pPr marL="457200">
                        <a:lnSpc>
                          <a:spcPct val="115000"/>
                        </a:lnSpc>
                        <a:spcAft>
                          <a:spcPts val="0"/>
                        </a:spcAft>
                      </a:pPr>
                      <a:r>
                        <a:rPr lang="ru-RU" sz="1600" dirty="0">
                          <a:solidFill>
                            <a:schemeClr val="accent3">
                              <a:lumMod val="50000"/>
                            </a:schemeClr>
                          </a:solidFill>
                          <a:effectLst/>
                        </a:rPr>
                        <a:t>8,7</a:t>
                      </a:r>
                      <a:endParaRPr lang="ru-RU" sz="1600" dirty="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r>
              <a:tr h="812249">
                <a:tc>
                  <a:txBody>
                    <a:bodyPr/>
                    <a:lstStyle/>
                    <a:p>
                      <a:pPr marL="457200">
                        <a:lnSpc>
                          <a:spcPct val="115000"/>
                        </a:lnSpc>
                        <a:spcAft>
                          <a:spcPts val="0"/>
                        </a:spcAft>
                      </a:pPr>
                      <a:r>
                        <a:rPr lang="ru-RU" sz="1200">
                          <a:solidFill>
                            <a:schemeClr val="accent3">
                              <a:lumMod val="50000"/>
                            </a:schemeClr>
                          </a:solidFill>
                          <a:effectLst/>
                        </a:rPr>
                        <a:t>4</a:t>
                      </a:r>
                      <a:endParaRPr lang="ru-RU" sz="110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spcAft>
                          <a:spcPts val="0"/>
                        </a:spcAft>
                      </a:pPr>
                      <a:r>
                        <a:rPr lang="ru-RU" sz="1600">
                          <a:solidFill>
                            <a:schemeClr val="accent3">
                              <a:lumMod val="50000"/>
                            </a:schemeClr>
                          </a:solidFill>
                          <a:effectLst/>
                        </a:rPr>
                        <a:t>Алимов Ш.А., Колягин Ю.М., Ткачёва М.В. и др.  Математика: алгебра и начала математического анализа, геометрия. Алгебра и начала математического анализа.</a:t>
                      </a:r>
                      <a:endParaRPr lang="ru-RU" sz="1600">
                        <a:solidFill>
                          <a:schemeClr val="accent3">
                            <a:lumMod val="50000"/>
                          </a:schemeClr>
                        </a:solidFill>
                        <a:effectLst/>
                        <a:latin typeface="Times New Roman"/>
                        <a:ea typeface="Calibri"/>
                      </a:endParaRPr>
                    </a:p>
                  </a:txBody>
                  <a:tcPr marL="68580" marR="68580" marT="0" marB="0">
                    <a:solidFill>
                      <a:schemeClr val="accent3">
                        <a:lumMod val="60000"/>
                        <a:lumOff val="40000"/>
                      </a:schemeClr>
                    </a:solidFill>
                  </a:tcPr>
                </a:tc>
                <a:tc>
                  <a:txBody>
                    <a:bodyPr/>
                    <a:lstStyle/>
                    <a:p>
                      <a:pPr marL="457200">
                        <a:lnSpc>
                          <a:spcPct val="115000"/>
                        </a:lnSpc>
                        <a:spcAft>
                          <a:spcPts val="0"/>
                        </a:spcAft>
                      </a:pPr>
                      <a:r>
                        <a:rPr lang="ru-RU" sz="1600" dirty="0">
                          <a:solidFill>
                            <a:schemeClr val="accent3">
                              <a:lumMod val="50000"/>
                            </a:schemeClr>
                          </a:solidFill>
                          <a:effectLst/>
                        </a:rPr>
                        <a:t>8,1</a:t>
                      </a:r>
                      <a:endParaRPr lang="ru-RU" sz="1600" dirty="0">
                        <a:solidFill>
                          <a:schemeClr val="accent3">
                            <a:lumMod val="50000"/>
                          </a:schemeClr>
                        </a:solidFill>
                        <a:effectLst/>
                        <a:latin typeface="Calibri"/>
                        <a:ea typeface="Calibri"/>
                        <a:cs typeface="Times New Roman"/>
                      </a:endParaRPr>
                    </a:p>
                  </a:txBody>
                  <a:tcPr marL="68580" marR="68580"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76843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54032"/>
          </a:xfrm>
        </p:spPr>
        <p:txBody>
          <a:bodyPr>
            <a:normAutofit fontScale="90000"/>
          </a:bodyPr>
          <a:lstStyle/>
          <a:p>
            <a:r>
              <a:rPr lang="ru-RU" b="1" dirty="0">
                <a:solidFill>
                  <a:schemeClr val="accent3">
                    <a:lumMod val="50000"/>
                  </a:schemeClr>
                </a:solidFill>
              </a:rPr>
              <a:t>Динамика результатов ЕГЭ по предмету «Математика</a:t>
            </a:r>
            <a:r>
              <a:rPr lang="ru-RU" b="1" dirty="0" smtClean="0">
                <a:solidFill>
                  <a:schemeClr val="accent3">
                    <a:lumMod val="50000"/>
                  </a:schemeClr>
                </a:solidFill>
              </a:rPr>
              <a:t>»</a:t>
            </a:r>
            <a:endParaRPr lang="ru-RU"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45444729"/>
              </p:ext>
            </p:extLst>
          </p:nvPr>
        </p:nvGraphicFramePr>
        <p:xfrm>
          <a:off x="683568" y="1124744"/>
          <a:ext cx="7776864" cy="4032449"/>
        </p:xfrm>
        <a:graphic>
          <a:graphicData uri="http://schemas.openxmlformats.org/drawingml/2006/table">
            <a:tbl>
              <a:tblPr firstRow="1" firstCol="1" bandRow="1" bandCol="1">
                <a:tableStyleId>{5C22544A-7EE6-4342-B048-85BDC9FD1C3A}</a:tableStyleId>
              </a:tblPr>
              <a:tblGrid>
                <a:gridCol w="4110030"/>
                <a:gridCol w="1292965"/>
                <a:gridCol w="1292965"/>
                <a:gridCol w="1080904"/>
              </a:tblGrid>
              <a:tr h="696458">
                <a:tc rowSpan="2">
                  <a:txBody>
                    <a:bodyPr/>
                    <a:lstStyle/>
                    <a:p>
                      <a:pPr algn="just"/>
                      <a:r>
                        <a:rPr lang="ru-RU" sz="2000" dirty="0">
                          <a:effectLst/>
                        </a:rPr>
                        <a:t> </a:t>
                      </a:r>
                      <a:endParaRPr lang="ru-RU" sz="2000" dirty="0">
                        <a:effectLst/>
                        <a:latin typeface="Calibri"/>
                      </a:endParaRPr>
                    </a:p>
                  </a:txBody>
                  <a:tcPr marL="68580" marR="68580" marT="0" marB="0">
                    <a:solidFill>
                      <a:schemeClr val="accent3">
                        <a:lumMod val="60000"/>
                        <a:lumOff val="40000"/>
                      </a:schemeClr>
                    </a:solidFill>
                  </a:tcPr>
                </a:tc>
                <a:tc gridSpan="3">
                  <a:txBody>
                    <a:bodyPr/>
                    <a:lstStyle/>
                    <a:p>
                      <a:pPr algn="ctr"/>
                      <a:r>
                        <a:rPr lang="ru-RU" sz="1600" dirty="0">
                          <a:solidFill>
                            <a:schemeClr val="accent3">
                              <a:lumMod val="50000"/>
                            </a:schemeClr>
                          </a:solidFill>
                          <a:effectLst/>
                        </a:rPr>
                        <a:t>Субъект Российской Федерации</a:t>
                      </a:r>
                      <a:endParaRPr lang="ru-RU" sz="1600" dirty="0">
                        <a:solidFill>
                          <a:schemeClr val="accent3">
                            <a:lumMod val="50000"/>
                          </a:schemeClr>
                        </a:solidFill>
                        <a:effectLst/>
                        <a:latin typeface="Calibri"/>
                      </a:endParaRPr>
                    </a:p>
                  </a:txBody>
                  <a:tcPr marL="68580" marR="68580" marT="0" marB="0">
                    <a:solidFill>
                      <a:schemeClr val="accent3">
                        <a:lumMod val="60000"/>
                        <a:lumOff val="40000"/>
                      </a:schemeClr>
                    </a:solidFill>
                  </a:tcPr>
                </a:tc>
                <a:tc hMerge="1">
                  <a:txBody>
                    <a:bodyPr/>
                    <a:lstStyle/>
                    <a:p>
                      <a:endParaRPr lang="ru-RU"/>
                    </a:p>
                  </a:txBody>
                  <a:tcPr/>
                </a:tc>
                <a:tc hMerge="1">
                  <a:txBody>
                    <a:bodyPr/>
                    <a:lstStyle/>
                    <a:p>
                      <a:endParaRPr lang="ru-RU"/>
                    </a:p>
                  </a:txBody>
                  <a:tcPr/>
                </a:tc>
              </a:tr>
              <a:tr h="494526">
                <a:tc vMerge="1">
                  <a:txBody>
                    <a:bodyPr/>
                    <a:lstStyle/>
                    <a:p>
                      <a:endParaRPr lang="ru-RU"/>
                    </a:p>
                  </a:txBody>
                  <a:tcPr/>
                </a:tc>
                <a:tc>
                  <a:txBody>
                    <a:bodyPr/>
                    <a:lstStyle/>
                    <a:p>
                      <a:pPr algn="ctr"/>
                      <a:r>
                        <a:rPr lang="ru-RU" sz="2400" dirty="0">
                          <a:solidFill>
                            <a:schemeClr val="accent3">
                              <a:lumMod val="50000"/>
                            </a:schemeClr>
                          </a:solidFill>
                          <a:effectLst/>
                        </a:rPr>
                        <a:t>2018 г.</a:t>
                      </a:r>
                      <a:endParaRPr lang="ru-RU" sz="2400" dirty="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r>
                        <a:rPr lang="ru-RU" sz="2400">
                          <a:solidFill>
                            <a:schemeClr val="accent3">
                              <a:lumMod val="50000"/>
                            </a:schemeClr>
                          </a:solidFill>
                          <a:effectLst/>
                        </a:rPr>
                        <a:t>2019 г.</a:t>
                      </a:r>
                      <a:endParaRPr lang="ru-RU" sz="240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r>
                        <a:rPr lang="ru-RU" sz="2400" dirty="0">
                          <a:solidFill>
                            <a:schemeClr val="accent3">
                              <a:lumMod val="50000"/>
                            </a:schemeClr>
                          </a:solidFill>
                          <a:effectLst/>
                        </a:rPr>
                        <a:t>2020 г.</a:t>
                      </a:r>
                      <a:endParaRPr lang="ru-RU" sz="2400" dirty="0">
                        <a:solidFill>
                          <a:schemeClr val="accent3">
                            <a:lumMod val="50000"/>
                          </a:schemeClr>
                        </a:solidFill>
                        <a:effectLst/>
                        <a:latin typeface="Calibri"/>
                      </a:endParaRPr>
                    </a:p>
                  </a:txBody>
                  <a:tcPr marL="68580" marR="68580" marT="0" marB="0">
                    <a:solidFill>
                      <a:schemeClr val="accent3">
                        <a:lumMod val="60000"/>
                        <a:lumOff val="40000"/>
                      </a:schemeClr>
                    </a:solidFill>
                  </a:tcPr>
                </a:tc>
              </a:tr>
              <a:tr h="719123">
                <a:tc>
                  <a:txBody>
                    <a:bodyPr/>
                    <a:lstStyle/>
                    <a:p>
                      <a:pPr algn="just"/>
                      <a:r>
                        <a:rPr lang="ru-RU" sz="2000">
                          <a:solidFill>
                            <a:schemeClr val="accent3">
                              <a:lumMod val="50000"/>
                            </a:schemeClr>
                          </a:solidFill>
                          <a:effectLst/>
                        </a:rPr>
                        <a:t>Не преодолели минимального балла, %</a:t>
                      </a:r>
                      <a:endParaRPr lang="ru-RU" sz="200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6,01</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4,37</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6,23</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r>
              <a:tr h="729426">
                <a:tc>
                  <a:txBody>
                    <a:bodyPr/>
                    <a:lstStyle/>
                    <a:p>
                      <a:pPr algn="just"/>
                      <a:r>
                        <a:rPr lang="ru-RU" sz="2000">
                          <a:solidFill>
                            <a:schemeClr val="accent3">
                              <a:lumMod val="50000"/>
                            </a:schemeClr>
                          </a:solidFill>
                          <a:effectLst/>
                        </a:rPr>
                        <a:t>Средний тестовый балл</a:t>
                      </a:r>
                      <a:endParaRPr lang="ru-RU" sz="200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spcAft>
                          <a:spcPts val="0"/>
                        </a:spcAft>
                      </a:pPr>
                      <a:r>
                        <a:rPr lang="ru-RU" sz="2400">
                          <a:solidFill>
                            <a:schemeClr val="accent3">
                              <a:lumMod val="50000"/>
                            </a:schemeClr>
                          </a:solidFill>
                          <a:effectLst/>
                        </a:rPr>
                        <a:t>51,3</a:t>
                      </a:r>
                      <a:endParaRPr lang="ru-RU" sz="240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58,7</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55,2</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r>
              <a:tr h="696458">
                <a:tc>
                  <a:txBody>
                    <a:bodyPr/>
                    <a:lstStyle/>
                    <a:p>
                      <a:pPr algn="just"/>
                      <a:r>
                        <a:rPr lang="ru-RU" sz="2000">
                          <a:solidFill>
                            <a:schemeClr val="accent3">
                              <a:lumMod val="50000"/>
                            </a:schemeClr>
                          </a:solidFill>
                          <a:effectLst/>
                        </a:rPr>
                        <a:t>Получили от 81 до 99 баллов, %</a:t>
                      </a:r>
                      <a:endParaRPr lang="ru-RU" sz="200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spcAft>
                          <a:spcPts val="0"/>
                        </a:spcAft>
                      </a:pPr>
                      <a:r>
                        <a:rPr lang="ru-RU" sz="2400">
                          <a:solidFill>
                            <a:schemeClr val="accent3">
                              <a:lumMod val="50000"/>
                            </a:schemeClr>
                          </a:solidFill>
                          <a:effectLst/>
                        </a:rPr>
                        <a:t>2,63</a:t>
                      </a:r>
                      <a:endParaRPr lang="ru-RU" sz="240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a:solidFill>
                            <a:schemeClr val="accent3">
                              <a:lumMod val="50000"/>
                            </a:schemeClr>
                          </a:solidFill>
                          <a:effectLst/>
                        </a:rPr>
                        <a:t>8,86</a:t>
                      </a:r>
                      <a:endParaRPr lang="ru-RU" sz="240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6,93</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r>
              <a:tr h="696458">
                <a:tc>
                  <a:txBody>
                    <a:bodyPr/>
                    <a:lstStyle/>
                    <a:p>
                      <a:pPr algn="just"/>
                      <a:r>
                        <a:rPr lang="ru-RU" sz="2000" dirty="0">
                          <a:solidFill>
                            <a:schemeClr val="accent3">
                              <a:lumMod val="50000"/>
                            </a:schemeClr>
                          </a:solidFill>
                          <a:effectLst/>
                        </a:rPr>
                        <a:t>Получили 100 баллов, чел.</a:t>
                      </a:r>
                      <a:endParaRPr lang="ru-RU" sz="2000" dirty="0">
                        <a:solidFill>
                          <a:schemeClr val="accent3">
                            <a:lumMod val="50000"/>
                          </a:schemeClr>
                        </a:solidFill>
                        <a:effectLst/>
                        <a:latin typeface="Calibri"/>
                      </a:endParaRPr>
                    </a:p>
                  </a:txBody>
                  <a:tcPr marL="68580" marR="68580" marT="0" marB="0">
                    <a:solidFill>
                      <a:schemeClr val="accent3">
                        <a:lumMod val="60000"/>
                        <a:lumOff val="40000"/>
                      </a:schemeClr>
                    </a:solidFill>
                  </a:tcPr>
                </a:tc>
                <a:tc>
                  <a:txBody>
                    <a:bodyPr/>
                    <a:lstStyle/>
                    <a:p>
                      <a:pPr algn="ctr">
                        <a:spcAft>
                          <a:spcPts val="0"/>
                        </a:spcAft>
                      </a:pPr>
                      <a:r>
                        <a:rPr lang="ru-RU" sz="2400">
                          <a:solidFill>
                            <a:schemeClr val="accent3">
                              <a:lumMod val="50000"/>
                            </a:schemeClr>
                          </a:solidFill>
                          <a:effectLst/>
                        </a:rPr>
                        <a:t>3</a:t>
                      </a:r>
                      <a:endParaRPr lang="ru-RU" sz="240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a:solidFill>
                            <a:schemeClr val="accent3">
                              <a:lumMod val="50000"/>
                            </a:schemeClr>
                          </a:solidFill>
                          <a:effectLst/>
                        </a:rPr>
                        <a:t>11</a:t>
                      </a:r>
                      <a:endParaRPr lang="ru-RU" sz="240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c>
                  <a:txBody>
                    <a:bodyPr/>
                    <a:lstStyle/>
                    <a:p>
                      <a:pPr algn="ctr">
                        <a:spcAft>
                          <a:spcPts val="0"/>
                        </a:spcAft>
                      </a:pPr>
                      <a:r>
                        <a:rPr lang="ru-RU" sz="2400" dirty="0">
                          <a:solidFill>
                            <a:schemeClr val="accent3">
                              <a:lumMod val="50000"/>
                            </a:schemeClr>
                          </a:solidFill>
                          <a:effectLst/>
                        </a:rPr>
                        <a:t>8</a:t>
                      </a:r>
                      <a:endParaRPr lang="ru-RU" sz="2400" dirty="0">
                        <a:solidFill>
                          <a:schemeClr val="accent3">
                            <a:lumMod val="50000"/>
                          </a:schemeClr>
                        </a:solidFill>
                        <a:effectLst/>
                        <a:latin typeface="Times New Roman"/>
                        <a:ea typeface="Calibri"/>
                      </a:endParaRPr>
                    </a:p>
                  </a:txBody>
                  <a:tcPr marL="68580" marR="68580" marT="0"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361540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11" r="21224" b="12778"/>
          <a:stretch/>
        </p:blipFill>
        <p:spPr bwMode="auto">
          <a:xfrm>
            <a:off x="2704010" y="2420888"/>
            <a:ext cx="4284619" cy="370559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683568" y="764704"/>
            <a:ext cx="7772400" cy="1362075"/>
          </a:xfrm>
        </p:spPr>
        <p:txBody>
          <a:bodyPr>
            <a:normAutofit fontScale="90000"/>
          </a:bodyPr>
          <a:lstStyle/>
          <a:p>
            <a:r>
              <a:rPr lang="ru-RU" dirty="0" smtClean="0">
                <a:solidFill>
                  <a:schemeClr val="accent3">
                    <a:lumMod val="50000"/>
                  </a:schemeClr>
                </a:solidFill>
              </a:rPr>
              <a:t>Средний балл ЕГЭ в России упал с 56,5 на 53,9</a:t>
            </a:r>
            <a:br>
              <a:rPr lang="ru-RU" dirty="0" smtClean="0">
                <a:solidFill>
                  <a:schemeClr val="accent3">
                    <a:lumMod val="50000"/>
                  </a:schemeClr>
                </a:solidFill>
              </a:rPr>
            </a:br>
            <a:r>
              <a:rPr lang="ru-RU" dirty="0" smtClean="0">
                <a:solidFill>
                  <a:schemeClr val="accent3">
                    <a:lumMod val="50000"/>
                  </a:schemeClr>
                </a:solidFill>
              </a:rPr>
              <a:t>В ярославской области с 58,7 на 55,7</a:t>
            </a:r>
            <a:endParaRPr lang="ru-RU" dirty="0">
              <a:solidFill>
                <a:schemeClr val="accent3">
                  <a:lumMod val="50000"/>
                </a:schemeClr>
              </a:solidFill>
            </a:endParaRPr>
          </a:p>
        </p:txBody>
      </p:sp>
    </p:spTree>
    <p:extLst>
      <p:ext uri="{BB962C8B-B14F-4D97-AF65-F5344CB8AC3E}">
        <p14:creationId xmlns:p14="http://schemas.microsoft.com/office/powerpoint/2010/main" val="330448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8218" y="620688"/>
            <a:ext cx="8229600" cy="654032"/>
          </a:xfrm>
        </p:spPr>
        <p:txBody>
          <a:bodyPr>
            <a:normAutofit fontScale="90000"/>
          </a:bodyPr>
          <a:lstStyle/>
          <a:p>
            <a:r>
              <a:rPr lang="ru-RU" dirty="0" smtClean="0"/>
              <a:t>Средний процент выполнения заданий по региону</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7798900" cy="387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8964488" cy="654032"/>
          </a:xfrm>
        </p:spPr>
        <p:txBody>
          <a:bodyPr>
            <a:normAutofit fontScale="90000"/>
          </a:bodyPr>
          <a:lstStyle/>
          <a:p>
            <a:r>
              <a:rPr lang="ru-RU" dirty="0" smtClean="0">
                <a:solidFill>
                  <a:schemeClr val="accent3">
                    <a:lumMod val="50000"/>
                  </a:schemeClr>
                </a:solidFill>
              </a:rPr>
              <a:t>Выполнение заданий ЕГЭ в группе обучающихся, не набравших минимальный балл</a:t>
            </a:r>
            <a:endParaRPr lang="ru-RU" dirty="0">
              <a:solidFill>
                <a:schemeClr val="accent3">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46" y="2348880"/>
            <a:ext cx="7908145" cy="382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0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980728"/>
            <a:ext cx="8229600" cy="654032"/>
          </a:xfrm>
        </p:spPr>
        <p:txBody>
          <a:bodyPr>
            <a:normAutofit fontScale="90000"/>
          </a:bodyPr>
          <a:lstStyle/>
          <a:p>
            <a:r>
              <a:rPr lang="ru-RU" dirty="0">
                <a:solidFill>
                  <a:schemeClr val="accent3">
                    <a:lumMod val="50000"/>
                  </a:schemeClr>
                </a:solidFill>
              </a:rPr>
              <a:t>Процент выполнения заданий ЕГЭ в группе обучающихся, набравших до 60 баллов</a:t>
            </a:r>
            <a:r>
              <a:rPr lang="ru-RU" dirty="0"/>
              <a:t/>
            </a:r>
            <a:br>
              <a:rPr lang="ru-RU" dirty="0"/>
            </a:b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11574"/>
            <a:ext cx="7848872" cy="392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79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654032"/>
          </a:xfrm>
        </p:spPr>
        <p:txBody>
          <a:bodyPr>
            <a:noAutofit/>
          </a:bodyPr>
          <a:lstStyle/>
          <a:p>
            <a:r>
              <a:rPr lang="ru-RU" sz="4000" dirty="0">
                <a:solidFill>
                  <a:schemeClr val="accent3">
                    <a:lumMod val="50000"/>
                  </a:schemeClr>
                </a:solidFill>
              </a:rPr>
              <a:t>Процент выполнения заданий ЕГЭ в группе обучающихся, набравших от 61 до 80 баллов</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93344"/>
            <a:ext cx="7776864" cy="40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42906"/>
      </p:ext>
    </p:extLst>
  </p:cSld>
  <p:clrMapOvr>
    <a:masterClrMapping/>
  </p:clrMapOvr>
</p:sld>
</file>

<file path=ppt/theme/theme1.xml><?xml version="1.0" encoding="utf-8"?>
<a:theme xmlns:a="http://schemas.openxmlformats.org/drawingml/2006/main" name="8_ma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21926C-F056-483B-B3E8-AE1F1A8F8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6184</TotalTime>
  <Words>1827</Words>
  <Application>Microsoft Office PowerPoint</Application>
  <PresentationFormat>Экран (4:3)</PresentationFormat>
  <Paragraphs>156</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8_math</vt:lpstr>
      <vt:lpstr>Итоги ЕГЭ по математике-2020  </vt:lpstr>
      <vt:lpstr>Количество участников ЕГЭ по математике (за 3 года)</vt:lpstr>
      <vt:lpstr>Основные УМК по предмету</vt:lpstr>
      <vt:lpstr>Динамика результатов ЕГЭ по предмету «Математика»</vt:lpstr>
      <vt:lpstr>Средний балл ЕГЭ в России упал с 56,5 на 53,9 В ярославской области с 58,7 на 55,7</vt:lpstr>
      <vt:lpstr>Средний процент выполнения заданий по региону</vt:lpstr>
      <vt:lpstr>Выполнение заданий ЕГЭ в группе обучающихся, не набравших минимальный балл</vt:lpstr>
      <vt:lpstr>Процент выполнения заданий ЕГЭ в группе обучающихся, набравших до 60 баллов </vt:lpstr>
      <vt:lpstr>Процент выполнения заданий ЕГЭ в группе обучающихся, набравших от 61 до 80 баллов</vt:lpstr>
      <vt:lpstr>Процент выполнения заданий ЕГЭ в группе обучающихся, набравших свыше 81 балла</vt:lpstr>
      <vt:lpstr>Хуже всего усвоенные элементы содержания:</vt:lpstr>
      <vt:lpstr>Задание 13</vt:lpstr>
      <vt:lpstr>Задание 14</vt:lpstr>
      <vt:lpstr>Задание 15</vt:lpstr>
      <vt:lpstr>Задание 15</vt:lpstr>
      <vt:lpstr>Задание 16</vt:lpstr>
      <vt:lpstr>Задание 17</vt:lpstr>
      <vt:lpstr>Задание 18</vt:lpstr>
      <vt:lpstr>Задание 19</vt:lpstr>
      <vt:lpstr>Самые общие ошибки в этом году:</vt:lpstr>
      <vt:lpstr>Усвоение материала:</vt:lpstr>
      <vt:lpstr>Хуже всего освоенные элементы содержания (менее 40%):</vt:lpstr>
      <vt:lpstr>КПК для учителей среднего звена:</vt:lpstr>
      <vt:lpstr>КПК для учителей старшей школы:</vt:lpstr>
      <vt:lpstr>Целенаправленно по подготовке к ГИА</vt:lpstr>
      <vt:lpstr>Запланированы:</vt:lpstr>
      <vt:lpstr>Для улучшения результативности выполнения заданий ЕГЭ:</vt:lpstr>
      <vt:lpstr>Для улучшения результативности выполнения заданий ЕГЭ:</vt:lpstr>
      <vt:lpstr>Методические рекомендации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ГИА-9 и ЕГЭ</dc:title>
  <dc:subject>Шаблон оформления</dc:subject>
  <dc:creator>Sve</dc:creator>
  <dc:description>Шаблон оформления
Корпорация Майкрософт</dc:description>
  <cp:lastModifiedBy>Анна Вячеславовна Пешкова</cp:lastModifiedBy>
  <cp:revision>269</cp:revision>
  <cp:lastPrinted>2014-10-07T08:39:22Z</cp:lastPrinted>
  <dcterms:created xsi:type="dcterms:W3CDTF">2013-10-12T17:16:38Z</dcterms:created>
  <dcterms:modified xsi:type="dcterms:W3CDTF">2020-10-15T09:21:54Z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TC019087039991</vt:lpwstr>
  </property>
</Properties>
</file>