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6" r:id="rId3"/>
    <p:sldId id="268" r:id="rId4"/>
    <p:sldId id="270" r:id="rId5"/>
    <p:sldId id="272" r:id="rId6"/>
    <p:sldId id="274" r:id="rId7"/>
    <p:sldId id="276" r:id="rId8"/>
    <p:sldId id="278" r:id="rId9"/>
    <p:sldId id="280" r:id="rId10"/>
    <p:sldId id="282" r:id="rId11"/>
    <p:sldId id="284" r:id="rId12"/>
    <p:sldId id="286" r:id="rId13"/>
    <p:sldId id="288" r:id="rId14"/>
    <p:sldId id="290" r:id="rId15"/>
    <p:sldId id="292" r:id="rId16"/>
    <p:sldId id="294" r:id="rId17"/>
    <p:sldId id="296" r:id="rId18"/>
    <p:sldId id="299" r:id="rId19"/>
    <p:sldId id="301" r:id="rId20"/>
    <p:sldId id="303" r:id="rId21"/>
    <p:sldId id="305" r:id="rId22"/>
    <p:sldId id="257" r:id="rId23"/>
    <p:sldId id="30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3B6B-5626-4A1A-8E93-CD320E132DDE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0148-0AB2-4A22-8001-5D9304EA6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52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3B6B-5626-4A1A-8E93-CD320E132DDE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0148-0AB2-4A22-8001-5D9304EA6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12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3B6B-5626-4A1A-8E93-CD320E132DDE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0148-0AB2-4A22-8001-5D9304EA6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86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3B6B-5626-4A1A-8E93-CD320E132DDE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0148-0AB2-4A22-8001-5D9304EA6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03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3B6B-5626-4A1A-8E93-CD320E132DDE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0148-0AB2-4A22-8001-5D9304EA6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97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3B6B-5626-4A1A-8E93-CD320E132DDE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0148-0AB2-4A22-8001-5D9304EA6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61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3B6B-5626-4A1A-8E93-CD320E132DDE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0148-0AB2-4A22-8001-5D9304EA6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22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3B6B-5626-4A1A-8E93-CD320E132DDE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0148-0AB2-4A22-8001-5D9304EA6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82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3B6B-5626-4A1A-8E93-CD320E132DDE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0148-0AB2-4A22-8001-5D9304EA6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97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3B6B-5626-4A1A-8E93-CD320E132DDE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0148-0AB2-4A22-8001-5D9304EA6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19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3B6B-5626-4A1A-8E93-CD320E132DDE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0148-0AB2-4A22-8001-5D9304EA6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50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53B6B-5626-4A1A-8E93-CD320E132DDE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A0148-0AB2-4A22-8001-5D9304EA6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29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63" y="195862"/>
            <a:ext cx="8655839" cy="1431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" y="558924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Прямоугольник 3"/>
          <p:cNvSpPr>
            <a:spLocks noChangeArrowheads="1"/>
          </p:cNvSpPr>
          <p:nvPr/>
        </p:nvSpPr>
        <p:spPr bwMode="auto">
          <a:xfrm>
            <a:off x="4355976" y="2204864"/>
            <a:ext cx="4788024" cy="207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0794" tIns="50397" rIns="100794" bIns="50397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 smtClean="0">
                <a:solidFill>
                  <a:srgbClr val="C00000"/>
                </a:solidFill>
              </a:rPr>
              <a:t>Формирование </a:t>
            </a:r>
          </a:p>
          <a:p>
            <a:pPr algn="ctr">
              <a:lnSpc>
                <a:spcPct val="80000"/>
              </a:lnSpc>
            </a:pPr>
            <a:r>
              <a:rPr lang="ru-RU" sz="4000" b="1" dirty="0" smtClean="0">
                <a:solidFill>
                  <a:srgbClr val="C00000"/>
                </a:solidFill>
              </a:rPr>
              <a:t>и развитие знаний </a:t>
            </a:r>
          </a:p>
          <a:p>
            <a:pPr algn="ctr">
              <a:lnSpc>
                <a:spcPct val="80000"/>
              </a:lnSpc>
            </a:pPr>
            <a:r>
              <a:rPr lang="ru-RU" sz="4000" b="1" dirty="0" smtClean="0">
                <a:solidFill>
                  <a:srgbClr val="C00000"/>
                </a:solidFill>
              </a:rPr>
              <a:t>о химических реакциях</a:t>
            </a:r>
          </a:p>
        </p:txBody>
      </p:sp>
      <p:sp>
        <p:nvSpPr>
          <p:cNvPr id="10245" name="TextBox 1"/>
          <p:cNvSpPr txBox="1">
            <a:spLocks noChangeArrowheads="1"/>
          </p:cNvSpPr>
          <p:nvPr/>
        </p:nvSpPr>
        <p:spPr bwMode="auto">
          <a:xfrm>
            <a:off x="4571650" y="6107311"/>
            <a:ext cx="4596904" cy="84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0794" tIns="50397" rIns="100794" bIns="50397">
            <a:spAutoFit/>
          </a:bodyPr>
          <a:lstStyle/>
          <a:p>
            <a:pPr algn="r"/>
            <a:r>
              <a:rPr lang="ru-RU" altLang="ru-RU" sz="1600" b="1" dirty="0"/>
              <a:t>Горшкова </a:t>
            </a:r>
            <a:r>
              <a:rPr lang="ru-RU" altLang="ru-RU" sz="1600" b="1" dirty="0" smtClean="0"/>
              <a:t>Наталья Николаевна, </a:t>
            </a:r>
            <a:endParaRPr lang="ru-RU" altLang="ru-RU" sz="1600" b="1" dirty="0" smtClean="0"/>
          </a:p>
          <a:p>
            <a:pPr algn="r"/>
            <a:r>
              <a:rPr lang="ru-RU" altLang="ru-RU" sz="1600" b="1" dirty="0" smtClean="0"/>
              <a:t>ст</a:t>
            </a:r>
            <a:r>
              <a:rPr lang="ru-RU" altLang="ru-RU" sz="1600" b="1" dirty="0"/>
              <a:t>. </a:t>
            </a:r>
            <a:r>
              <a:rPr lang="ru-RU" altLang="ru-RU" sz="1600" b="1" dirty="0" smtClean="0"/>
              <a:t>преподаватель КОО </a:t>
            </a:r>
            <a:r>
              <a:rPr lang="ru-RU" altLang="ru-RU" sz="1600" b="1" dirty="0"/>
              <a:t>ГАУ ДПО ЯО ИРО, </a:t>
            </a:r>
          </a:p>
          <a:p>
            <a:pPr algn="r"/>
            <a:r>
              <a:rPr lang="ru-RU" altLang="ru-RU" sz="1600" b="1" dirty="0"/>
              <a:t>методист </a:t>
            </a:r>
            <a:r>
              <a:rPr lang="ru-RU" altLang="ru-RU" sz="1600" b="1" dirty="0" smtClean="0"/>
              <a:t>МУ </a:t>
            </a:r>
            <a:r>
              <a:rPr lang="ru-RU" altLang="ru-RU" sz="1600" b="1" dirty="0"/>
              <a:t>ДПО «ИОЦ» г. </a:t>
            </a:r>
            <a:r>
              <a:rPr lang="ru-RU" altLang="ru-RU" sz="1600" b="1" dirty="0" smtClean="0"/>
              <a:t>Рыбинска</a:t>
            </a:r>
            <a:endParaRPr lang="ru-RU" altLang="ru-RU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491880" y="645333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24.02.2025</a:t>
            </a:r>
            <a:endParaRPr lang="ru-RU" b="1" dirty="0"/>
          </a:p>
        </p:txBody>
      </p:sp>
      <p:pic>
        <p:nvPicPr>
          <p:cNvPr id="7" name="Picture 2" descr="https://avatars.mds.yandex.net/i?id=d449d0753f0c6475d3f1958aa46462e97b559f3d-12658945-images-thumbs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979" y="3991316"/>
            <a:ext cx="2957802" cy="2232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s://avatars.mds.yandex.net/i?id=0441641969bd47cf58e6336d16d6b7ad07e8da79-5147227-images-thumbs&amp;n=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8299"/>
            <a:ext cx="2952328" cy="216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20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Эмпирический уровень </a:t>
            </a:r>
            <a:r>
              <a:rPr lang="ru-RU" b="1" dirty="0" smtClean="0">
                <a:solidFill>
                  <a:schemeClr val="accent2"/>
                </a:solidFill>
              </a:rPr>
              <a:t>(8,9 класс) 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784976" cy="4857403"/>
          </a:xfrm>
        </p:spPr>
        <p:txBody>
          <a:bodyPr>
            <a:noAutofit/>
          </a:bodyPr>
          <a:lstStyle/>
          <a:p>
            <a:r>
              <a:rPr lang="ru-RU" sz="2400" dirty="0" smtClean="0"/>
              <a:t>Основой изучения служит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химический эксперимент, выступающий как источник познания.</a:t>
            </a:r>
            <a:r>
              <a:rPr lang="ru-RU" sz="2400" dirty="0" smtClean="0"/>
              <a:t> Он направлен на выявление внешних признаков реакций и условий их возникновения и протекания. </a:t>
            </a:r>
          </a:p>
          <a:p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Основные методы изучения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/>
              <a:t>– наблюдение, выполнение опытов, фиксация их результатов, описание, сравнение, выводы. Особенность экспериментального изучения реакций в том, что их сущность не рассматривается, констатируются лишь их внешние проявления. При этом наряду с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главным признаком – образованием новых веществ </a:t>
            </a:r>
            <a:r>
              <a:rPr lang="ru-RU" sz="2400" dirty="0" smtClean="0"/>
              <a:t>– важно выделить и другие</a:t>
            </a:r>
          </a:p>
          <a:p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Признаки</a:t>
            </a:r>
            <a:r>
              <a:rPr lang="ru-RU" sz="2400" b="1" dirty="0" smtClean="0"/>
              <a:t> </a:t>
            </a:r>
            <a:r>
              <a:rPr lang="ru-RU" sz="2400" dirty="0" smtClean="0"/>
              <a:t>– это те проявления реакций, по которым мы можем визуально или с помощью измерительных приборов судить, что данная реакция протекает или уже прошла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9876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Эмпирический уровень </a:t>
            </a:r>
            <a:r>
              <a:rPr lang="ru-RU" b="1" dirty="0">
                <a:solidFill>
                  <a:schemeClr val="accent2"/>
                </a:solidFill>
              </a:rPr>
              <a:t>(8,9 класс)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68952" cy="49685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Результатом обсуждения опытных данных и выявленных зависимостей являются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выводы</a:t>
            </a:r>
            <a:r>
              <a:rPr lang="ru-RU" b="1" dirty="0" smtClean="0"/>
              <a:t>:</a:t>
            </a:r>
            <a:endParaRPr lang="ru-RU" dirty="0" smtClean="0"/>
          </a:p>
          <a:p>
            <a:r>
              <a:rPr lang="ru-RU" b="1" dirty="0" smtClean="0"/>
              <a:t>сущность химической реакции </a:t>
            </a:r>
            <a:r>
              <a:rPr lang="ru-RU" dirty="0" smtClean="0"/>
              <a:t>состоит в образовании новых веществ из исходных;</a:t>
            </a:r>
          </a:p>
          <a:p>
            <a:r>
              <a:rPr lang="ru-RU" dirty="0" smtClean="0"/>
              <a:t>процесс превращения веществ связан с энергетическими изменениями; </a:t>
            </a:r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выделение или поглощение тепла при химической реакции – основа классификации по энергетическому признаку </a:t>
            </a:r>
            <a:r>
              <a:rPr lang="ru-RU" dirty="0" smtClean="0"/>
              <a:t>(экзотермические и эндотермические)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53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Эмпирический уровень </a:t>
            </a:r>
            <a:r>
              <a:rPr lang="ru-RU" b="1" dirty="0">
                <a:solidFill>
                  <a:schemeClr val="accent2"/>
                </a:solidFill>
              </a:rPr>
              <a:t>(8,9 класс)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856984" cy="55172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Далее учащиеся должны уяснить условия протекания реакций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Условия</a:t>
            </a:r>
            <a:r>
              <a:rPr lang="ru-RU" b="1" dirty="0" smtClean="0"/>
              <a:t> </a:t>
            </a:r>
            <a:r>
              <a:rPr lang="ru-RU" dirty="0" smtClean="0"/>
              <a:t>– это те внешние факторы, которые необходимы, чтобы реакция началась и протекала до образования новых веществ</a:t>
            </a:r>
          </a:p>
          <a:p>
            <a:pPr marL="0" indent="0">
              <a:buNone/>
            </a:pPr>
            <a:r>
              <a:rPr lang="ru-RU" dirty="0" smtClean="0"/>
              <a:t>На основе наблюдений учащиеся приходят к следующим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выводам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химические реакции протекают только при тесном соприкосновении реагирующих веществ;</a:t>
            </a:r>
          </a:p>
          <a:p>
            <a:r>
              <a:rPr lang="ru-RU" dirty="0" smtClean="0"/>
              <a:t>для осуществления эндотермических реакций необходимо непрерывное нагревание, в то время как экзотермические реакции протекают либо при незначительном предварительном нагревании, либо совсем без него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19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Уровень атомно-молекулярных представлений </a:t>
            </a:r>
            <a:r>
              <a:rPr lang="ru-RU" b="1" dirty="0" smtClean="0">
                <a:solidFill>
                  <a:schemeClr val="accent2"/>
                </a:solidFill>
              </a:rPr>
              <a:t>(8 класс)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07288" cy="48531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Уровень 2 – атомно-молекулярных представлений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Основная задача данного уровня </a:t>
            </a:r>
            <a:r>
              <a:rPr lang="ru-RU" dirty="0" smtClean="0"/>
              <a:t>– применение положений атомно-молекулярного учения к объяснению сущности химической реакции, к изучению некоторых стехиометрических и термохимических закономерностей их протекания</a:t>
            </a:r>
          </a:p>
          <a:p>
            <a:r>
              <a:rPr lang="ru-RU" dirty="0" smtClean="0"/>
              <a:t>Используя </a:t>
            </a:r>
            <a:r>
              <a:rPr lang="ru-RU" dirty="0" err="1" smtClean="0"/>
              <a:t>шаростержневые</a:t>
            </a:r>
            <a:r>
              <a:rPr lang="ru-RU" dirty="0" smtClean="0"/>
              <a:t> модели молекул, изображения молекул на экране или доске, учащихся подводят к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выводу</a:t>
            </a:r>
            <a:r>
              <a:rPr lang="ru-RU" b="1" dirty="0" smtClean="0"/>
              <a:t> </a:t>
            </a:r>
            <a:r>
              <a:rPr lang="ru-RU" dirty="0" smtClean="0"/>
              <a:t>о том, что </a:t>
            </a:r>
            <a:r>
              <a:rPr lang="ru-RU" b="1" dirty="0" smtClean="0"/>
              <a:t>сущность химической реакции </a:t>
            </a:r>
            <a:r>
              <a:rPr lang="ru-RU" dirty="0" smtClean="0"/>
              <a:t>сводится к перегруппировке атомов, входящих в состав реагирующих веществ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16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Уровень электронных представлений </a:t>
            </a:r>
            <a:r>
              <a:rPr lang="ru-RU" sz="3600" b="1" dirty="0" smtClean="0">
                <a:solidFill>
                  <a:schemeClr val="accent2"/>
                </a:solidFill>
              </a:rPr>
              <a:t>(9,11 класс)</a:t>
            </a:r>
            <a:endParaRPr lang="ru-RU" sz="36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340768"/>
            <a:ext cx="8712968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Уровень 3 – электронных представлений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dirty="0" smtClean="0"/>
              <a:t>Электронная теория позволяет более глубоко проникнуть в сущность изучаемых процессов. Здесь происходит отвлечение от всего многообразия химических реакций и вычленение их сути и причин изменения. На этом уровне важно усилить роль знаний энергетики и теории строения для определения возможностей протекания реакций. </a:t>
            </a:r>
          </a:p>
          <a:p>
            <a:r>
              <a:rPr lang="ru-RU" sz="2400" dirty="0" smtClean="0"/>
              <a:t>Выясняется, что тепловой эффект не является единственным фактором, влияющим на направление протекания реакции, а есть еще </a:t>
            </a:r>
            <a:r>
              <a:rPr lang="ru-RU" sz="2400" dirty="0" err="1" smtClean="0"/>
              <a:t>энтропийный</a:t>
            </a:r>
            <a:r>
              <a:rPr lang="ru-RU" sz="2400" dirty="0" smtClean="0"/>
              <a:t> фактор и энергия Гиббса. Сделанные обобщения конкретизируются при изучении систематики элементов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14765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Уровень электронных представлений </a:t>
            </a:r>
            <a:r>
              <a:rPr lang="ru-RU" b="1" dirty="0">
                <a:solidFill>
                  <a:schemeClr val="accent2"/>
                </a:solidFill>
              </a:rPr>
              <a:t>(9,11 класс)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70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На уровне электронных представлений делаются следующие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выводы</a:t>
            </a:r>
            <a:r>
              <a:rPr lang="ru-RU" b="1" dirty="0" smtClean="0"/>
              <a:t>:</a:t>
            </a:r>
            <a:endParaRPr lang="ru-RU" dirty="0" smtClean="0"/>
          </a:p>
          <a:p>
            <a:r>
              <a:rPr lang="ru-RU" b="1" dirty="0" smtClean="0"/>
              <a:t>сущность химической реакции </a:t>
            </a:r>
            <a:r>
              <a:rPr lang="ru-RU" dirty="0" smtClean="0"/>
              <a:t>состоит в разрушении химических связей в исходных веществах и в образовании новых – в продуктах реакции;</a:t>
            </a:r>
          </a:p>
          <a:p>
            <a:r>
              <a:rPr lang="ru-RU" dirty="0" smtClean="0"/>
              <a:t>этот процесс сопровождается изменением структуры веществ, что влечет за собой изменение их свойств;</a:t>
            </a:r>
          </a:p>
          <a:p>
            <a:r>
              <a:rPr lang="ru-RU" dirty="0" smtClean="0"/>
              <a:t>реакции протекают в сторону образования энергетически более выгодных связей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561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Уровень теории электролитов </a:t>
            </a:r>
            <a:r>
              <a:rPr lang="ru-RU" sz="3600" b="1" dirty="0" smtClean="0">
                <a:solidFill>
                  <a:schemeClr val="accent2"/>
                </a:solidFill>
              </a:rPr>
              <a:t>(9 класс) </a:t>
            </a:r>
            <a:endParaRPr lang="ru-RU" sz="36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3528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Уровень 4 – теории электролитов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/>
              <a:t>Теория электролитов – качественно новый этап в изучении ОВР. Здесь происходит познание особенностей их протекания в растворах, знакомство с новым видом окислителей и восстановителей – ионами. </a:t>
            </a:r>
          </a:p>
          <a:p>
            <a:r>
              <a:rPr lang="ru-RU" dirty="0" smtClean="0"/>
              <a:t>При изучении азота и фосфора знания учащихся пополняются новыми конкретными окислителями и восстановителями и их реакциями. </a:t>
            </a:r>
          </a:p>
          <a:p>
            <a:r>
              <a:rPr lang="ru-RU" dirty="0" smtClean="0"/>
              <a:t>Ученики овладевают умением составлять уравнения сложных реакций (азотная кислота с металлами)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001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56207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Уровень теории электролитов </a:t>
            </a:r>
            <a:r>
              <a:rPr lang="ru-RU" b="1" dirty="0">
                <a:solidFill>
                  <a:schemeClr val="accent2"/>
                </a:solidFill>
              </a:rPr>
              <a:t>(9 класс)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507288" cy="532859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Кроме ОВР, здесь серьезно изучаются и реакции ионного обмена, формируются умения выражать сущность химической реакции с помощью ионных уравнений.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Вводится классификация по виду частиц, участвующих в реакции </a:t>
            </a:r>
            <a:r>
              <a:rPr lang="ru-RU" dirty="0" smtClean="0"/>
              <a:t>(атомно-молекулярные, ионные, радикальные)</a:t>
            </a:r>
          </a:p>
          <a:p>
            <a:pPr marL="0" indent="0">
              <a:buNone/>
            </a:pPr>
            <a:r>
              <a:rPr lang="ru-RU" dirty="0" smtClean="0"/>
              <a:t>На уровне теории электролитов делается следующий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вывод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сущность химических реакций</a:t>
            </a:r>
            <a:r>
              <a:rPr lang="ru-RU" dirty="0" smtClean="0"/>
              <a:t>, протекающих в растворах, выражается кратким ионным уравнением. </a:t>
            </a:r>
          </a:p>
          <a:p>
            <a:r>
              <a:rPr lang="ru-RU" dirty="0" smtClean="0"/>
              <a:t>Реакции в растворах протекают в направлении связывания ионов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731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Уровень кинетических представлений </a:t>
            </a:r>
            <a:r>
              <a:rPr lang="ru-RU" b="1" dirty="0" smtClean="0">
                <a:solidFill>
                  <a:schemeClr val="accent2"/>
                </a:solidFill>
              </a:rPr>
              <a:t>(9 класс)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640960" cy="53732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Уровень 5 – кинетических представлений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/>
              <a:t>Данный уровень включает материал о скорости химической реакции и факторах, влияющих на нее, об энергии активации, катализе и катализаторах, о химическом равновесии и его смещении. </a:t>
            </a:r>
          </a:p>
          <a:p>
            <a:r>
              <a:rPr lang="ru-RU" dirty="0" smtClean="0"/>
              <a:t>В связи с этим здесь вводятся сразу три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классификации химических реакций: по признаку обратимости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(обратимые и необратимые),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по виду системы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(гомо- и гетерогенные) и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по влиянию катализатора на скорость реакции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(каталитические и некаталитические)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293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Уровень теории органической химии </a:t>
            </a:r>
            <a:r>
              <a:rPr lang="ru-RU" b="1" dirty="0" smtClean="0">
                <a:solidFill>
                  <a:schemeClr val="accent2"/>
                </a:solidFill>
              </a:rPr>
              <a:t>(10 класс)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35280" cy="5069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Уровень 6 – теории органической химии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/>
              <a:t>В курсе органической химии дополняются и расширяются понятия о классификации химических реакций. </a:t>
            </a:r>
          </a:p>
          <a:p>
            <a:r>
              <a:rPr lang="ru-RU" dirty="0" smtClean="0"/>
              <a:t>Вводится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новый тип реакций – изомеризация</a:t>
            </a:r>
            <a:r>
              <a:rPr lang="ru-RU" dirty="0" smtClean="0"/>
              <a:t>. Вносится качественно новый материал в понятия о механизмах реакций. </a:t>
            </a:r>
          </a:p>
          <a:p>
            <a:r>
              <a:rPr lang="ru-RU" dirty="0" smtClean="0"/>
              <a:t>Система понятий о закономерностях химических реакций наполняется особым содержанием. Например, при изучении катализа сообщается о теории промежуточных соединений, о действии ферментов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7674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Предмет современной химии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Многие ученые (О. С. Зайцев, В. И. Кузнецов, Я. А. </a:t>
            </a:r>
            <a:r>
              <a:rPr lang="ru-RU" dirty="0" err="1"/>
              <a:t>Угай</a:t>
            </a:r>
            <a:r>
              <a:rPr lang="ru-RU" dirty="0"/>
              <a:t> и др.) дают определение науке химии, в котором на первое место выдвигают химическую форму движения материи, а на второе – носитель этого движения – вещество: </a:t>
            </a:r>
            <a:endParaRPr lang="ru-RU" dirty="0" smtClean="0"/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Химия – это наука о превращениях веществ, сопровождающихся изменением их состава и структуры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1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Уровень обобщенных представлений</a:t>
            </a:r>
            <a:br>
              <a:rPr lang="ru-RU" b="1" dirty="0" smtClean="0"/>
            </a:br>
            <a:r>
              <a:rPr lang="ru-RU" b="1" dirty="0" smtClean="0">
                <a:solidFill>
                  <a:schemeClr val="accent2"/>
                </a:solidFill>
              </a:rPr>
              <a:t>(11 класс) 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856984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Уровень 7 – обобщенных представлений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/>
              <a:t>Этот уровень включает обобщение знаний по неорганической и органической химии. </a:t>
            </a:r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Основная цель</a:t>
            </a:r>
            <a:r>
              <a:rPr lang="ru-RU" dirty="0" smtClean="0"/>
              <a:t> – создание у учащихся целостных представлений о химическом процессе. Здесь важно показать единство и генетическую связь неорганических и органических процессов, составляющих химическую форму движения материи, их подчинение основному закону химических изменений – периодическому закону. </a:t>
            </a:r>
          </a:p>
          <a:p>
            <a:r>
              <a:rPr lang="ru-RU" dirty="0" smtClean="0"/>
              <a:t>На примерах реакций неорганической и органической химии надо показать учащимся сложность и многосторонность химических явлений, что вызывает неодинаковые подходы к их классификации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3612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568952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Уровень обобщенных представлений</a:t>
            </a:r>
            <a:br>
              <a:rPr lang="ru-RU" b="1" dirty="0" smtClean="0"/>
            </a:br>
            <a:r>
              <a:rPr lang="ru-RU" b="1" dirty="0" smtClean="0">
                <a:solidFill>
                  <a:schemeClr val="accent2"/>
                </a:solidFill>
              </a:rPr>
              <a:t>(11 класс)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1296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После изучения 6-го и 7-го уровней делается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вывод</a:t>
            </a:r>
            <a:r>
              <a:rPr lang="ru-RU" b="1" dirty="0" smtClean="0"/>
              <a:t>: </a:t>
            </a:r>
          </a:p>
          <a:p>
            <a:r>
              <a:rPr lang="ru-RU" dirty="0" smtClean="0"/>
              <a:t>неорганические и органические процессы имеют единую природу, составляют химическую форму движения материи и подчиняются общим законам и теориям</a:t>
            </a:r>
          </a:p>
          <a:p>
            <a:r>
              <a:rPr lang="ru-RU" dirty="0" smtClean="0"/>
              <a:t>Системное применение знаний о реакции достигается при разносторонней характеристике конкретных химических реакций на основе анализа их уравнений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67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</a:rPr>
              <a:t>Задание №17 ЕГЭ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pic>
        <p:nvPicPr>
          <p:cNvPr id="4" name="Объект 3" descr="из официальной спецификации к ЕГЭ по химии 2024  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640960" cy="55446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245859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7462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</a:rPr>
              <a:t>Благодарю за внимание!</a:t>
            </a:r>
            <a:endParaRPr lang="ru-RU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064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Формирование понятия о химической реакции в методике обучения химии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Дальнейшего совершенствования требует методика изучения материала о химических реакциях, особенно в плане повышения действенности этих знаний и их влияния на развитие личности </a:t>
            </a:r>
            <a:r>
              <a:rPr lang="ru-RU" dirty="0" smtClean="0"/>
              <a:t>учащихся</a:t>
            </a:r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«Химические реакции – это клеточки, из которых построена вся ткань химических знаний. Отсюда, изучение химических реакций – это центральный вопрос методики обучения химии» </a:t>
            </a:r>
          </a:p>
          <a:p>
            <a:pPr algn="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С. Г.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Шаповаленко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91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Химическая реакция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В </a:t>
            </a:r>
            <a:r>
              <a:rPr lang="ru-RU" dirty="0"/>
              <a:t>этом определении родовым понятием является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качественное изменение веществ</a:t>
            </a:r>
            <a:r>
              <a:rPr lang="ru-RU" dirty="0"/>
              <a:t>, а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химическая реакция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/>
              <a:t>– видовым понятием. </a:t>
            </a:r>
            <a:endParaRPr lang="ru-RU" dirty="0" smtClean="0"/>
          </a:p>
          <a:p>
            <a:pPr algn="just"/>
            <a:r>
              <a:rPr lang="ru-RU" dirty="0" smtClean="0"/>
              <a:t>Существенным </a:t>
            </a:r>
            <a:r>
              <a:rPr lang="ru-RU" dirty="0"/>
              <a:t>признаком химической реакции является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превращение веществ</a:t>
            </a:r>
            <a:r>
              <a:rPr lang="ru-RU" dirty="0"/>
              <a:t>. Следовательно, понятие «химическая реакция» можно сформировать только после того, как учащиеся овладеют понятием о веществе и его </a:t>
            </a:r>
            <a:r>
              <a:rPr lang="ru-RU" dirty="0" smtClean="0"/>
              <a:t>свойствах</a:t>
            </a:r>
          </a:p>
          <a:p>
            <a:pPr algn="just"/>
            <a:r>
              <a:rPr lang="ru-RU" dirty="0" smtClean="0"/>
              <a:t>В свою очередь само понятие «химическая реакция» является довольно сложным образованием. Оно по существу представляет собой систему частных понятий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71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Система знаний о химической реакции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 механизмом и </a:t>
            </a:r>
            <a:r>
              <a:rPr lang="ru-RU" dirty="0" smtClean="0"/>
              <a:t>сущностью </a:t>
            </a:r>
            <a:r>
              <a:rPr lang="ru-RU" dirty="0"/>
              <a:t>химической реакции связаны и многие другие понятия:</a:t>
            </a:r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признаки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химической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реакции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условия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возникновения и течения химических реакций</a:t>
            </a:r>
            <a:r>
              <a:rPr lang="ru-RU" b="1" i="1" dirty="0"/>
              <a:t>;</a:t>
            </a:r>
            <a:endParaRPr lang="ru-RU" dirty="0"/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энергетика химических реакций</a:t>
            </a:r>
            <a:r>
              <a:rPr lang="ru-RU" b="1" i="1" dirty="0" smtClean="0"/>
              <a:t>;</a:t>
            </a:r>
            <a:endParaRPr lang="ru-RU" dirty="0"/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кинетика химических реакций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химическое равновесие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4514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Система знаний о химической реакции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Очень важным является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блок об энергетике химических реакций</a:t>
            </a:r>
            <a:r>
              <a:rPr lang="ru-RU" dirty="0"/>
              <a:t>. В состав его включаются понятия о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внутренней энергии, тепловом эффекте химических реакций, экзо- и эндотермических реакциях</a:t>
            </a:r>
            <a:r>
              <a:rPr lang="ru-RU" dirty="0"/>
              <a:t>, а в углубленных классах еще и понятия об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энтальпии, энтропии и энергии Гиббса</a:t>
            </a:r>
            <a:r>
              <a:rPr lang="ru-RU" dirty="0"/>
              <a:t>. Среди них как эмпирические, так и теоретические понятия. Компонентами данной подсистемы знаний являются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закон сохранения энергии и закон Гесса</a:t>
            </a:r>
            <a:r>
              <a:rPr lang="ru-RU" dirty="0"/>
              <a:t>, а также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закономерности протекания химических реакций в зависимости от изменения энтальпии, энтропии и энергии Гиббса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90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Система знаний о химической реакции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Основу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блока знаний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 кинетике химических реакций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/>
              <a:t>составляют понятия о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скорости реакции и механизме химических превращений</a:t>
            </a:r>
            <a:r>
              <a:rPr lang="ru-RU" dirty="0"/>
              <a:t>, а также сопутствующие им понятия: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энергия активации, промежуточный активированный комплекс, катализ</a:t>
            </a:r>
            <a:r>
              <a:rPr lang="ru-RU" i="1" dirty="0"/>
              <a:t>.</a:t>
            </a:r>
            <a:r>
              <a:rPr lang="ru-RU" dirty="0"/>
              <a:t> В состав этого блока знаний входят доступные положения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теории активных столкновений, теории промежуточных комплексов и эмпирические зависимости скорости реакций и катализа от природы реагентов и внешних условий протекания реакций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775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Система знаний о химической реакции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Блок знаний о химическом равновесии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/>
              <a:t>включает ряд понятий, которые непосредственно связаны с понятием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химическое равновесие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» </a:t>
            </a:r>
            <a:r>
              <a:rPr lang="ru-RU" dirty="0"/>
              <a:t>или раскрываются с его помощью (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обратимые и необратимые реакции, обратимость процесса, константа равновесия и др</a:t>
            </a:r>
            <a:r>
              <a:rPr lang="ru-RU" i="1" dirty="0"/>
              <a:t>.</a:t>
            </a:r>
            <a:r>
              <a:rPr lang="ru-RU" dirty="0"/>
              <a:t>), а также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закономерности смещения химического равновесия в зависимости от различных факторов (принцип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</a:rPr>
              <a:t>Ле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</a:rPr>
              <a:t>Шателье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900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Последовательность формирования системы знаний о химической реакции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568952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Понятие «химическая реакция» формируется на нескольких уровнях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Уровень 1 – эмпирический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ru-RU" b="1" dirty="0" smtClean="0">
                <a:solidFill>
                  <a:schemeClr val="accent2"/>
                </a:solidFill>
              </a:rPr>
              <a:t>(8 класс) </a:t>
            </a:r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Основная задача этого уровня </a:t>
            </a:r>
            <a:r>
              <a:rPr lang="ru-RU" b="1" i="1" dirty="0" smtClean="0"/>
              <a:t>– </a:t>
            </a:r>
            <a:r>
              <a:rPr lang="ru-RU" dirty="0" smtClean="0"/>
              <a:t>накопить и обобщить </a:t>
            </a:r>
            <a:r>
              <a:rPr lang="ru-RU" dirty="0" err="1" smtClean="0"/>
              <a:t>фактологический</a:t>
            </a:r>
            <a:r>
              <a:rPr lang="ru-RU" dirty="0" smtClean="0"/>
              <a:t> материал о признаках протекания реакций, обеспечить создание наглядных образов изучаемых реакций, научить отличать химические реакции от физических явлений</a:t>
            </a:r>
          </a:p>
          <a:p>
            <a:r>
              <a:rPr lang="ru-RU" dirty="0" smtClean="0"/>
              <a:t>На этом уровне используется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индуктивный</a:t>
            </a:r>
            <a:r>
              <a:rPr lang="ru-RU" dirty="0" smtClean="0"/>
              <a:t> подход. </a:t>
            </a:r>
          </a:p>
          <a:p>
            <a:r>
              <a:rPr lang="ru-RU" dirty="0" smtClean="0"/>
              <a:t>Базой для формирования первоначального понятия о химической реакции являются понятия о веществах, их свойствах и изменениях (явлениях). Лишь на основе их можно разграничить явления на физические и химические. Опорой здесь являются знания, полученные в курсе физики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82608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1473</Words>
  <Application>Microsoft Office PowerPoint</Application>
  <PresentationFormat>Экран (4:3)</PresentationFormat>
  <Paragraphs>97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Предмет современной химии</vt:lpstr>
      <vt:lpstr>Формирование понятия о химической реакции в методике обучения химии </vt:lpstr>
      <vt:lpstr>Химическая реакция</vt:lpstr>
      <vt:lpstr>Система знаний о химической реакции</vt:lpstr>
      <vt:lpstr>Система знаний о химической реакции</vt:lpstr>
      <vt:lpstr>Система знаний о химической реакции</vt:lpstr>
      <vt:lpstr>Система знаний о химической реакции</vt:lpstr>
      <vt:lpstr>Последовательность формирования системы знаний о химической реакции</vt:lpstr>
      <vt:lpstr>Эмпирический уровень (8,9 класс) </vt:lpstr>
      <vt:lpstr>Эмпирический уровень (8,9 класс) </vt:lpstr>
      <vt:lpstr>Эмпирический уровень (8,9 класс) </vt:lpstr>
      <vt:lpstr>Уровень атомно-молекулярных представлений (8 класс)</vt:lpstr>
      <vt:lpstr>Уровень электронных представлений (9,11 класс)</vt:lpstr>
      <vt:lpstr>Уровень электронных представлений (9,11 класс)</vt:lpstr>
      <vt:lpstr>Уровень теории электролитов (9 класс) </vt:lpstr>
      <vt:lpstr>Уровень теории электролитов (9 класс) </vt:lpstr>
      <vt:lpstr>Уровень кинетических представлений (9 класс)</vt:lpstr>
      <vt:lpstr>Уровень теории органической химии (10 класс)</vt:lpstr>
      <vt:lpstr>Уровень обобщенных представлений (11 класс) </vt:lpstr>
      <vt:lpstr>Уровень обобщенных представлений (11 класс)</vt:lpstr>
      <vt:lpstr>Задание №17 ЕГЭ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Горшкова</dc:creator>
  <cp:lastModifiedBy>metest</cp:lastModifiedBy>
  <cp:revision>10</cp:revision>
  <dcterms:created xsi:type="dcterms:W3CDTF">2025-02-23T19:20:50Z</dcterms:created>
  <dcterms:modified xsi:type="dcterms:W3CDTF">2025-02-24T07:38:54Z</dcterms:modified>
</cp:coreProperties>
</file>