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64" r:id="rId11"/>
    <p:sldId id="265" r:id="rId12"/>
    <p:sldId id="266" r:id="rId13"/>
    <p:sldId id="267" r:id="rId14"/>
    <p:sldId id="274" r:id="rId15"/>
    <p:sldId id="269" r:id="rId16"/>
    <p:sldId id="270" r:id="rId17"/>
    <p:sldId id="284" r:id="rId18"/>
    <p:sldId id="282" r:id="rId19"/>
    <p:sldId id="271" r:id="rId20"/>
    <p:sldId id="278" r:id="rId21"/>
    <p:sldId id="280" r:id="rId22"/>
    <p:sldId id="286" r:id="rId23"/>
    <p:sldId id="288" r:id="rId24"/>
    <p:sldId id="290" r:id="rId25"/>
    <p:sldId id="292" r:id="rId26"/>
    <p:sldId id="276" r:id="rId27"/>
    <p:sldId id="324" r:id="rId28"/>
    <p:sldId id="304" r:id="rId29"/>
    <p:sldId id="302" r:id="rId30"/>
    <p:sldId id="306" r:id="rId31"/>
    <p:sldId id="308" r:id="rId32"/>
    <p:sldId id="310" r:id="rId33"/>
    <p:sldId id="312" r:id="rId34"/>
    <p:sldId id="314" r:id="rId35"/>
    <p:sldId id="320" r:id="rId36"/>
    <p:sldId id="322" r:id="rId37"/>
    <p:sldId id="326" r:id="rId38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0A20C-B2DC-4A47-ADE4-9F9ECAC31EEC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A174F-BB4D-4268-B0DA-A30D8D40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9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77A9BB-02CB-4589-822A-C27FB57F25B5}" type="slidenum">
              <a:rPr lang="ru-RU" altLang="ru-RU" sz="1200" smtClean="0"/>
              <a:pPr eaLnBrk="1" hangingPunct="1"/>
              <a:t>27</a:t>
            </a:fld>
            <a:endParaRPr lang="ru-RU" altLang="ru-RU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154781"/>
            <a:ext cx="2057400" cy="329088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54781"/>
            <a:ext cx="6019800" cy="329088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EDF8E9-F313-426A-8E00-C5DB96E795E6}" type="datetimeFigureOut">
              <a:rPr lang="ru-RU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4DD151-128D-4FB6-93C1-C3A1B6AE1B3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kysmart.ru/articles/chemistry/mehanizmy-reakcij" TargetMode="External"/><Relationship Id="rId2" Type="http://schemas.openxmlformats.org/officeDocument/2006/relationships/hyperlink" Target="http://www.twirpx.com/file/105004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2" y="146896"/>
            <a:ext cx="8655839" cy="107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" y="4108584"/>
            <a:ext cx="9144000" cy="10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4524294" y="1635646"/>
            <a:ext cx="4619706" cy="21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1"/>
                </a:solidFill>
              </a:rPr>
              <a:t>Подготовка к ЕГЭ-2025 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1"/>
                </a:solidFill>
              </a:rPr>
              <a:t>по химии: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Классификация </a:t>
            </a:r>
            <a:r>
              <a:rPr lang="ru-RU" sz="2800" b="1" dirty="0" smtClean="0">
                <a:solidFill>
                  <a:srgbClr val="C00000"/>
                </a:solidFill>
              </a:rPr>
              <a:t>химических реакций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в органической химии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accent1"/>
                </a:solidFill>
              </a:rPr>
              <a:t>(задание №17 ЕГЭ)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4452601" y="4265945"/>
            <a:ext cx="4715666" cy="7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r"/>
            <a:r>
              <a:rPr lang="ru-RU" altLang="ru-RU" sz="1400" b="1" dirty="0"/>
              <a:t>Горшкова </a:t>
            </a:r>
            <a:r>
              <a:rPr lang="ru-RU" altLang="ru-RU" sz="1400" b="1" dirty="0" smtClean="0"/>
              <a:t>Наталья Николаевна, </a:t>
            </a:r>
            <a:endParaRPr lang="ru-RU" altLang="ru-RU" sz="1400" b="1" dirty="0" smtClean="0"/>
          </a:p>
          <a:p>
            <a:pPr algn="r"/>
            <a:r>
              <a:rPr lang="ru-RU" altLang="ru-RU" sz="1400" b="1" dirty="0" smtClean="0"/>
              <a:t>ст</a:t>
            </a:r>
            <a:r>
              <a:rPr lang="ru-RU" altLang="ru-RU" sz="1400" b="1" dirty="0"/>
              <a:t>. </a:t>
            </a:r>
            <a:r>
              <a:rPr lang="ru-RU" altLang="ru-RU" sz="1400" b="1" dirty="0" smtClean="0"/>
              <a:t>преподаватель КОО </a:t>
            </a:r>
            <a:r>
              <a:rPr lang="ru-RU" altLang="ru-RU" sz="1400" b="1" dirty="0"/>
              <a:t>ГАУ ДПО ЯО ИРО, </a:t>
            </a:r>
          </a:p>
          <a:p>
            <a:pPr algn="r"/>
            <a:r>
              <a:rPr lang="ru-RU" altLang="ru-RU" sz="1400" b="1" dirty="0"/>
              <a:t>методист </a:t>
            </a:r>
            <a:r>
              <a:rPr lang="ru-RU" altLang="ru-RU" sz="1400" b="1" dirty="0" smtClean="0"/>
              <a:t>МУ </a:t>
            </a:r>
            <a:r>
              <a:rPr lang="ru-RU" altLang="ru-RU" sz="1400" b="1" dirty="0"/>
              <a:t>ДПО «ИОЦ» г. </a:t>
            </a:r>
            <a:r>
              <a:rPr lang="ru-RU" altLang="ru-RU" sz="1400" b="1" dirty="0" smtClean="0"/>
              <a:t>Рыбинска</a:t>
            </a:r>
            <a:endParaRPr lang="ru-RU" altLang="ru-RU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51920" y="48400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24.02.2025</a:t>
            </a:r>
            <a:endParaRPr lang="ru-RU" b="1" dirty="0"/>
          </a:p>
        </p:txBody>
      </p:sp>
      <p:pic>
        <p:nvPicPr>
          <p:cNvPr id="7" name="Picture 4" descr="https://avatars.mds.yandex.net/i?id=113d13f70578be364fa8fda3b5e1f340598fc8ae-829427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2" y="2317714"/>
            <a:ext cx="3840726" cy="23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0" y="1635646"/>
            <a:ext cx="1781944" cy="91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-108520" y="339502"/>
            <a:ext cx="4572000" cy="864096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/>
              <a:t>В зависимости от природы атакующего реагента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15616" y="1203598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smtClean="0"/>
              <a:t>Нуклеофильные</a:t>
            </a:r>
            <a:r>
              <a:rPr lang="en-US" sz="2400" b="1" dirty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(</a:t>
            </a:r>
            <a:r>
              <a:rPr lang="en-US" sz="2400" b="1" dirty="0" smtClean="0">
                <a:solidFill>
                  <a:schemeClr val="accent2"/>
                </a:solidFill>
              </a:rPr>
              <a:t>N</a:t>
            </a:r>
            <a:r>
              <a:rPr lang="ru-RU" sz="2400" b="1" dirty="0" smtClean="0">
                <a:solidFill>
                  <a:schemeClr val="accent2"/>
                </a:solidFill>
              </a:rPr>
              <a:t>)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652120" y="1131590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dirty="0" err="1" smtClean="0"/>
              <a:t>Электрофильные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(Е)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88241" y="1707653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 smtClean="0"/>
              <a:t>Реагент – </a:t>
            </a:r>
            <a:r>
              <a:rPr lang="ru-RU" sz="2000" b="1" dirty="0" err="1" smtClean="0"/>
              <a:t>нуклеофил</a:t>
            </a:r>
            <a:r>
              <a:rPr lang="ru-RU" sz="2000" dirty="0" smtClean="0"/>
              <a:t> (предоставляет пару электронов).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2558562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/>
              <a:t>CH</a:t>
            </a:r>
            <a:r>
              <a:rPr lang="en-US" sz="2000" b="1" baseline="-25000"/>
              <a:t>3</a:t>
            </a:r>
            <a:r>
              <a:rPr lang="en-US" sz="2000" b="1"/>
              <a:t> – Br +</a:t>
            </a:r>
            <a:r>
              <a:rPr lang="en-US" sz="2000" b="1">
                <a:solidFill>
                  <a:srgbClr val="C00000"/>
                </a:solidFill>
              </a:rPr>
              <a:t> Na</a:t>
            </a:r>
            <a:r>
              <a:rPr lang="en-US" sz="2000" b="1" baseline="30000">
                <a:solidFill>
                  <a:srgbClr val="C00000"/>
                </a:solidFill>
              </a:rPr>
              <a:t>+</a:t>
            </a:r>
            <a:r>
              <a:rPr lang="en-US" sz="2000" b="1">
                <a:solidFill>
                  <a:srgbClr val="C00000"/>
                </a:solidFill>
              </a:rPr>
              <a:t>OH</a:t>
            </a:r>
            <a:r>
              <a:rPr lang="en-US" sz="2000" b="1" baseline="30000">
                <a:solidFill>
                  <a:srgbClr val="C00000"/>
                </a:solidFill>
              </a:rPr>
              <a:t>-</a:t>
            </a:r>
            <a:r>
              <a:rPr lang="en-US" sz="2000" b="1">
                <a:solidFill>
                  <a:srgbClr val="C00000"/>
                </a:solidFill>
              </a:rPr>
              <a:t> </a:t>
            </a:r>
            <a:r>
              <a:rPr lang="en-US" sz="2000" b="1"/>
              <a:t>→ CH</a:t>
            </a:r>
            <a:r>
              <a:rPr lang="en-US" sz="2000" b="1" baseline="-25000"/>
              <a:t>3</a:t>
            </a:r>
            <a:r>
              <a:rPr lang="en-US" sz="2000" b="1"/>
              <a:t> – OH + Na</a:t>
            </a:r>
            <a:r>
              <a:rPr lang="en-US" sz="2000" b="1" baseline="30000"/>
              <a:t>+</a:t>
            </a:r>
            <a:r>
              <a:rPr lang="en-US" sz="2000" b="1"/>
              <a:t>Br</a:t>
            </a:r>
            <a:r>
              <a:rPr lang="en-US" sz="2000" b="1" baseline="30000"/>
              <a:t>-</a:t>
            </a:r>
            <a:endParaRPr lang="ru-RU" sz="2000" b="1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864142" y="1707653"/>
            <a:ext cx="402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Реагент – </a:t>
            </a:r>
            <a:r>
              <a:rPr lang="ru-RU" sz="2000" b="1"/>
              <a:t>электрофил</a:t>
            </a:r>
            <a:r>
              <a:rPr lang="ru-RU" sz="2000"/>
              <a:t> (имеет свободную орбиталь).</a:t>
            </a:r>
          </a:p>
        </p:txBody>
      </p:sp>
      <p:pic>
        <p:nvPicPr>
          <p:cNvPr id="3074" name="Picture 2" descr="https://upload.wikimedia.org/wikipedia/commons/thumb/4/44/AromaticNitrationMechanism.svg/523px-AromaticNitrationMechanism.svg.png"/>
          <p:cNvPicPr>
            <a:picLocks noChangeAspect="1" noChangeArrowheads="1"/>
          </p:cNvPicPr>
          <p:nvPr/>
        </p:nvPicPr>
        <p:blipFill>
          <a:blip r:embed="rId2"/>
          <a:srcRect t="46942"/>
          <a:stretch/>
        </p:blipFill>
        <p:spPr bwMode="auto">
          <a:xfrm>
            <a:off x="4644008" y="2355726"/>
            <a:ext cx="4396969" cy="10081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 bwMode="auto">
          <a:xfrm>
            <a:off x="251520" y="3579862"/>
            <a:ext cx="4411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H</a:t>
            </a:r>
            <a:r>
              <a:rPr lang="en-US" sz="2400" b="1" baseline="-25000">
                <a:solidFill>
                  <a:srgbClr val="002060"/>
                </a:solidFill>
              </a:rPr>
              <a:t>2</a:t>
            </a:r>
            <a:r>
              <a:rPr lang="en-US" sz="2400" b="1">
                <a:solidFill>
                  <a:srgbClr val="002060"/>
                </a:solidFill>
              </a:rPr>
              <a:t>O, F</a:t>
            </a:r>
            <a:r>
              <a:rPr lang="en-US" sz="2400" b="1" baseline="30000">
                <a:solidFill>
                  <a:srgbClr val="002060"/>
                </a:solidFill>
              </a:rPr>
              <a:t>-</a:t>
            </a:r>
            <a:r>
              <a:rPr lang="en-US" sz="2400" b="1">
                <a:solidFill>
                  <a:srgbClr val="002060"/>
                </a:solidFill>
              </a:rPr>
              <a:t>, Cl</a:t>
            </a:r>
            <a:r>
              <a:rPr lang="en-US" sz="2400" b="1" baseline="30000">
                <a:solidFill>
                  <a:srgbClr val="002060"/>
                </a:solidFill>
              </a:rPr>
              <a:t>-</a:t>
            </a:r>
            <a:r>
              <a:rPr lang="en-US" sz="2400" b="1">
                <a:solidFill>
                  <a:srgbClr val="002060"/>
                </a:solidFill>
              </a:rPr>
              <a:t>, Br</a:t>
            </a:r>
            <a:r>
              <a:rPr lang="en-US" sz="2400" b="1" baseline="30000">
                <a:solidFill>
                  <a:srgbClr val="002060"/>
                </a:solidFill>
              </a:rPr>
              <a:t>-</a:t>
            </a:r>
            <a:r>
              <a:rPr lang="en-US" sz="2400" b="1">
                <a:solidFill>
                  <a:srgbClr val="002060"/>
                </a:solidFill>
              </a:rPr>
              <a:t>, NH</a:t>
            </a:r>
            <a:r>
              <a:rPr lang="en-US" sz="2400" b="1" baseline="-25000">
                <a:solidFill>
                  <a:srgbClr val="002060"/>
                </a:solidFill>
              </a:rPr>
              <a:t>3</a:t>
            </a:r>
            <a:r>
              <a:rPr lang="en-US" sz="2400" b="1">
                <a:solidFill>
                  <a:srgbClr val="002060"/>
                </a:solidFill>
              </a:rPr>
              <a:t>, OH</a:t>
            </a:r>
            <a:r>
              <a:rPr lang="en-US" sz="2400" b="1" baseline="30000">
                <a:solidFill>
                  <a:srgbClr val="002060"/>
                </a:solidFill>
              </a:rPr>
              <a:t>-</a:t>
            </a:r>
            <a:r>
              <a:rPr lang="en-US" sz="2400" b="1">
                <a:solidFill>
                  <a:srgbClr val="002060"/>
                </a:solidFill>
              </a:rPr>
              <a:t>, CN</a:t>
            </a:r>
            <a:r>
              <a:rPr lang="en-US" sz="2400" b="1" baseline="30000">
                <a:solidFill>
                  <a:srgbClr val="002060"/>
                </a:solidFill>
              </a:rPr>
              <a:t>-</a:t>
            </a:r>
            <a:r>
              <a:rPr lang="en-US" sz="2400" b="1">
                <a:solidFill>
                  <a:srgbClr val="002060"/>
                </a:solidFill>
              </a:rPr>
              <a:t>, RO</a:t>
            </a:r>
            <a:r>
              <a:rPr lang="en-US" sz="2400" b="1" baseline="30000">
                <a:solidFill>
                  <a:srgbClr val="002060"/>
                </a:solidFill>
              </a:rPr>
              <a:t>-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237492" y="4011910"/>
            <a:ext cx="4320480" cy="576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755576" y="4443958"/>
            <a:ext cx="3320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/>
              <a:t>Возрастает сила нуклеофила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148064" y="3579862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</a:rPr>
              <a:t>H</a:t>
            </a:r>
            <a:r>
              <a:rPr lang="en-US" sz="2400" b="1" baseline="30000">
                <a:solidFill>
                  <a:srgbClr val="002060"/>
                </a:solidFill>
              </a:rPr>
              <a:t>+</a:t>
            </a:r>
            <a:r>
              <a:rPr lang="en-US" sz="2400" b="1">
                <a:solidFill>
                  <a:srgbClr val="002060"/>
                </a:solidFill>
              </a:rPr>
              <a:t>, CH</a:t>
            </a:r>
            <a:r>
              <a:rPr lang="en-US" sz="2400" b="1" baseline="-25000">
                <a:solidFill>
                  <a:srgbClr val="002060"/>
                </a:solidFill>
              </a:rPr>
              <a:t>3</a:t>
            </a:r>
            <a:r>
              <a:rPr lang="en-US" sz="2400" b="1" baseline="30000">
                <a:solidFill>
                  <a:srgbClr val="002060"/>
                </a:solidFill>
              </a:rPr>
              <a:t>+</a:t>
            </a:r>
            <a:r>
              <a:rPr lang="en-US" sz="2400" b="1">
                <a:solidFill>
                  <a:srgbClr val="002060"/>
                </a:solidFill>
              </a:rPr>
              <a:t>, NO</a:t>
            </a:r>
            <a:r>
              <a:rPr lang="en-US" sz="2400" b="1" baseline="-25000">
                <a:solidFill>
                  <a:srgbClr val="002060"/>
                </a:solidFill>
              </a:rPr>
              <a:t>2</a:t>
            </a:r>
            <a:r>
              <a:rPr lang="en-US" sz="2400" b="1" baseline="30000">
                <a:solidFill>
                  <a:srgbClr val="002060"/>
                </a:solidFill>
              </a:rPr>
              <a:t>+</a:t>
            </a:r>
            <a:r>
              <a:rPr lang="en-US" sz="2400" b="1">
                <a:solidFill>
                  <a:srgbClr val="002060"/>
                </a:solidFill>
              </a:rPr>
              <a:t>, ZnCl</a:t>
            </a:r>
            <a:r>
              <a:rPr lang="en-US" sz="2400" b="1" baseline="-25000">
                <a:solidFill>
                  <a:srgbClr val="002060"/>
                </a:solidFill>
              </a:rPr>
              <a:t>2</a:t>
            </a:r>
            <a:r>
              <a:rPr lang="en-US" sz="2400" b="1">
                <a:solidFill>
                  <a:srgbClr val="002060"/>
                </a:solidFill>
              </a:rPr>
              <a:t>, AlCl</a:t>
            </a:r>
            <a:r>
              <a:rPr lang="en-US" sz="2400" b="1" baseline="-25000">
                <a:solidFill>
                  <a:srgbClr val="002060"/>
                </a:solidFill>
              </a:rPr>
              <a:t>3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023" y="2861520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нуклеофильные реагенты - </a:t>
            </a:r>
            <a:r>
              <a:rPr lang="ru-RU" sz="1400" dirty="0" smtClean="0"/>
              <a:t>анионы </a:t>
            </a:r>
            <a:r>
              <a:rPr lang="ru-RU" sz="1400" dirty="0"/>
              <a:t>или </a:t>
            </a:r>
            <a:r>
              <a:rPr lang="ru-RU" sz="1400" dirty="0" smtClean="0"/>
              <a:t>молекулы, имеющие </a:t>
            </a:r>
            <a:r>
              <a:rPr lang="ru-RU" sz="1400" dirty="0" err="1"/>
              <a:t>неподеленную</a:t>
            </a:r>
            <a:r>
              <a:rPr lang="ru-RU" sz="1400" dirty="0"/>
              <a:t> электронную </a:t>
            </a:r>
            <a:r>
              <a:rPr lang="ru-RU" sz="1400" dirty="0" smtClean="0"/>
              <a:t>пару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4206" y="4189439"/>
            <a:ext cx="4396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accent2"/>
                </a:solidFill>
              </a:rPr>
              <a:t>Электрофил</a:t>
            </a:r>
            <a:r>
              <a:rPr lang="ru-RU" sz="1400" dirty="0" smtClean="0">
                <a:solidFill>
                  <a:schemeClr val="accent2"/>
                </a:solidFill>
              </a:rPr>
              <a:t> </a:t>
            </a:r>
            <a:r>
              <a:rPr lang="ru-RU" sz="1400" dirty="0" smtClean="0"/>
              <a:t>- катион </a:t>
            </a:r>
            <a:r>
              <a:rPr lang="ru-RU" sz="1400" dirty="0"/>
              <a:t>или </a:t>
            </a:r>
            <a:r>
              <a:rPr lang="ru-RU" sz="1400" dirty="0" smtClean="0"/>
              <a:t>молекула, имеющая </a:t>
            </a:r>
            <a:r>
              <a:rPr lang="ru-RU" sz="1400" dirty="0"/>
              <a:t>свободную </a:t>
            </a:r>
            <a:r>
              <a:rPr lang="ru-RU" sz="1400" dirty="0" err="1" smtClean="0"/>
              <a:t>орбиталь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-108520" y="339502"/>
            <a:ext cx="4572000" cy="864096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/>
              <a:t>По направлению и конечному продукту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51520" y="1347614"/>
            <a:ext cx="372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2400" b="1" dirty="0">
                <a:solidFill>
                  <a:schemeClr val="accent2"/>
                </a:solidFill>
              </a:rPr>
              <a:t>реакции </a:t>
            </a:r>
            <a:r>
              <a:rPr lang="ru-RU" sz="2400" b="1" dirty="0" smtClean="0">
                <a:solidFill>
                  <a:schemeClr val="accent2"/>
                </a:solidFill>
              </a:rPr>
              <a:t>замещения (</a:t>
            </a:r>
            <a:r>
              <a:rPr lang="en-US" sz="2400" b="1" dirty="0">
                <a:solidFill>
                  <a:schemeClr val="accent2"/>
                </a:solidFill>
              </a:rPr>
              <a:t>S</a:t>
            </a:r>
            <a:r>
              <a:rPr lang="ru-RU" sz="2400" b="1" dirty="0" smtClean="0">
                <a:solidFill>
                  <a:schemeClr val="accent2"/>
                </a:solidFill>
              </a:rPr>
              <a:t>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51520" y="2110085"/>
            <a:ext cx="388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2400" b="1" dirty="0"/>
              <a:t>реакции </a:t>
            </a:r>
            <a:r>
              <a:rPr lang="ru-RU" sz="2400" b="1" dirty="0" smtClean="0"/>
              <a:t>присоединения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51520" y="2787774"/>
            <a:ext cx="334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2400" b="1" dirty="0"/>
              <a:t>реакции отщепления</a:t>
            </a:r>
            <a:endParaRPr dirty="0"/>
          </a:p>
          <a:p>
            <a:pPr>
              <a:defRPr/>
            </a:pPr>
            <a:r>
              <a:rPr lang="ru-RU" sz="2400" b="1" dirty="0"/>
              <a:t>(элиминирования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251520" y="3723878"/>
            <a:ext cx="3352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ru-RU" sz="2400" b="1" dirty="0"/>
              <a:t>реакции окисления и</a:t>
            </a:r>
            <a:endParaRPr dirty="0"/>
          </a:p>
          <a:p>
            <a:pPr>
              <a:defRPr/>
            </a:pPr>
            <a:r>
              <a:rPr lang="ru-RU" sz="2400" b="1" dirty="0" smtClean="0"/>
              <a:t>восстановления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148064" y="41151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</a:rPr>
              <a:t>Реакции </a:t>
            </a:r>
            <a:r>
              <a:rPr lang="ru-RU" sz="2400" b="1" dirty="0" smtClean="0">
                <a:solidFill>
                  <a:schemeClr val="accent2"/>
                </a:solidFill>
              </a:rPr>
              <a:t>замещения (</a:t>
            </a:r>
            <a:r>
              <a:rPr lang="en-US" sz="2400" b="1" dirty="0" smtClean="0">
                <a:solidFill>
                  <a:schemeClr val="accent2"/>
                </a:solidFill>
              </a:rPr>
              <a:t>S</a:t>
            </a:r>
            <a:r>
              <a:rPr lang="ru-RU" sz="2400" b="1" dirty="0" smtClean="0">
                <a:solidFill>
                  <a:schemeClr val="accent2"/>
                </a:solidFill>
              </a:rPr>
              <a:t>)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572000" y="1131590"/>
            <a:ext cx="4350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Протекают с заменой атома или группы атомов на другой атом или группу.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572000" y="2355726"/>
            <a:ext cx="4330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/>
              <a:t>В результате данных реакций образуются два различных продукта. </a:t>
            </a:r>
            <a:endParaRPr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572000" y="3363838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Это реакции галогенирования и нитрирования алканов, этерификации и алкилирования карбоновых кислот.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205643" y="195485"/>
            <a:ext cx="7326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</a:t>
            </a:r>
            <a:r>
              <a:rPr lang="ru-RU" sz="2800" b="1" dirty="0" smtClean="0">
                <a:solidFill>
                  <a:schemeClr val="tx2"/>
                </a:solidFill>
              </a:rPr>
              <a:t>Реакции замещения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         А-В </a:t>
            </a:r>
            <a:r>
              <a:rPr lang="ru-RU" sz="2800" b="1" dirty="0">
                <a:solidFill>
                  <a:srgbClr val="FF0000"/>
                </a:solidFill>
              </a:rPr>
              <a:t>+ С → А-С + В</a:t>
            </a:r>
          </a:p>
          <a:p>
            <a:pPr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1131590"/>
            <a:ext cx="5501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 – CH</a:t>
            </a:r>
            <a:r>
              <a:rPr lang="en-US" sz="2800" baseline="-25000" dirty="0"/>
              <a:t>3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C00000"/>
                </a:solidFill>
              </a:rPr>
              <a:t>Br</a:t>
            </a:r>
            <a:r>
              <a:rPr lang="en-US" sz="2800" baseline="-25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→ CH</a:t>
            </a:r>
            <a:r>
              <a:rPr lang="en-US" sz="2800" baseline="-25000" dirty="0"/>
              <a:t>3</a:t>
            </a:r>
            <a:r>
              <a:rPr lang="en-US" sz="2800" dirty="0"/>
              <a:t> – C</a:t>
            </a:r>
            <a:r>
              <a:rPr lang="en-US" sz="2800" dirty="0">
                <a:solidFill>
                  <a:srgbClr val="C00000"/>
                </a:solidFill>
              </a:rPr>
              <a:t>H</a:t>
            </a:r>
            <a:r>
              <a:rPr lang="en-US" sz="2800" baseline="-25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Br</a:t>
            </a:r>
            <a:r>
              <a:rPr lang="en-US" sz="2800" dirty="0"/>
              <a:t> + </a:t>
            </a:r>
            <a:r>
              <a:rPr lang="en-US" sz="2800" dirty="0" err="1"/>
              <a:t>HBr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3203848" y="1563638"/>
            <a:ext cx="1235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бромэтан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44008" y="1563638"/>
            <a:ext cx="1828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бромоводород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2427734"/>
            <a:ext cx="4953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C</a:t>
            </a:r>
            <a:r>
              <a:rPr lang="en-US" sz="2800" baseline="-25000"/>
              <a:t>2</a:t>
            </a:r>
            <a:r>
              <a:rPr lang="en-US" sz="2800"/>
              <a:t>H</a:t>
            </a:r>
            <a:r>
              <a:rPr lang="en-US" sz="2800" baseline="-25000"/>
              <a:t>5</a:t>
            </a:r>
            <a:r>
              <a:rPr lang="en-US" sz="2800">
                <a:solidFill>
                  <a:srgbClr val="C00000"/>
                </a:solidFill>
              </a:rPr>
              <a:t>Cl</a:t>
            </a:r>
            <a:r>
              <a:rPr lang="en-US" sz="2800"/>
              <a:t> + Na</a:t>
            </a:r>
            <a:r>
              <a:rPr lang="en-US" sz="2800">
                <a:solidFill>
                  <a:srgbClr val="C00000"/>
                </a:solidFill>
              </a:rPr>
              <a:t>OH</a:t>
            </a:r>
            <a:r>
              <a:rPr lang="en-US" sz="2800"/>
              <a:t> → C</a:t>
            </a:r>
            <a:r>
              <a:rPr lang="en-US" sz="2800" baseline="-25000"/>
              <a:t>2</a:t>
            </a:r>
            <a:r>
              <a:rPr lang="en-US" sz="2800"/>
              <a:t>H</a:t>
            </a:r>
            <a:r>
              <a:rPr lang="en-US" sz="2800" baseline="-25000"/>
              <a:t>5</a:t>
            </a:r>
            <a:r>
              <a:rPr lang="en-US" sz="2800"/>
              <a:t>OH + NaCl</a:t>
            </a:r>
            <a:endParaRPr lang="ru-RU" sz="280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059832" y="2859782"/>
            <a:ext cx="918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этанол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95936" y="2859782"/>
            <a:ext cx="1788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хлорид натрия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979712" y="4299942"/>
            <a:ext cx="146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хлорбензол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419872" y="4299942"/>
            <a:ext cx="1761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хлороводород</a:t>
            </a:r>
          </a:p>
        </p:txBody>
      </p:sp>
      <p:pic>
        <p:nvPicPr>
          <p:cNvPr id="1032" name="Picture 8" descr="http://www.clipartlord.com/wp-content/uploads/2014/08/professor4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156176" y="915566"/>
            <a:ext cx="2830517" cy="4155441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 bwMode="auto">
          <a:xfrm>
            <a:off x="251520" y="3723878"/>
            <a:ext cx="3841116" cy="667236"/>
            <a:chOff x="251520" y="3723878"/>
            <a:chExt cx="3841116" cy="667236"/>
          </a:xfrm>
        </p:grpSpPr>
        <p:sp>
          <p:nvSpPr>
            <p:cNvPr id="17" name="Прямоугольник 16"/>
            <p:cNvSpPr/>
            <p:nvPr/>
          </p:nvSpPr>
          <p:spPr bwMode="auto">
            <a:xfrm>
              <a:off x="251520" y="3867894"/>
              <a:ext cx="384111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/>
                <a:t>C</a:t>
              </a:r>
              <a:r>
                <a:rPr lang="ru-RU" sz="2800" baseline="-25000"/>
                <a:t>6</a:t>
              </a:r>
              <a:r>
                <a:rPr lang="en-US" sz="2800"/>
                <a:t>H</a:t>
              </a:r>
              <a:r>
                <a:rPr lang="ru-RU" sz="2800" baseline="-25000"/>
                <a:t>6</a:t>
              </a:r>
              <a:r>
                <a:rPr lang="en-US" sz="2800"/>
                <a:t> + </a:t>
              </a:r>
              <a:r>
                <a:rPr lang="en-US" sz="2800">
                  <a:solidFill>
                    <a:srgbClr val="C00000"/>
                  </a:solidFill>
                </a:rPr>
                <a:t>Cl</a:t>
              </a:r>
              <a:r>
                <a:rPr lang="en-US" sz="2800" baseline="-25000">
                  <a:solidFill>
                    <a:srgbClr val="C00000"/>
                  </a:solidFill>
                </a:rPr>
                <a:t>2</a:t>
              </a:r>
              <a:r>
                <a:rPr lang="en-US" sz="2800"/>
                <a:t> → C</a:t>
              </a:r>
              <a:r>
                <a:rPr lang="en-US" sz="2800" baseline="-25000"/>
                <a:t>6</a:t>
              </a:r>
              <a:r>
                <a:rPr lang="en-US" sz="2800">
                  <a:solidFill>
                    <a:srgbClr val="C00000"/>
                  </a:solidFill>
                </a:rPr>
                <a:t>H</a:t>
              </a:r>
              <a:r>
                <a:rPr lang="en-US" sz="2800" baseline="-25000">
                  <a:solidFill>
                    <a:srgbClr val="C00000"/>
                  </a:solidFill>
                </a:rPr>
                <a:t>5</a:t>
              </a:r>
              <a:r>
                <a:rPr lang="en-US" sz="2800">
                  <a:solidFill>
                    <a:srgbClr val="C00000"/>
                  </a:solidFill>
                </a:rPr>
                <a:t>Cl</a:t>
              </a:r>
              <a:r>
                <a:rPr lang="en-US" sz="2800"/>
                <a:t> + HCl</a:t>
              </a:r>
              <a:endParaRPr lang="ru-RU" sz="2800"/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1691680" y="3723878"/>
              <a:ext cx="556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/>
                <a:t>Кат.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2492443" y="0"/>
            <a:ext cx="5053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Реакции </a:t>
            </a:r>
            <a:r>
              <a:rPr lang="ru-RU" sz="2800" b="1" dirty="0" smtClean="0">
                <a:solidFill>
                  <a:schemeClr val="tx2"/>
                </a:solidFill>
              </a:rPr>
              <a:t>присоединения (А)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843558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/>
              <a:t>– C = C – </a:t>
            </a:r>
            <a:endParaRPr lang="ru-RU" sz="2800" b="1"/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1691680" y="987574"/>
            <a:ext cx="86409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699792" y="843558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/>
              <a:t>– C – C –</a:t>
            </a:r>
            <a:endParaRPr lang="ru-RU" sz="2800" b="1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1491630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/>
              <a:t>– C ≡ C – </a:t>
            </a:r>
            <a:endParaRPr lang="ru-RU" sz="2800" b="1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1691680" y="1635646"/>
            <a:ext cx="864096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699792" y="1491630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/>
              <a:t>– C = C –</a:t>
            </a:r>
            <a:endParaRPr lang="ru-RU" sz="2800" b="1"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 flipH="1">
            <a:off x="902559" y="941988"/>
            <a:ext cx="216024" cy="1896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64088" y="627534"/>
            <a:ext cx="2664295" cy="14680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251520" y="228371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Реакции гидрирования </a:t>
            </a:r>
            <a:r>
              <a:rPr lang="ru-RU" sz="2400" dirty="0"/>
              <a:t>– присоединения </a:t>
            </a:r>
            <a:r>
              <a:rPr lang="ru-RU" sz="2400" dirty="0" smtClean="0"/>
              <a:t>водорода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51520" y="2931790"/>
            <a:ext cx="6136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Реакции гидратации </a:t>
            </a:r>
            <a:r>
              <a:rPr lang="ru-RU" sz="2400" dirty="0"/>
              <a:t>– присоединения </a:t>
            </a:r>
            <a:r>
              <a:rPr lang="ru-RU" sz="2400" dirty="0" smtClean="0"/>
              <a:t>воды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51520" y="350785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Реакции </a:t>
            </a:r>
            <a:r>
              <a:rPr lang="ru-RU" sz="2400" b="1" dirty="0" err="1">
                <a:solidFill>
                  <a:srgbClr val="C00000"/>
                </a:solidFill>
              </a:rPr>
              <a:t>гидрогалогенирования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– присоединения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51520" y="4011910"/>
            <a:ext cx="290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 smtClean="0"/>
              <a:t>галогеноводородов</a:t>
            </a:r>
            <a:r>
              <a:rPr lang="ru-RU" sz="2400" dirty="0" smtClean="0"/>
              <a:t> 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4473575"/>
            <a:ext cx="727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Реакции </a:t>
            </a:r>
            <a:r>
              <a:rPr lang="ru-RU" sz="2400" b="1" dirty="0" smtClean="0">
                <a:solidFill>
                  <a:srgbClr val="C00000"/>
                </a:solidFill>
              </a:rPr>
              <a:t>галогенирования – </a:t>
            </a:r>
            <a:r>
              <a:rPr lang="ru-RU" sz="2400" dirty="0" smtClean="0"/>
              <a:t>присоединения галогена 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15817" y="411510"/>
            <a:ext cx="3108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С = С + А – В → А – С – С – В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323528" y="195486"/>
            <a:ext cx="627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Реакции </a:t>
            </a:r>
            <a:r>
              <a:rPr lang="ru-RU" sz="2800" b="1" dirty="0" smtClean="0">
                <a:solidFill>
                  <a:srgbClr val="002060"/>
                </a:solidFill>
              </a:rPr>
              <a:t>присоединения (А)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915566"/>
            <a:ext cx="49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CH</a:t>
            </a:r>
            <a:r>
              <a:rPr lang="en-US" sz="2800" baseline="-25000"/>
              <a:t>2</a:t>
            </a:r>
            <a:r>
              <a:rPr lang="en-US" sz="2800"/>
              <a:t> = CH</a:t>
            </a:r>
            <a:r>
              <a:rPr lang="en-US" sz="2800" baseline="-25000"/>
              <a:t>2</a:t>
            </a:r>
            <a:r>
              <a:rPr lang="en-US" sz="2800"/>
              <a:t> + Br</a:t>
            </a:r>
            <a:r>
              <a:rPr lang="en-US" sz="2800" baseline="-25000"/>
              <a:t>2</a:t>
            </a:r>
            <a:r>
              <a:rPr lang="en-US" sz="2800"/>
              <a:t> → CH</a:t>
            </a:r>
            <a:r>
              <a:rPr lang="en-US" sz="2800" baseline="-25000"/>
              <a:t>2</a:t>
            </a:r>
            <a:r>
              <a:rPr lang="en-US" sz="2800"/>
              <a:t>Br – CH</a:t>
            </a:r>
            <a:r>
              <a:rPr lang="en-US" sz="2800" baseline="-25000"/>
              <a:t>2</a:t>
            </a:r>
            <a:r>
              <a:rPr lang="en-US" sz="2800"/>
              <a:t>Br</a:t>
            </a:r>
            <a:endParaRPr lang="ru-RU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 bwMode="auto">
              <a:xfrm>
                <a:off x="251520" y="1923678"/>
                <a:ext cx="5335115" cy="62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/>
                  <a:t>CH</a:t>
                </a:r>
                <a:r>
                  <a:rPr lang="en-US" sz="2800" baseline="-25000"/>
                  <a:t>2</a:t>
                </a:r>
                <a:r>
                  <a:rPr lang="en-US" sz="2800"/>
                  <a:t> = CH</a:t>
                </a:r>
                <a:r>
                  <a:rPr lang="en-US" sz="2800" baseline="-25000"/>
                  <a:t>2</a:t>
                </a:r>
                <a:r>
                  <a:rPr lang="en-US" sz="2800"/>
                  <a:t> + HOH </a:t>
                </a:r>
                <a:r>
                  <a:rPr lang="ru-RU" sz="2800"/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ru-RU" sz="280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boxP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ru-RU" sz="2800" i="1"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кат.</m:t>
                                </m:r>
                              </m:e>
                            </m:groupChr>
                          </m:e>
                        </m:box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en-US" sz="2800"/>
                  <a:t> CH</a:t>
                </a:r>
                <a:r>
                  <a:rPr lang="en-US" sz="2800" baseline="-25000"/>
                  <a:t>3</a:t>
                </a:r>
                <a:r>
                  <a:rPr lang="en-US" sz="2800"/>
                  <a:t> – CH</a:t>
                </a:r>
                <a:r>
                  <a:rPr lang="en-US" sz="2800" baseline="-25000"/>
                  <a:t>2</a:t>
                </a:r>
                <a:r>
                  <a:rPr lang="en-US" sz="2800"/>
                  <a:t>OH</a:t>
                </a:r>
                <a:endParaRPr lang="ru-RU" sz="280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923678"/>
                <a:ext cx="5335115" cy="629981"/>
              </a:xfrm>
              <a:prstGeom prst="rect">
                <a:avLst/>
              </a:prstGeom>
              <a:blipFill>
                <a:blip r:embed="rId4"/>
                <a:stretch>
                  <a:fillRect l="-2375" b="-2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 bwMode="auto">
              <a:xfrm>
                <a:off x="251520" y="2931790"/>
                <a:ext cx="6369051" cy="62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/>
                  <a:t>CH</a:t>
                </a:r>
                <a:r>
                  <a:rPr lang="ru-RU" sz="2800" baseline="-25000"/>
                  <a:t>3</a:t>
                </a:r>
                <a:r>
                  <a:rPr lang="en-US" sz="2800"/>
                  <a:t>CH</a:t>
                </a:r>
                <a:r>
                  <a:rPr lang="ru-RU" sz="2800" baseline="-25000"/>
                  <a:t>2</a:t>
                </a:r>
                <a:r>
                  <a:rPr lang="en-US" sz="2800"/>
                  <a:t>CH</a:t>
                </a:r>
                <a:r>
                  <a:rPr lang="ru-RU" sz="2800" baseline="-25000"/>
                  <a:t>2</a:t>
                </a:r>
                <a:r>
                  <a:rPr lang="en-US" sz="2800"/>
                  <a:t>CHO</a:t>
                </a:r>
                <a:r>
                  <a:rPr lang="ru-RU" sz="2800"/>
                  <a:t> + </a:t>
                </a:r>
                <a:r>
                  <a:rPr lang="en-US" sz="2800"/>
                  <a:t>H</a:t>
                </a:r>
                <a:r>
                  <a:rPr lang="ru-RU" sz="2800" baseline="-25000"/>
                  <a:t>2</a:t>
                </a:r>
                <a:r>
                  <a:rPr lang="ru-RU" sz="2800"/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ru-RU" sz="280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boxP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ru-RU" sz="2800" i="1"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кат.</m:t>
                                </m:r>
                              </m:e>
                            </m:groupChr>
                          </m:e>
                        </m:box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en-US" sz="2800"/>
                  <a:t> CH</a:t>
                </a:r>
                <a:r>
                  <a:rPr lang="ru-RU" sz="2800" baseline="-25000"/>
                  <a:t>3</a:t>
                </a:r>
                <a:r>
                  <a:rPr lang="en-US" sz="2800"/>
                  <a:t>CH</a:t>
                </a:r>
                <a:r>
                  <a:rPr lang="ru-RU" sz="2800" baseline="-25000"/>
                  <a:t>2</a:t>
                </a:r>
                <a:r>
                  <a:rPr lang="en-US" sz="2800"/>
                  <a:t>CH</a:t>
                </a:r>
                <a:r>
                  <a:rPr lang="ru-RU" sz="2800" baseline="-25000"/>
                  <a:t>2</a:t>
                </a:r>
                <a:r>
                  <a:rPr lang="en-US" sz="2800"/>
                  <a:t>CH</a:t>
                </a:r>
                <a:r>
                  <a:rPr lang="ru-RU" sz="2800" baseline="-25000"/>
                  <a:t>2</a:t>
                </a:r>
                <a:r>
                  <a:rPr lang="ru-RU" sz="2800"/>
                  <a:t>ОН</a:t>
                </a:r>
                <a:endParaRPr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931790"/>
                <a:ext cx="6369051" cy="629981"/>
              </a:xfrm>
              <a:prstGeom prst="rect">
                <a:avLst/>
              </a:prstGeom>
              <a:blipFill>
                <a:blip r:embed="rId5"/>
                <a:stretch>
                  <a:fillRect l="-1988" r="-994" b="-254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 bwMode="auto">
              <a:xfrm>
                <a:off x="228054" y="3939902"/>
                <a:ext cx="4343946" cy="659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/>
                  <a:t>n(CH</a:t>
                </a:r>
                <a:r>
                  <a:rPr lang="en-US" sz="2800" baseline="-25000"/>
                  <a:t>2</a:t>
                </a:r>
                <a:r>
                  <a:rPr lang="en-US" sz="2800"/>
                  <a:t> = CH</a:t>
                </a:r>
                <a:r>
                  <a:rPr lang="en-US" sz="2800" baseline="-25000"/>
                  <a:t>2</a:t>
                </a:r>
                <a:r>
                  <a:rPr lang="en-US" sz="2800"/>
                  <a:t>) </a:t>
                </a:r>
                <mc:AlternateContent>
                  <mc:Choice Requires="a14"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ru-RU" sz="280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boxP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ru-RU" sz="2800" i="1"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latin typeface="Cambria Math"/>
                                  </a:rPr>
                                  <m:t>t</m:t>
                                </m:r>
                              </m:e>
                            </m:groupChr>
                          </m:e>
                        </m:box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en-US" sz="2800"/>
                  <a:t> (-CH</a:t>
                </a:r>
                <a:r>
                  <a:rPr lang="en-US" sz="2800" baseline="-25000"/>
                  <a:t>2</a:t>
                </a:r>
                <a:r>
                  <a:rPr lang="en-US" sz="2800"/>
                  <a:t> – CH</a:t>
                </a:r>
                <a:r>
                  <a:rPr lang="en-US" sz="2800" baseline="-25000"/>
                  <a:t>2</a:t>
                </a:r>
                <a:r>
                  <a:rPr lang="en-US" sz="2800"/>
                  <a:t>)</a:t>
                </a:r>
                <a:r>
                  <a:rPr lang="en-US" sz="2800" baseline="-25000"/>
                  <a:t>n</a:t>
                </a:r>
                <a:endParaRPr lang="ru-RU" sz="280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054" y="3939902"/>
                <a:ext cx="4343946" cy="659155"/>
              </a:xfrm>
              <a:prstGeom prst="rect">
                <a:avLst/>
              </a:prstGeom>
              <a:blipFill>
                <a:blip r:embed="rId6"/>
                <a:stretch>
                  <a:fillRect l="-2915" t="-1923" r="-292" b="-48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 bwMode="auto">
          <a:xfrm>
            <a:off x="2987824" y="1347614"/>
            <a:ext cx="191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1,2-дибромэтан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3851920" y="2371695"/>
            <a:ext cx="918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этанол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499992" y="3507854"/>
            <a:ext cx="1265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бутанол-1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699792" y="4515966"/>
            <a:ext cx="146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990033"/>
                </a:solidFill>
              </a:rPr>
              <a:t>полиэтилен</a:t>
            </a:r>
          </a:p>
        </p:txBody>
      </p:sp>
      <p:pic>
        <p:nvPicPr>
          <p:cNvPr id="15" name="Picture 8" descr="http://www.clipartlord.com/wp-content/uploads/2014/08/professor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156176" y="915566"/>
            <a:ext cx="2830517" cy="4155441"/>
          </a:xfrm>
          <a:prstGeom prst="rect">
            <a:avLst/>
          </a:prstGeom>
          <a:noFill/>
        </p:spPr>
      </p:pic>
      <p:sp>
        <p:nvSpPr>
          <p:cNvPr id="17" name="Скругленная прямоугольная выноска 16"/>
          <p:cNvSpPr/>
          <p:nvPr/>
        </p:nvSpPr>
        <p:spPr bwMode="auto">
          <a:xfrm>
            <a:off x="5796136" y="195486"/>
            <a:ext cx="3168351" cy="936104"/>
          </a:xfrm>
          <a:prstGeom prst="wedgeRoundRectCallout">
            <a:avLst>
              <a:gd name="adj1" fmla="val -19723"/>
              <a:gd name="adj2" fmla="val 8034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/>
              <a:t>Реакции полимеризации – </a:t>
            </a:r>
            <a:endParaRPr/>
          </a:p>
          <a:p>
            <a:pPr>
              <a:defRPr/>
            </a:pPr>
            <a:r>
              <a:rPr lang="ru-RU"/>
              <a:t>это реакции присоединения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7738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032120" y="195486"/>
            <a:ext cx="7574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Реакции отщепления, или </a:t>
            </a:r>
            <a:r>
              <a:rPr lang="ru-RU" sz="2800" b="1" dirty="0" smtClean="0">
                <a:solidFill>
                  <a:srgbClr val="002060"/>
                </a:solidFill>
              </a:rPr>
              <a:t>элиминирования (Е)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84355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/>
              <a:t>К </a:t>
            </a:r>
            <a:r>
              <a:rPr lang="ru-RU" sz="2400" b="1"/>
              <a:t>реакциям отщепления</a:t>
            </a:r>
            <a:r>
              <a:rPr lang="ru-RU" sz="2400"/>
              <a:t>, или </a:t>
            </a:r>
            <a:r>
              <a:rPr lang="ru-RU" sz="2400" b="1"/>
              <a:t>элиминирования</a:t>
            </a:r>
            <a:r>
              <a:rPr lang="ru-RU" sz="2400"/>
              <a:t> относятся реакции, в ходе которых происходит отщепление атомов или групп атомов от органических молекул, в результате которых образуются </a:t>
            </a:r>
            <a:r>
              <a:rPr lang="ru-RU" sz="2400" b="1"/>
              <a:t>кратные связи</a:t>
            </a:r>
            <a:r>
              <a:rPr lang="ru-RU" sz="2400"/>
              <a:t>.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51520" y="2537033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Реакции дегидрирования </a:t>
            </a:r>
            <a:r>
              <a:rPr lang="ru-RU" sz="2400" dirty="0"/>
              <a:t>– реакции отщепления водорода.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51520" y="3219822"/>
            <a:ext cx="7187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Реакции дегидратации </a:t>
            </a:r>
            <a:r>
              <a:rPr lang="ru-RU" sz="2400"/>
              <a:t>– реакции отщепления воды.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386789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Реакции дегидрогалогенирования </a:t>
            </a:r>
            <a:r>
              <a:rPr lang="ru-RU" sz="2400"/>
              <a:t>– реакции отщепления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520" y="4299942"/>
            <a:ext cx="290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/>
              <a:t>галогеноводородов.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032120" y="195486"/>
            <a:ext cx="7574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</a:rPr>
              <a:t>Реакции отщепления, или </a:t>
            </a:r>
            <a:r>
              <a:rPr lang="ru-RU" sz="2800" b="1" dirty="0" smtClean="0">
                <a:solidFill>
                  <a:srgbClr val="002060"/>
                </a:solidFill>
              </a:rPr>
              <a:t>элиминирования (Е)</a:t>
            </a:r>
            <a:endParaRPr lang="ru-RU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 bwMode="auto">
              <a:xfrm>
                <a:off x="251520" y="771550"/>
                <a:ext cx="6981398" cy="583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000" dirty="0" smtClean="0"/>
                  <a:t>а) </a:t>
                </a:r>
                <a:r>
                  <a:rPr lang="ru-RU" sz="2000" b="1" dirty="0" smtClean="0">
                    <a:solidFill>
                      <a:schemeClr val="accent1"/>
                    </a:solidFill>
                  </a:rPr>
                  <a:t>дегидратация</a:t>
                </a:r>
                <a:r>
                  <a:rPr lang="ru-RU" sz="2000" dirty="0" smtClean="0"/>
                  <a:t>    </a:t>
                </a:r>
                <a:r>
                  <a:rPr lang="ru-RU" sz="2400" dirty="0" smtClean="0"/>
                  <a:t>  </a:t>
                </a:r>
                <a:r>
                  <a:rPr lang="en-US" sz="2400" dirty="0" smtClean="0"/>
                  <a:t>CH</a:t>
                </a:r>
                <a:r>
                  <a:rPr lang="en-US" sz="2400" baseline="-25000" dirty="0" smtClean="0"/>
                  <a:t>3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–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OH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i="1">
                            <a:latin typeface="Cambria Math"/>
                            <a:ea typeface="Cambria Math"/>
                            <a:cs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40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t</m:t>
                            </m:r>
                            <m:r>
                              <a:rPr lang="en-US" sz="2400">
                                <a:latin typeface="Cambria Math"/>
                              </a:rPr>
                              <m:t>, кат.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С</a:t>
                </a:r>
                <a:r>
                  <a:rPr lang="en-US" sz="2400" dirty="0"/>
                  <a:t>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:r>
                  <a:rPr lang="en-US" sz="2400" dirty="0"/>
                  <a:t>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+ 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O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771550"/>
                <a:ext cx="6981398" cy="583814"/>
              </a:xfrm>
              <a:prstGeom prst="rect">
                <a:avLst/>
              </a:prstGeom>
              <a:blipFill rotWithShape="1">
                <a:blip r:embed="rId2"/>
                <a:stretch>
                  <a:fillRect l="-873" b="-2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 bwMode="auto">
              <a:xfrm>
                <a:off x="251520" y="1491630"/>
                <a:ext cx="8640960" cy="900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000" dirty="0" smtClean="0"/>
                  <a:t>б) </a:t>
                </a:r>
                <a:r>
                  <a:rPr lang="ru-RU" sz="2000" b="1" dirty="0" err="1" smtClean="0">
                    <a:solidFill>
                      <a:schemeClr val="accent1"/>
                    </a:solidFill>
                  </a:rPr>
                  <a:t>дегидрогалогенирование</a:t>
                </a:r>
                <a:r>
                  <a:rPr lang="ru-RU" sz="2000" b="1" dirty="0" smtClean="0">
                    <a:solidFill>
                      <a:schemeClr val="accent1"/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en-US" sz="2400" dirty="0" smtClean="0"/>
                  <a:t>CH</a:t>
                </a:r>
                <a:r>
                  <a:rPr lang="en-US" sz="2400" baseline="-25000" dirty="0" smtClean="0"/>
                  <a:t>3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–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Br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i="1">
                            <a:latin typeface="Cambria Math"/>
                            <a:ea typeface="Cambria Math"/>
                            <a:cs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40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groupChrPr>
                          <m:e>
                            <m:r>
                              <a:rPr lang="ru-RU" sz="2400" i="1">
                                <a:latin typeface="Cambria Math"/>
                              </a:rPr>
                              <m:t>спирт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  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р щёлочи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CH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– CH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:r>
                  <a:rPr lang="en-US" sz="2400" dirty="0"/>
                  <a:t>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HBr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491630"/>
                <a:ext cx="8640960" cy="900888"/>
              </a:xfrm>
              <a:prstGeom prst="rect">
                <a:avLst/>
              </a:prstGeom>
              <a:blipFill rotWithShape="1">
                <a:blip r:embed="rId3"/>
                <a:stretch>
                  <a:fillRect l="-1058" t="-3401" b="-14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 bwMode="auto">
              <a:xfrm>
                <a:off x="251520" y="2499742"/>
                <a:ext cx="8892480" cy="95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sz="2400" dirty="0" smtClean="0"/>
                  <a:t>в) </a:t>
                </a:r>
                <a:r>
                  <a:rPr lang="ru-RU" sz="2000" b="1" dirty="0">
                    <a:solidFill>
                      <a:schemeClr val="accent1"/>
                    </a:solidFill>
                  </a:rPr>
                  <a:t>дегидратация</a:t>
                </a:r>
              </a:p>
              <a:p>
                <a:pPr>
                  <a:defRPr/>
                </a:pPr>
                <a:r>
                  <a:rPr lang="en-US" sz="2400" dirty="0" smtClean="0"/>
                  <a:t>CH</a:t>
                </a:r>
                <a:r>
                  <a:rPr lang="en-US" sz="2400" baseline="-25000" dirty="0" smtClean="0"/>
                  <a:t>3</a:t>
                </a:r>
                <a:r>
                  <a:rPr lang="en-US" sz="2400" dirty="0" smtClean="0"/>
                  <a:t>CH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CH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CH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Br </a:t>
                </a:r>
                <a:r>
                  <a:rPr lang="en-US" sz="2400" dirty="0"/>
                  <a:t>+ </a:t>
                </a:r>
                <a:r>
                  <a:rPr lang="en-US" sz="2400" dirty="0" err="1"/>
                  <a:t>NaOH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i="1">
                            <a:latin typeface="Cambria Math"/>
                            <a:ea typeface="Cambria Math"/>
                            <a:cs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40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ru-RU" sz="2400" b="0" i="0">
                                <a:latin typeface="Cambria Math"/>
                              </a:rPr>
                              <m:t>с</m:t>
                            </m:r>
                            <m:r>
                              <a:rPr lang="ru-RU" sz="2400" b="0" i="0">
                                <a:latin typeface="Cambria Math"/>
                              </a:rPr>
                              <m:t>пирт,  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t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СН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CH=CH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NaBr</a:t>
                </a:r>
                <a:r>
                  <a:rPr lang="en-US" sz="2400" dirty="0"/>
                  <a:t> + 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O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2499742"/>
                <a:ext cx="8892480" cy="953146"/>
              </a:xfrm>
              <a:prstGeom prst="rect">
                <a:avLst/>
              </a:prstGeom>
              <a:blipFill rotWithShape="1">
                <a:blip r:embed="rId4"/>
                <a:stretch>
                  <a:fillRect l="-1028" t="-5128" b="-14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 descr="http://cat.convdocs.org/pars_docs/refs/35/34563/34563_html_1c43942a.gif"/>
          <p:cNvPicPr>
            <a:picLocks noChangeAspect="1" noChangeArrowheads="1"/>
          </p:cNvPicPr>
          <p:nvPr/>
        </p:nvPicPr>
        <p:blipFill>
          <a:blip r:embed="rId5">
            <a:biLevel thresh="75000"/>
          </a:blip>
          <a:srcRect r="20152" b="54074"/>
          <a:stretch/>
        </p:blipFill>
        <p:spPr bwMode="auto">
          <a:xfrm>
            <a:off x="323528" y="3867894"/>
            <a:ext cx="3650595" cy="1152128"/>
          </a:xfrm>
          <a:prstGeom prst="rect">
            <a:avLst/>
          </a:prstGeom>
          <a:noFill/>
        </p:spPr>
      </p:pic>
      <p:pic>
        <p:nvPicPr>
          <p:cNvPr id="15" name="Picture 8" descr="http://cat.convdocs.org/pars_docs/refs/35/34563/34563_html_1c43942a.gif"/>
          <p:cNvPicPr>
            <a:picLocks noChangeAspect="1" noChangeArrowheads="1"/>
          </p:cNvPicPr>
          <p:nvPr/>
        </p:nvPicPr>
        <p:blipFill>
          <a:blip r:embed="rId5">
            <a:biLevel thresh="75000"/>
          </a:blip>
          <a:srcRect t="43675"/>
          <a:stretch/>
        </p:blipFill>
        <p:spPr bwMode="auto">
          <a:xfrm>
            <a:off x="3995936" y="3764528"/>
            <a:ext cx="4572000" cy="125549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 bwMode="auto">
          <a:xfrm>
            <a:off x="5497130" y="1203598"/>
            <a:ext cx="1163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990033"/>
                </a:solidFill>
              </a:rPr>
              <a:t>этилен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219135" y="2299687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srgbClr val="990033"/>
                </a:solidFill>
              </a:rPr>
              <a:t>пропен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644008" y="3420457"/>
            <a:ext cx="100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990033"/>
                </a:solidFill>
              </a:rPr>
              <a:t>бутен-1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6205302" y="3363837"/>
            <a:ext cx="1319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990033"/>
                </a:solidFill>
              </a:rPr>
              <a:t>бромид </a:t>
            </a:r>
            <a:endParaRPr dirty="0"/>
          </a:p>
          <a:p>
            <a:pPr algn="ctr">
              <a:defRPr/>
            </a:pPr>
            <a:r>
              <a:rPr lang="ru-RU" sz="2000" dirty="0">
                <a:solidFill>
                  <a:srgbClr val="990033"/>
                </a:solidFill>
              </a:rPr>
              <a:t>натрия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130" y="3435846"/>
            <a:ext cx="2372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г) </a:t>
            </a:r>
            <a:r>
              <a:rPr lang="ru-RU" sz="2000" b="1" dirty="0" smtClean="0">
                <a:solidFill>
                  <a:schemeClr val="accent1"/>
                </a:solidFill>
              </a:rPr>
              <a:t>дегидратация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262"/>
            <a:ext cx="8363272" cy="46807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0000" lnSpcReduction="20000"/>
          </a:bodyPr>
          <a:lstStyle/>
          <a:p>
            <a:pPr>
              <a:buNone/>
              <a:defRPr/>
            </a:pPr>
            <a:r>
              <a:rPr lang="ru-RU" dirty="0"/>
              <a:t> </a:t>
            </a:r>
            <a:r>
              <a:rPr lang="ru-RU" sz="2900" b="1" dirty="0" smtClean="0">
                <a:solidFill>
                  <a:srgbClr val="003399"/>
                </a:solidFill>
              </a:rPr>
              <a:t>а</a:t>
            </a:r>
            <a:r>
              <a:rPr lang="ru-RU" sz="2900" b="1" dirty="0">
                <a:solidFill>
                  <a:srgbClr val="003399"/>
                </a:solidFill>
              </a:rPr>
              <a:t>) дегидрирование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21A0FF"/>
                </a:solidFill>
              </a:rPr>
              <a:t>CH</a:t>
            </a:r>
            <a:r>
              <a:rPr lang="en-US" b="1" i="1" baseline="-25000" dirty="0">
                <a:solidFill>
                  <a:srgbClr val="21A0FF"/>
                </a:solidFill>
              </a:rPr>
              <a:t>3</a:t>
            </a:r>
            <a:r>
              <a:rPr lang="en-US" b="1" i="1" dirty="0">
                <a:solidFill>
                  <a:srgbClr val="21A0FF"/>
                </a:solidFill>
              </a:rPr>
              <a:t> – CH</a:t>
            </a:r>
            <a:r>
              <a:rPr lang="en-US" b="1" i="1" baseline="-25000" dirty="0">
                <a:solidFill>
                  <a:srgbClr val="21A0FF"/>
                </a:solidFill>
              </a:rPr>
              <a:t>3</a:t>
            </a:r>
            <a:r>
              <a:rPr lang="en-US" b="1" i="1" dirty="0">
                <a:solidFill>
                  <a:srgbClr val="21A0FF"/>
                </a:solidFill>
              </a:rPr>
              <a:t> </a:t>
            </a:r>
            <a:r>
              <a:rPr lang="en-US" b="1" i="1" u="sng" baseline="30000" dirty="0">
                <a:solidFill>
                  <a:srgbClr val="21A0FF"/>
                </a:solidFill>
              </a:rPr>
              <a:t>t, Ni</a:t>
            </a:r>
            <a:r>
              <a:rPr lang="en-US" b="1" i="1" dirty="0">
                <a:solidFill>
                  <a:srgbClr val="21A0FF"/>
                </a:solidFill>
              </a:rPr>
              <a:t>→ CH</a:t>
            </a:r>
            <a:r>
              <a:rPr lang="en-US" b="1" i="1" baseline="-25000" dirty="0">
                <a:solidFill>
                  <a:srgbClr val="21A0FF"/>
                </a:solidFill>
              </a:rPr>
              <a:t>2</a:t>
            </a:r>
            <a:r>
              <a:rPr lang="en-US" b="1" i="1" dirty="0">
                <a:solidFill>
                  <a:srgbClr val="21A0FF"/>
                </a:solidFill>
              </a:rPr>
              <a:t> = CH</a:t>
            </a:r>
            <a:r>
              <a:rPr lang="en-US" b="1" i="1" baseline="-25000" dirty="0">
                <a:solidFill>
                  <a:srgbClr val="21A0FF"/>
                </a:solidFill>
              </a:rPr>
              <a:t>2</a:t>
            </a:r>
            <a:r>
              <a:rPr lang="en-US" b="1" i="1" dirty="0">
                <a:solidFill>
                  <a:srgbClr val="21A0FF"/>
                </a:solidFill>
              </a:rPr>
              <a:t> + H</a:t>
            </a:r>
            <a:r>
              <a:rPr lang="en-US" b="1" i="1" baseline="-25000" dirty="0">
                <a:solidFill>
                  <a:srgbClr val="21A0FF"/>
                </a:solidFill>
              </a:rPr>
              <a:t>2</a:t>
            </a:r>
            <a:endParaRPr lang="ru-RU" b="1" i="1" baseline="-25000" dirty="0">
              <a:solidFill>
                <a:srgbClr val="21A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baseline="-25000" dirty="0" smtClean="0">
                <a:solidFill>
                  <a:srgbClr val="21A0FF"/>
                </a:solidFill>
              </a:rPr>
              <a:t> </a:t>
            </a:r>
            <a:r>
              <a:rPr lang="ru-RU" sz="4000" b="1" baseline="-25000" dirty="0" smtClean="0">
                <a:solidFill>
                  <a:srgbClr val="003399"/>
                </a:solidFill>
              </a:rPr>
              <a:t>б</a:t>
            </a:r>
            <a:r>
              <a:rPr lang="ru-RU" sz="4000" b="1" baseline="-25000" dirty="0">
                <a:solidFill>
                  <a:srgbClr val="003399"/>
                </a:solidFill>
              </a:rPr>
              <a:t>) </a:t>
            </a:r>
            <a:r>
              <a:rPr lang="ru-RU" sz="4000" b="1" baseline="-25000" dirty="0" err="1">
                <a:solidFill>
                  <a:srgbClr val="003399"/>
                </a:solidFill>
              </a:rPr>
              <a:t>дегалогенирование</a:t>
            </a:r>
            <a:endParaRPr lang="ru-RU" sz="4000" b="1" baseline="-25000" dirty="0">
              <a:solidFill>
                <a:srgbClr val="003399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i="1" dirty="0" smtClean="0">
              <a:solidFill>
                <a:srgbClr val="21A0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21A0FF"/>
                </a:solidFill>
              </a:rPr>
              <a:t>CH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Cl </a:t>
            </a:r>
            <a:r>
              <a:rPr lang="en-US" b="1" i="1" dirty="0">
                <a:solidFill>
                  <a:srgbClr val="21A0FF"/>
                </a:solidFill>
              </a:rPr>
              <a:t>– CH</a:t>
            </a:r>
            <a:r>
              <a:rPr lang="en-US" b="1" i="1" baseline="-25000" dirty="0">
                <a:solidFill>
                  <a:srgbClr val="21A0FF"/>
                </a:solidFill>
              </a:rPr>
              <a:t>2</a:t>
            </a:r>
            <a:r>
              <a:rPr lang="en-US" b="1" i="1" dirty="0">
                <a:solidFill>
                  <a:srgbClr val="21A0FF"/>
                </a:solidFill>
              </a:rPr>
              <a:t>Cl + Zn </a:t>
            </a:r>
            <a:r>
              <a:rPr lang="en-US" b="1" i="1" u="sng" baseline="30000" dirty="0">
                <a:solidFill>
                  <a:srgbClr val="21A0FF"/>
                </a:solidFill>
              </a:rPr>
              <a:t>t</a:t>
            </a:r>
            <a:r>
              <a:rPr lang="en-US" b="1" i="1" dirty="0">
                <a:solidFill>
                  <a:srgbClr val="21A0FF"/>
                </a:solidFill>
              </a:rPr>
              <a:t>→ CH</a:t>
            </a:r>
            <a:r>
              <a:rPr lang="en-US" b="1" i="1" baseline="-25000" dirty="0">
                <a:solidFill>
                  <a:srgbClr val="21A0FF"/>
                </a:solidFill>
              </a:rPr>
              <a:t>2</a:t>
            </a:r>
            <a:r>
              <a:rPr lang="en-US" b="1" i="1" dirty="0">
                <a:solidFill>
                  <a:srgbClr val="21A0FF"/>
                </a:solidFill>
              </a:rPr>
              <a:t> = CH</a:t>
            </a:r>
            <a:r>
              <a:rPr lang="en-US" b="1" i="1" baseline="-25000" dirty="0">
                <a:solidFill>
                  <a:srgbClr val="21A0FF"/>
                </a:solidFill>
              </a:rPr>
              <a:t>2</a:t>
            </a:r>
            <a:r>
              <a:rPr lang="en-US" b="1" i="1" dirty="0">
                <a:solidFill>
                  <a:srgbClr val="21A0FF"/>
                </a:solidFill>
              </a:rPr>
              <a:t> + ZnCl</a:t>
            </a:r>
            <a:r>
              <a:rPr lang="en-US" b="1" i="1" baseline="-25000" dirty="0">
                <a:solidFill>
                  <a:srgbClr val="21A0FF"/>
                </a:solidFill>
              </a:rPr>
              <a:t>2</a:t>
            </a:r>
            <a:r>
              <a:rPr lang="ru-RU" b="1" i="1" baseline="-25000" dirty="0">
                <a:solidFill>
                  <a:srgbClr val="21A0FF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aseline="-25000" dirty="0">
                <a:solidFill>
                  <a:srgbClr val="003399"/>
                </a:solidFill>
              </a:rPr>
              <a:t>	</a:t>
            </a:r>
            <a:endParaRPr lang="ru-RU" baseline="-25000" dirty="0" smtClean="0">
              <a:solidFill>
                <a:srgbClr val="00339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 smtClean="0">
                <a:solidFill>
                  <a:srgbClr val="003399"/>
                </a:solidFill>
              </a:rPr>
              <a:t> в) дегидратация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21A0FF"/>
                </a:solidFill>
              </a:rPr>
              <a:t>CH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OH – CH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3</a:t>
            </a:r>
            <a:r>
              <a:rPr lang="en-US" b="1" i="1" dirty="0" smtClean="0">
                <a:solidFill>
                  <a:srgbClr val="21A0FF"/>
                </a:solidFill>
              </a:rPr>
              <a:t> </a:t>
            </a:r>
            <a:r>
              <a:rPr lang="en-US" b="1" i="1" u="sng" baseline="30000" dirty="0" smtClean="0">
                <a:solidFill>
                  <a:srgbClr val="21A0FF"/>
                </a:solidFill>
              </a:rPr>
              <a:t>t</a:t>
            </a:r>
            <a:r>
              <a:rPr lang="en-US" b="1" i="1" dirty="0" smtClean="0">
                <a:solidFill>
                  <a:srgbClr val="21A0FF"/>
                </a:solidFill>
              </a:rPr>
              <a:t>→ CH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 = CH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 + 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O</a:t>
            </a:r>
            <a:endParaRPr lang="ru-RU" b="1" i="1" dirty="0" smtClean="0">
              <a:solidFill>
                <a:srgbClr val="21A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21A0FF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21A0FF"/>
                </a:solidFill>
              </a:rPr>
              <a:t> </a:t>
            </a:r>
            <a:r>
              <a:rPr lang="ru-RU" sz="2900" b="1" dirty="0" smtClean="0">
                <a:solidFill>
                  <a:srgbClr val="003399"/>
                </a:solidFill>
              </a:rPr>
              <a:t>д) деполимеризация </a:t>
            </a:r>
            <a:r>
              <a:rPr lang="ru-RU" sz="2400" b="1" dirty="0" smtClean="0">
                <a:solidFill>
                  <a:srgbClr val="003399"/>
                </a:solidFill>
              </a:rPr>
              <a:t>- </a:t>
            </a:r>
            <a:r>
              <a:rPr lang="ru-RU" sz="2400" dirty="0" smtClean="0"/>
              <a:t>разрушение молекул полимера до исходных молекул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21A0FF"/>
                </a:solidFill>
              </a:rPr>
              <a:t>[- CH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 – CH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 - ]</a:t>
            </a:r>
            <a:r>
              <a:rPr lang="en-US" b="1" i="1" baseline="-25000" dirty="0" smtClean="0">
                <a:solidFill>
                  <a:srgbClr val="21A0FF"/>
                </a:solidFill>
              </a:rPr>
              <a:t>n</a:t>
            </a:r>
            <a:r>
              <a:rPr lang="en-US" b="1" i="1" dirty="0" smtClean="0">
                <a:solidFill>
                  <a:srgbClr val="21A0FF"/>
                </a:solidFill>
              </a:rPr>
              <a:t> </a:t>
            </a:r>
            <a:r>
              <a:rPr lang="en-US" b="1" i="1" u="sng" baseline="30000" dirty="0" smtClean="0">
                <a:solidFill>
                  <a:srgbClr val="21A0FF"/>
                </a:solidFill>
              </a:rPr>
              <a:t>t, </a:t>
            </a:r>
            <a:r>
              <a:rPr lang="ru-RU" b="1" i="1" u="sng" baseline="30000" dirty="0" smtClean="0">
                <a:solidFill>
                  <a:srgbClr val="21A0FF"/>
                </a:solidFill>
              </a:rPr>
              <a:t>кат</a:t>
            </a:r>
            <a:r>
              <a:rPr lang="en-US" b="1" i="1" u="sng" baseline="30000" dirty="0" smtClean="0">
                <a:solidFill>
                  <a:srgbClr val="21A0FF"/>
                </a:solidFill>
              </a:rPr>
              <a:t>.</a:t>
            </a:r>
            <a:r>
              <a:rPr lang="en-US" b="1" i="1" dirty="0" smtClean="0">
                <a:solidFill>
                  <a:srgbClr val="21A0FF"/>
                </a:solidFill>
              </a:rPr>
              <a:t>→ nCH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 = CH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 </a:t>
            </a:r>
            <a:endParaRPr lang="ru-RU" b="1" i="1" dirty="0" smtClean="0">
              <a:solidFill>
                <a:srgbClr val="21A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3399"/>
                </a:solidFill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b="1" dirty="0" smtClean="0">
                <a:solidFill>
                  <a:srgbClr val="003399"/>
                </a:solidFill>
              </a:rPr>
              <a:t>е) крекинг </a:t>
            </a:r>
            <a:r>
              <a:rPr lang="ru-RU" sz="2400" b="1" dirty="0" smtClean="0">
                <a:solidFill>
                  <a:srgbClr val="003399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термическое разложение молекул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21A0FF"/>
                </a:solidFill>
              </a:rPr>
              <a:t>C</a:t>
            </a:r>
            <a:r>
              <a:rPr lang="en-US" b="1" i="1" baseline="-25000" dirty="0" smtClean="0">
                <a:solidFill>
                  <a:srgbClr val="21A0FF"/>
                </a:solidFill>
              </a:rPr>
              <a:t>4</a:t>
            </a:r>
            <a:r>
              <a:rPr lang="en-US" b="1" i="1" dirty="0" smtClean="0">
                <a:solidFill>
                  <a:srgbClr val="21A0FF"/>
                </a:solidFill>
              </a:rPr>
              <a:t>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10</a:t>
            </a:r>
            <a:r>
              <a:rPr lang="en-US" b="1" i="1" dirty="0" smtClean="0">
                <a:solidFill>
                  <a:srgbClr val="21A0FF"/>
                </a:solidFill>
              </a:rPr>
              <a:t> </a:t>
            </a:r>
            <a:r>
              <a:rPr lang="en-US" b="1" i="1" u="sng" baseline="30000" dirty="0" smtClean="0">
                <a:solidFill>
                  <a:srgbClr val="21A0FF"/>
                </a:solidFill>
              </a:rPr>
              <a:t>t</a:t>
            </a:r>
            <a:r>
              <a:rPr lang="en-US" b="1" i="1" dirty="0" smtClean="0">
                <a:solidFill>
                  <a:srgbClr val="21A0FF"/>
                </a:solidFill>
              </a:rPr>
              <a:t>→ C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4</a:t>
            </a:r>
            <a:r>
              <a:rPr lang="en-US" b="1" i="1" dirty="0" smtClean="0">
                <a:solidFill>
                  <a:srgbClr val="21A0FF"/>
                </a:solidFill>
              </a:rPr>
              <a:t> + C</a:t>
            </a:r>
            <a:r>
              <a:rPr lang="en-US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b="1" i="1" dirty="0" smtClean="0">
                <a:solidFill>
                  <a:srgbClr val="21A0FF"/>
                </a:solidFill>
              </a:rPr>
              <a:t>H</a:t>
            </a:r>
            <a:r>
              <a:rPr lang="en-US" b="1" i="1" baseline="-25000" dirty="0" smtClean="0">
                <a:solidFill>
                  <a:srgbClr val="21A0FF"/>
                </a:solidFill>
              </a:rPr>
              <a:t>6</a:t>
            </a:r>
            <a:endParaRPr lang="ru-RU" b="1" i="1" dirty="0" smtClean="0">
              <a:solidFill>
                <a:srgbClr val="21A0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3399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rgbClr val="21A0FF"/>
                </a:solidFill>
              </a:rPr>
              <a:t>	</a:t>
            </a:r>
            <a:endParaRPr lang="ru-RU" b="1" i="1" dirty="0" smtClean="0">
              <a:solidFill>
                <a:srgbClr val="21A0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629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5263"/>
            <a:ext cx="8229600" cy="43993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600" b="1" dirty="0" smtClean="0"/>
              <a:t>4. Реакции перегруппировки (изомеризации) - </a:t>
            </a:r>
            <a:r>
              <a:rPr lang="ru-RU" sz="2600" dirty="0" smtClean="0"/>
              <a:t>реакции, в результате которых происходит перегруппировка атома или группы атомов в молекуле (происходит перемещение атомов или группы атомов от одного фрагмента молекулы к другому без изменения их формулы).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X – A – B → A – B – X</a:t>
            </a:r>
            <a:endParaRPr lang="ru-RU" sz="2600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i="1" dirty="0" smtClean="0">
                <a:solidFill>
                  <a:srgbClr val="21A0FF"/>
                </a:solidFill>
              </a:rPr>
              <a:t>CH</a:t>
            </a:r>
            <a:r>
              <a:rPr lang="en-US" sz="2600" b="1" i="1" baseline="-25000" dirty="0" smtClean="0">
                <a:solidFill>
                  <a:srgbClr val="21A0FF"/>
                </a:solidFill>
              </a:rPr>
              <a:t>3</a:t>
            </a:r>
            <a:r>
              <a:rPr lang="en-US" sz="2600" b="1" i="1" dirty="0" smtClean="0">
                <a:solidFill>
                  <a:srgbClr val="21A0FF"/>
                </a:solidFill>
              </a:rPr>
              <a:t> – CH</a:t>
            </a:r>
            <a:r>
              <a:rPr lang="en-US" sz="2600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sz="2600" b="1" i="1" dirty="0" smtClean="0">
                <a:solidFill>
                  <a:srgbClr val="21A0FF"/>
                </a:solidFill>
              </a:rPr>
              <a:t> – CH</a:t>
            </a:r>
            <a:r>
              <a:rPr lang="en-US" sz="2600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sz="2600" b="1" i="1" dirty="0" smtClean="0">
                <a:solidFill>
                  <a:srgbClr val="21A0FF"/>
                </a:solidFill>
              </a:rPr>
              <a:t> – CH</a:t>
            </a:r>
            <a:r>
              <a:rPr lang="en-US" sz="2600" b="1" i="1" baseline="-25000" dirty="0" smtClean="0">
                <a:solidFill>
                  <a:srgbClr val="21A0FF"/>
                </a:solidFill>
              </a:rPr>
              <a:t>3</a:t>
            </a:r>
            <a:r>
              <a:rPr lang="en-US" sz="2600" b="1" i="1" dirty="0" smtClean="0">
                <a:solidFill>
                  <a:srgbClr val="21A0FF"/>
                </a:solidFill>
              </a:rPr>
              <a:t> </a:t>
            </a:r>
            <a:r>
              <a:rPr lang="en-US" sz="2600" b="1" i="1" u="sng" baseline="30000" dirty="0" smtClean="0">
                <a:solidFill>
                  <a:srgbClr val="21A0FF"/>
                </a:solidFill>
              </a:rPr>
              <a:t>AlCl3, t</a:t>
            </a:r>
            <a:r>
              <a:rPr lang="en-US" sz="2600" b="1" i="1" dirty="0" smtClean="0">
                <a:solidFill>
                  <a:srgbClr val="21A0FF"/>
                </a:solidFill>
              </a:rPr>
              <a:t>→ CH</a:t>
            </a:r>
            <a:r>
              <a:rPr lang="en-US" sz="2600" b="1" i="1" baseline="-25000" dirty="0" smtClean="0">
                <a:solidFill>
                  <a:srgbClr val="21A0FF"/>
                </a:solidFill>
              </a:rPr>
              <a:t>3</a:t>
            </a:r>
            <a:r>
              <a:rPr lang="en-US" sz="2600" b="1" i="1" dirty="0" smtClean="0">
                <a:solidFill>
                  <a:srgbClr val="21A0FF"/>
                </a:solidFill>
              </a:rPr>
              <a:t> – CH (CH</a:t>
            </a:r>
            <a:r>
              <a:rPr lang="en-US" sz="2600" b="1" i="1" baseline="-25000" dirty="0" smtClean="0">
                <a:solidFill>
                  <a:srgbClr val="21A0FF"/>
                </a:solidFill>
              </a:rPr>
              <a:t>3</a:t>
            </a:r>
            <a:r>
              <a:rPr lang="en-US" sz="2600" b="1" i="1" dirty="0" smtClean="0">
                <a:solidFill>
                  <a:srgbClr val="21A0FF"/>
                </a:solidFill>
              </a:rPr>
              <a:t>) – CH</a:t>
            </a:r>
            <a:r>
              <a:rPr lang="en-US" sz="2600" b="1" i="1" baseline="-25000" dirty="0" smtClean="0">
                <a:solidFill>
                  <a:srgbClr val="21A0FF"/>
                </a:solidFill>
              </a:rPr>
              <a:t>3</a:t>
            </a:r>
            <a:endParaRPr lang="ru-RU" sz="2600" b="1" i="1" dirty="0" smtClean="0">
              <a:solidFill>
                <a:srgbClr val="21A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i="1" dirty="0" smtClean="0">
                <a:solidFill>
                  <a:srgbClr val="21A0FF"/>
                </a:solidFill>
              </a:rPr>
              <a:t>			</a:t>
            </a:r>
            <a:endParaRPr lang="ru-RU" sz="2600" b="1" i="1" dirty="0" smtClean="0">
              <a:solidFill>
                <a:srgbClr val="21A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1482" y="195486"/>
            <a:ext cx="6121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Реакции окисления и восстановления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971599" y="1131590"/>
            <a:ext cx="72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971599" y="2571750"/>
            <a:ext cx="72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971599" y="3291829"/>
            <a:ext cx="72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971599" y="4011910"/>
            <a:ext cx="72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971599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817240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241176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>
            <a:off x="385192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>
            <a:off x="529208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 bwMode="auto">
          <a:xfrm>
            <a:off x="673224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971599" y="1563638"/>
            <a:ext cx="136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/>
              <a:t>Формула </a:t>
            </a:r>
            <a:endParaRPr/>
          </a:p>
          <a:p>
            <a:pPr algn="ctr">
              <a:defRPr/>
            </a:pPr>
            <a:r>
              <a:rPr lang="ru-RU"/>
              <a:t>соединения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1043608" y="257175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/>
              <a:t>Валентность</a:t>
            </a:r>
            <a:endParaRPr/>
          </a:p>
          <a:p>
            <a:pPr algn="ctr">
              <a:defRPr/>
            </a:pPr>
            <a:r>
              <a:rPr lang="ru-RU"/>
              <a:t>углерода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1043608" y="3291829"/>
            <a:ext cx="1226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/>
              <a:t>Степень </a:t>
            </a:r>
            <a:endParaRPr/>
          </a:p>
          <a:p>
            <a:pPr algn="ctr">
              <a:defRPr/>
            </a:pPr>
            <a:r>
              <a:rPr lang="ru-RU"/>
              <a:t>окисления</a:t>
            </a:r>
            <a:endParaRPr/>
          </a:p>
        </p:txBody>
      </p:sp>
      <p:pic>
        <p:nvPicPr>
          <p:cNvPr id="6146" name="Picture 2" descr="http://vaskino-sch.ru/wp-content/uploads/2011/06/metan.png"/>
          <p:cNvPicPr>
            <a:picLocks noChangeAspect="1" noChangeArrowheads="1"/>
          </p:cNvPicPr>
          <p:nvPr/>
        </p:nvPicPr>
        <p:blipFill>
          <a:blip r:embed="rId2">
            <a:biLevel thresh="75000"/>
          </a:blip>
          <a:stretch/>
        </p:blipFill>
        <p:spPr bwMode="auto">
          <a:xfrm>
            <a:off x="2627784" y="1347614"/>
            <a:ext cx="1008112" cy="1017113"/>
          </a:xfrm>
          <a:prstGeom prst="rect">
            <a:avLst/>
          </a:prstGeom>
          <a:noFill/>
        </p:spPr>
      </p:pic>
      <p:pic>
        <p:nvPicPr>
          <p:cNvPr id="6148" name="Picture 4" descr="http://dic.academic.ru/pictures/wiki/files/77/Methanol_flat_structure.png"/>
          <p:cNvPicPr>
            <a:picLocks noChangeAspect="1" noChangeArrowheads="1"/>
          </p:cNvPicPr>
          <p:nvPr/>
        </p:nvPicPr>
        <p:blipFill>
          <a:blip r:embed="rId3">
            <a:biLevel thresh="75000"/>
          </a:blip>
          <a:stretch/>
        </p:blipFill>
        <p:spPr bwMode="auto">
          <a:xfrm>
            <a:off x="4058786" y="1419622"/>
            <a:ext cx="1026427" cy="792087"/>
          </a:xfrm>
          <a:prstGeom prst="rect">
            <a:avLst/>
          </a:prstGeom>
          <a:noFill/>
        </p:spPr>
      </p:pic>
      <p:pic>
        <p:nvPicPr>
          <p:cNvPr id="6150" name="Picture 6" descr="http://lib.znate.ru/pars_docs/refs/155/154280/154280_html_m341424fb.gif"/>
          <p:cNvPicPr>
            <a:picLocks noChangeAspect="1" noChangeArrowheads="1"/>
          </p:cNvPicPr>
          <p:nvPr/>
        </p:nvPicPr>
        <p:blipFill>
          <a:blip r:embed="rId4">
            <a:biLevel thresh="75000"/>
          </a:blip>
          <a:stretch/>
        </p:blipFill>
        <p:spPr bwMode="auto">
          <a:xfrm>
            <a:off x="5508104" y="1491630"/>
            <a:ext cx="864096" cy="749899"/>
          </a:xfrm>
          <a:prstGeom prst="rect">
            <a:avLst/>
          </a:prstGeom>
          <a:noFill/>
        </p:spPr>
      </p:pic>
      <p:pic>
        <p:nvPicPr>
          <p:cNvPr id="6152" name="Picture 8" descr="https://upload.wikimedia.org/wikipedia/commons/thumb/f/f7/Formic_acid.svg/200px-Formic_acid.svg.png"/>
          <p:cNvPicPr>
            <a:picLocks noChangeAspect="1" noChangeArrowheads="1"/>
          </p:cNvPicPr>
          <p:nvPr/>
        </p:nvPicPr>
        <p:blipFill>
          <a:blip r:embed="rId5">
            <a:biLevel thresh="75000"/>
          </a:blip>
          <a:stretch/>
        </p:blipFill>
        <p:spPr bwMode="auto">
          <a:xfrm>
            <a:off x="7020272" y="1419622"/>
            <a:ext cx="983959" cy="79208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 bwMode="auto">
          <a:xfrm>
            <a:off x="2915816" y="2715766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</a:rPr>
              <a:t>IV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4353831" y="2715766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</a:rPr>
              <a:t>IV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5796136" y="2715766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</a:rPr>
              <a:t>IV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7236296" y="2715766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</a:rPr>
              <a:t>IV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2915816" y="343584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</a:rPr>
              <a:t>-4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4354633" y="343584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</a:rPr>
              <a:t>-2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5868144" y="34358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</a:rPr>
              <a:t>0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7236296" y="343584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C00000"/>
                </a:solidFill>
              </a:rPr>
              <a:t>+2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408391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Реакции окисления и восстановления </a:t>
            </a:r>
            <a:r>
              <a:rPr lang="ru-RU" sz="2000" b="1"/>
              <a:t>сопровождаются изменением степени окисления атомов углерода</a:t>
            </a:r>
            <a:r>
              <a:rPr lang="ru-RU" sz="2000"/>
              <a:t>, которые являются </a:t>
            </a:r>
            <a:r>
              <a:rPr lang="ru-RU" sz="2000" b="1"/>
              <a:t>реакционными центрами</a:t>
            </a:r>
            <a:r>
              <a:rPr lang="ru-RU" sz="2000"/>
              <a:t>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395215" y="339502"/>
            <a:ext cx="8353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/>
                </a:solidFill>
              </a:rPr>
              <a:t>Специфические особенности органических реакций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51520" y="98757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1.</a:t>
            </a:r>
            <a:r>
              <a:rPr lang="ru-RU" sz="2000"/>
              <a:t> Органические реакции идут </a:t>
            </a:r>
            <a:r>
              <a:rPr lang="ru-RU" sz="2000" b="1"/>
              <a:t>медленно</a:t>
            </a:r>
            <a:r>
              <a:rPr lang="ru-RU" sz="2000"/>
              <a:t>, часто требуют </a:t>
            </a:r>
            <a:r>
              <a:rPr lang="ru-RU" sz="2000" b="1"/>
              <a:t>жёстких условий </a:t>
            </a:r>
            <a:r>
              <a:rPr lang="ru-RU" sz="2000"/>
              <a:t>(температура, давление, участие катализатора).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51520" y="186386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/>
              <a:t>2. </a:t>
            </a:r>
            <a:r>
              <a:rPr lang="ru-RU" sz="2000" dirty="0"/>
              <a:t>Органические реакции протекают </a:t>
            </a:r>
            <a:r>
              <a:rPr lang="ru-RU" sz="2000" b="1" dirty="0"/>
              <a:t>в несколько стадий</a:t>
            </a:r>
            <a:r>
              <a:rPr lang="ru-RU" sz="2000" dirty="0"/>
              <a:t>, из-за чего дают </a:t>
            </a:r>
            <a:r>
              <a:rPr lang="ru-RU" sz="2000" b="1" dirty="0"/>
              <a:t>невысокий выход продукта</a:t>
            </a:r>
            <a:r>
              <a:rPr lang="ru-RU" sz="2000" dirty="0"/>
              <a:t>.</a:t>
            </a:r>
            <a:endParaRPr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278777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3.</a:t>
            </a:r>
            <a:r>
              <a:rPr lang="ru-RU" sz="2000"/>
              <a:t> В органических уравнениях реакций, вместо знака равенства </a:t>
            </a:r>
            <a:r>
              <a:rPr lang="ru-RU" sz="2000" b="1"/>
              <a:t>ставится стрелка</a:t>
            </a:r>
            <a:r>
              <a:rPr lang="ru-RU" sz="2000"/>
              <a:t>, на которой записываются </a:t>
            </a:r>
            <a:r>
              <a:rPr lang="ru-RU" sz="2000" b="1"/>
              <a:t>условия протекания реакций</a:t>
            </a:r>
            <a:r>
              <a:rPr lang="ru-RU" sz="2000"/>
              <a:t>.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520" y="372387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4.</a:t>
            </a:r>
            <a:r>
              <a:rPr lang="ru-RU" sz="2000"/>
              <a:t> В органических реакциях, которые идут в живых организмах, изменению подвергается не вся молекула, а только её часть, так называемые реакционные центры молекулы.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1"/>
            <a:ext cx="8229600" cy="43445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</a:rPr>
              <a:t>Реакции окисления </a:t>
            </a:r>
            <a:r>
              <a:rPr lang="ru-RU" sz="2400" dirty="0" smtClean="0">
                <a:solidFill>
                  <a:srgbClr val="003399"/>
                </a:solidFill>
              </a:rPr>
              <a:t>- </a:t>
            </a:r>
            <a:r>
              <a:rPr lang="ru-RU" sz="2400" dirty="0" smtClean="0"/>
              <a:t>взаимодействие органического вещества с более ЭО элементом (галогеном, кислородом и др.), при этом положительная с.о. атома углерода повышается. При этом происходит введение в молекулу атома О или потеря молекулой атома Н.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003399"/>
                </a:solidFill>
              </a:rPr>
              <a:t>Реакции восстановления - </a:t>
            </a:r>
            <a:r>
              <a:rPr lang="ru-RU" sz="2400" dirty="0" smtClean="0">
                <a:solidFill>
                  <a:schemeClr val="tx1"/>
                </a:solidFill>
              </a:rPr>
              <a:t>при этом с.о. атома углерода понижается и образуются новые связи С – Н. При этом происходит введение в молекулу атома Н или потеря молекулой атома О.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21A0FF"/>
                </a:solidFill>
              </a:rPr>
              <a:t>     </a:t>
            </a:r>
            <a:r>
              <a:rPr lang="en-US" sz="2400" b="1" i="1" dirty="0" smtClean="0">
                <a:solidFill>
                  <a:srgbClr val="21A0FF"/>
                </a:solidFill>
              </a:rPr>
              <a:t>CH</a:t>
            </a:r>
            <a:r>
              <a:rPr lang="en-US" sz="2400" b="1" i="1" baseline="-25000" dirty="0" smtClean="0">
                <a:solidFill>
                  <a:srgbClr val="21A0FF"/>
                </a:solidFill>
              </a:rPr>
              <a:t>3</a:t>
            </a:r>
            <a:r>
              <a:rPr lang="en-US" sz="2400" b="1" i="1" dirty="0" smtClean="0">
                <a:solidFill>
                  <a:srgbClr val="21A0FF"/>
                </a:solidFill>
              </a:rPr>
              <a:t> – OH </a:t>
            </a:r>
            <a:r>
              <a:rPr lang="en-US" sz="2400" b="1" i="1" u="sng" baseline="30000" dirty="0" err="1" smtClean="0">
                <a:solidFill>
                  <a:srgbClr val="21A0FF"/>
                </a:solidFill>
              </a:rPr>
              <a:t>CuO</a:t>
            </a:r>
            <a:r>
              <a:rPr lang="en-US" sz="2400" b="1" i="1" u="sng" baseline="30000" dirty="0" smtClean="0">
                <a:solidFill>
                  <a:srgbClr val="21A0FF"/>
                </a:solidFill>
              </a:rPr>
              <a:t>, t</a:t>
            </a:r>
            <a:r>
              <a:rPr lang="en-US" sz="2400" b="1" i="1" dirty="0" smtClean="0">
                <a:solidFill>
                  <a:srgbClr val="21A0FF"/>
                </a:solidFill>
              </a:rPr>
              <a:t>→ H – COH + H</a:t>
            </a:r>
            <a:r>
              <a:rPr lang="en-US" sz="2400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sz="2400" b="1" i="1" dirty="0" smtClean="0">
                <a:solidFill>
                  <a:srgbClr val="21A0FF"/>
                </a:solidFill>
              </a:rPr>
              <a:t>O</a:t>
            </a:r>
            <a:endParaRPr lang="ru-RU" sz="2400" b="1" i="1" dirty="0" smtClean="0">
              <a:solidFill>
                <a:srgbClr val="21A0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b="1" i="1" dirty="0" smtClean="0">
                <a:solidFill>
                  <a:srgbClr val="21A0FF"/>
                </a:solidFill>
              </a:rPr>
              <a:t>     </a:t>
            </a:r>
            <a:r>
              <a:rPr lang="en-US" sz="2400" b="1" i="1" dirty="0" smtClean="0">
                <a:solidFill>
                  <a:srgbClr val="21A0FF"/>
                </a:solidFill>
              </a:rPr>
              <a:t>CH</a:t>
            </a:r>
            <a:r>
              <a:rPr lang="en-US" sz="2400" b="1" i="1" baseline="-25000" dirty="0" smtClean="0">
                <a:solidFill>
                  <a:srgbClr val="21A0FF"/>
                </a:solidFill>
              </a:rPr>
              <a:t>3</a:t>
            </a:r>
            <a:r>
              <a:rPr lang="en-US" sz="2400" b="1" i="1" dirty="0" smtClean="0">
                <a:solidFill>
                  <a:srgbClr val="21A0FF"/>
                </a:solidFill>
              </a:rPr>
              <a:t> – COH + H</a:t>
            </a:r>
            <a:r>
              <a:rPr lang="en-US" sz="2400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sz="2400" b="1" i="1" dirty="0" smtClean="0">
                <a:solidFill>
                  <a:srgbClr val="21A0FF"/>
                </a:solidFill>
              </a:rPr>
              <a:t> </a:t>
            </a:r>
            <a:r>
              <a:rPr lang="en-US" sz="2400" b="1" i="1" u="sng" baseline="30000" dirty="0" smtClean="0">
                <a:solidFill>
                  <a:srgbClr val="21A0FF"/>
                </a:solidFill>
              </a:rPr>
              <a:t>Pt, t</a:t>
            </a:r>
            <a:r>
              <a:rPr lang="en-US" sz="2400" b="1" i="1" dirty="0" smtClean="0">
                <a:solidFill>
                  <a:srgbClr val="21A0FF"/>
                </a:solidFill>
              </a:rPr>
              <a:t>→ CH</a:t>
            </a:r>
            <a:r>
              <a:rPr lang="en-US" sz="2400" b="1" i="1" baseline="-25000" dirty="0" smtClean="0">
                <a:solidFill>
                  <a:srgbClr val="21A0FF"/>
                </a:solidFill>
              </a:rPr>
              <a:t>3</a:t>
            </a:r>
            <a:r>
              <a:rPr lang="en-US" sz="2400" b="1" i="1" dirty="0" smtClean="0">
                <a:solidFill>
                  <a:srgbClr val="21A0FF"/>
                </a:solidFill>
              </a:rPr>
              <a:t> – CH</a:t>
            </a:r>
            <a:r>
              <a:rPr lang="en-US" sz="2400" b="1" i="1" baseline="-25000" dirty="0" smtClean="0">
                <a:solidFill>
                  <a:srgbClr val="21A0FF"/>
                </a:solidFill>
              </a:rPr>
              <a:t>2</a:t>
            </a:r>
            <a:r>
              <a:rPr lang="en-US" sz="2400" b="1" i="1" dirty="0" smtClean="0">
                <a:solidFill>
                  <a:srgbClr val="21A0FF"/>
                </a:solidFill>
              </a:rPr>
              <a:t> – OH </a:t>
            </a:r>
            <a:endParaRPr lang="ru-RU" sz="2400" b="1" i="1" dirty="0" smtClean="0">
              <a:solidFill>
                <a:srgbClr val="21A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511482" y="195486"/>
            <a:ext cx="6121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Реакции окисления и восстановления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 bwMode="auto">
              <a:xfrm>
                <a:off x="971599" y="1131590"/>
                <a:ext cx="4907177" cy="62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/>
                  <a:t>CH</a:t>
                </a:r>
                <a:r>
                  <a:rPr lang="en-US" sz="2800" baseline="-25000"/>
                  <a:t>3</a:t>
                </a:r>
                <a:r>
                  <a:rPr lang="en-US" sz="2800"/>
                  <a:t> – CHO </a:t>
                </a:r>
                <mc:AlternateContent>
                  <mc:Choice Requires="a14"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ru-RU" sz="280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boxP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ru-RU" sz="2800" i="1"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окисление</m:t>
                                </m:r>
                              </m:e>
                            </m:groupChr>
                          </m:e>
                        </m:box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en-US" sz="2800"/>
                  <a:t> CH</a:t>
                </a:r>
                <a:r>
                  <a:rPr lang="en-US" sz="2800" baseline="-25000"/>
                  <a:t>3</a:t>
                </a:r>
                <a:r>
                  <a:rPr lang="en-US" sz="2800"/>
                  <a:t> – COOH</a:t>
                </a:r>
                <a:endParaRPr lang="ru-RU" sz="280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99" y="1131590"/>
                <a:ext cx="4907177" cy="629981"/>
              </a:xfrm>
              <a:prstGeom prst="rect">
                <a:avLst/>
              </a:prstGeom>
              <a:blipFill>
                <a:blip r:embed="rId4"/>
                <a:stretch>
                  <a:fillRect l="-2584" r="-1809" b="-2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 bwMode="auto">
              <a:xfrm>
                <a:off x="971599" y="2218320"/>
                <a:ext cx="4924746" cy="7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200"/>
                  <a:t>CH</a:t>
                </a:r>
                <a:r>
                  <a:rPr lang="en-US" sz="3200" baseline="-25000"/>
                  <a:t>2</a:t>
                </a:r>
                <a:r>
                  <a:rPr lang="en-US" sz="3200"/>
                  <a:t> = CH</a:t>
                </a:r>
                <a:r>
                  <a:rPr lang="en-US" sz="3200" baseline="-25000"/>
                  <a:t>2</a:t>
                </a:r>
                <a:r>
                  <a:rPr lang="en-US" sz="3200"/>
                  <a:t> + H</a:t>
                </a:r>
                <a:r>
                  <a:rPr lang="en-US" sz="3200" baseline="-25000"/>
                  <a:t>2</a:t>
                </a:r>
                <a:r>
                  <a:rPr lang="en-US" sz="3200"/>
                  <a:t> </a:t>
                </a:r>
                <mc:AlternateContent>
                  <mc:Choice Requires="a14"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ru-RU" sz="3200" i="1">
                                <a:latin typeface="Cambria Math"/>
                                <a:ea typeface="Cambria Math"/>
                                <a:cs typeface="Cambria Math"/>
                              </a:rPr>
                            </m:ctrlPr>
                          </m:boxP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ru-RU" sz="3200" i="1">
                                    <a:latin typeface="Cambria Math"/>
                                    <a:ea typeface="Cambria Math"/>
                                    <a:cs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ru-RU" sz="3200" i="1">
                                    <a:latin typeface="Cambria Math"/>
                                  </a:rPr>
                                  <m:t>кат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.</m:t>
                                </m:r>
                              </m:e>
                            </m:groupChr>
                          </m:e>
                        </m:box>
                      </m:oMath>
                    </a14:m>
                  </mc:Choice>
                  <mc:Fallback xmlns="" xmlns:w="http://schemas.openxmlformats.org/wordprocessingml/2006/main" xmlns:m="http://schemas.openxmlformats.org/officeDocument/2006/math"/>
                </mc:AlternateContent>
                <a:r>
                  <a:rPr lang="en-US" sz="3200"/>
                  <a:t> </a:t>
                </a:r>
                <a:r>
                  <a:rPr lang="ru-RU" sz="3200"/>
                  <a:t>СН</a:t>
                </a:r>
                <a:r>
                  <a:rPr lang="en-US" sz="3200" baseline="-25000"/>
                  <a:t>3</a:t>
                </a:r>
                <a:r>
                  <a:rPr lang="en-US" sz="3200"/>
                  <a:t> – </a:t>
                </a:r>
                <a:r>
                  <a:rPr lang="ru-RU" sz="3200"/>
                  <a:t>СН</a:t>
                </a:r>
                <a:r>
                  <a:rPr lang="en-US" sz="3200" baseline="-25000"/>
                  <a:t>3</a:t>
                </a:r>
                <a:endParaRPr lang="ru-RU" sz="320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99" y="2218320"/>
                <a:ext cx="4924746" cy="706860"/>
              </a:xfrm>
              <a:prstGeom prst="rect">
                <a:avLst/>
              </a:prstGeom>
              <a:blipFill>
                <a:blip r:embed="rId5"/>
                <a:stretch>
                  <a:fillRect l="-3085" r="-514" b="-2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 bwMode="auto">
          <a:xfrm>
            <a:off x="1835696" y="98757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C0066"/>
                </a:solidFill>
              </a:rPr>
              <a:t>+1</a:t>
            </a:r>
            <a:endParaRPr lang="ru-RU" sz="2000" b="1">
              <a:solidFill>
                <a:srgbClr val="CC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716016" y="98757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C0066"/>
                </a:solidFill>
              </a:rPr>
              <a:t>+</a:t>
            </a:r>
            <a:r>
              <a:rPr lang="ru-RU" sz="2000" b="1">
                <a:solidFill>
                  <a:srgbClr val="CC0066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971599" y="2139702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C0066"/>
                </a:solidFill>
              </a:rPr>
              <a:t>-2</a:t>
            </a:r>
            <a:endParaRPr lang="ru-RU" sz="2000" b="1">
              <a:solidFill>
                <a:srgbClr val="CC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979712" y="213944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C0066"/>
                </a:solidFill>
              </a:rPr>
              <a:t>-2</a:t>
            </a:r>
            <a:endParaRPr lang="ru-RU" sz="2000" b="1">
              <a:solidFill>
                <a:srgbClr val="CC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4067944" y="217164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C0066"/>
                </a:solidFill>
              </a:rPr>
              <a:t>-3</a:t>
            </a:r>
            <a:endParaRPr lang="ru-RU" sz="2000" b="1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076056" y="2147994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CC0066"/>
                </a:solidFill>
              </a:rPr>
              <a:t>-3</a:t>
            </a:r>
            <a:endParaRPr lang="ru-RU" sz="2000" b="1">
              <a:solidFill>
                <a:srgbClr val="CC0066"/>
              </a:solidFill>
            </a:endParaRPr>
          </a:p>
        </p:txBody>
      </p:sp>
      <p:pic>
        <p:nvPicPr>
          <p:cNvPr id="15" name="Picture 8" descr="http://www.clipartlord.com/wp-content/uploads/2014/08/professor4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156176" y="915566"/>
            <a:ext cx="2830517" cy="4155441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835696" y="3219822"/>
            <a:ext cx="180572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9175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ПО ТЕПЛОВОМУ ЭФФЕКТУ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97731"/>
            <a:ext cx="8229600" cy="3696891"/>
          </a:xfrm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dirty="0" smtClean="0"/>
              <a:t>	</a:t>
            </a:r>
            <a:r>
              <a:rPr lang="ru-RU" sz="2400" b="1" dirty="0" smtClean="0"/>
              <a:t>Экзотермические реакции (+</a:t>
            </a:r>
            <a:r>
              <a:rPr lang="en-US" sz="2400" b="1" dirty="0" smtClean="0"/>
              <a:t>Q</a:t>
            </a:r>
            <a:r>
              <a:rPr lang="ru-RU" sz="2400" b="1" dirty="0" smtClean="0"/>
              <a:t>) – </a:t>
            </a:r>
            <a:r>
              <a:rPr lang="ru-RU" sz="2400" dirty="0" smtClean="0"/>
              <a:t>реакции, протекающие с выделением энергии во внешнюю среду.</a:t>
            </a:r>
          </a:p>
          <a:p>
            <a:pPr eaLnBrk="1" hangingPunct="1">
              <a:buFont typeface="Arial" pitchFamily="34" charset="0"/>
              <a:buNone/>
            </a:pPr>
            <a:endParaRPr lang="ru-RU" sz="2400" dirty="0" smtClean="0"/>
          </a:p>
          <a:p>
            <a:pPr eaLnBrk="1" hangingPunct="1">
              <a:buFont typeface="Arial" pitchFamily="34" charset="0"/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Эндотермические реакции (-</a:t>
            </a:r>
            <a:r>
              <a:rPr lang="en-US" sz="2400" b="1" dirty="0" smtClean="0"/>
              <a:t>Q</a:t>
            </a:r>
            <a:r>
              <a:rPr lang="ru-RU" sz="2400" b="1" dirty="0" smtClean="0"/>
              <a:t>) – </a:t>
            </a:r>
            <a:r>
              <a:rPr lang="ru-RU" sz="2400" dirty="0" smtClean="0"/>
              <a:t>реакции, протекающие с поглощением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2555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</a:rPr>
              <a:t>ПО НАПРАВЛЕНИЮ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1"/>
            <a:ext cx="8229600" cy="4344591"/>
          </a:xfrm>
          <a:ln w="38100">
            <a:solidFill>
              <a:srgbClr val="00B0F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endParaRPr lang="ru-RU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/>
              <a:t>Обратимые реакции </a:t>
            </a:r>
            <a:r>
              <a:rPr lang="ru-RU" sz="2600" dirty="0" smtClean="0"/>
              <a:t>в данных условиях протекают одновременно в двух противоположных направлениях.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    </a:t>
            </a:r>
            <a:r>
              <a:rPr lang="ru-RU" sz="2600" dirty="0" smtClean="0">
                <a:solidFill>
                  <a:schemeClr val="accent1"/>
                </a:solidFill>
              </a:rPr>
              <a:t>водный гидролиз сложных эфиров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chemeClr val="accent1"/>
                </a:solidFill>
              </a:rPr>
              <a:t> </a:t>
            </a:r>
            <a:r>
              <a:rPr lang="ru-RU" sz="2600" dirty="0" smtClean="0">
                <a:solidFill>
                  <a:schemeClr val="accent1"/>
                </a:solidFill>
              </a:rPr>
              <a:t>   гидрирование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accent1"/>
                </a:solidFill>
              </a:rPr>
              <a:t>    дегидрирование</a:t>
            </a:r>
          </a:p>
          <a:p>
            <a:r>
              <a:rPr lang="ru-RU" sz="2600" dirty="0">
                <a:solidFill>
                  <a:schemeClr val="accent1"/>
                </a:solidFill>
              </a:rPr>
              <a:t> </a:t>
            </a:r>
            <a:r>
              <a:rPr lang="ru-RU" sz="2600" dirty="0" smtClean="0">
                <a:solidFill>
                  <a:schemeClr val="accent1"/>
                </a:solidFill>
              </a:rPr>
              <a:t>   </a:t>
            </a:r>
            <a:r>
              <a:rPr lang="en-US" sz="2800" dirty="0" smtClean="0">
                <a:solidFill>
                  <a:schemeClr val="accent1"/>
                </a:solidFill>
              </a:rPr>
              <a:t>CH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COOH </a:t>
            </a:r>
            <a:r>
              <a:rPr lang="en-US" sz="2800" dirty="0">
                <a:solidFill>
                  <a:schemeClr val="accent1"/>
                </a:solidFill>
              </a:rPr>
              <a:t>+ C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r>
              <a:rPr lang="en-US" sz="2800" dirty="0">
                <a:solidFill>
                  <a:schemeClr val="accent1"/>
                </a:solidFill>
              </a:rPr>
              <a:t>H</a:t>
            </a:r>
            <a:r>
              <a:rPr lang="en-US" sz="2800" baseline="-25000" dirty="0">
                <a:solidFill>
                  <a:schemeClr val="accent1"/>
                </a:solidFill>
              </a:rPr>
              <a:t>5</a:t>
            </a:r>
            <a:r>
              <a:rPr lang="en-US" sz="2800" dirty="0">
                <a:solidFill>
                  <a:schemeClr val="accent1"/>
                </a:solidFill>
              </a:rPr>
              <a:t>OH ⇆ CH</a:t>
            </a:r>
            <a:r>
              <a:rPr lang="en-US" sz="2800" baseline="-25000" dirty="0">
                <a:solidFill>
                  <a:schemeClr val="accent1"/>
                </a:solidFill>
              </a:rPr>
              <a:t>3</a:t>
            </a:r>
            <a:r>
              <a:rPr lang="en-US" sz="2800" dirty="0">
                <a:solidFill>
                  <a:schemeClr val="accent1"/>
                </a:solidFill>
              </a:rPr>
              <a:t>COOC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r>
              <a:rPr lang="en-US" sz="2800" dirty="0">
                <a:solidFill>
                  <a:schemeClr val="accent1"/>
                </a:solidFill>
              </a:rPr>
              <a:t>H</a:t>
            </a:r>
            <a:r>
              <a:rPr lang="en-US" sz="2800" baseline="-25000" dirty="0">
                <a:solidFill>
                  <a:schemeClr val="accent1"/>
                </a:solidFill>
              </a:rPr>
              <a:t>5</a:t>
            </a:r>
            <a:r>
              <a:rPr lang="en-US" sz="2800" dirty="0">
                <a:solidFill>
                  <a:schemeClr val="accent1"/>
                </a:solidFill>
              </a:rPr>
              <a:t> + H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endParaRPr lang="ru-RU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600" b="1" dirty="0" smtClean="0"/>
              <a:t>Необратимые реакции </a:t>
            </a:r>
            <a:r>
              <a:rPr lang="ru-RU" sz="2600" dirty="0" smtClean="0"/>
              <a:t>протекают в данных условиях только в одном направлении</a:t>
            </a:r>
          </a:p>
        </p:txBody>
      </p:sp>
    </p:spTree>
    <p:extLst>
      <p:ext uri="{BB962C8B-B14F-4D97-AF65-F5344CB8AC3E}">
        <p14:creationId xmlns:p14="http://schemas.microsoft.com/office/powerpoint/2010/main" val="4569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/>
                </a:solidFill>
              </a:rPr>
              <a:t>ПО ФАЗОВОМУ СОСТОЯНИЮ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6079"/>
            <a:ext cx="8229600" cy="3780234"/>
          </a:xfrm>
          <a:ln w="381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400" b="1" dirty="0" smtClean="0"/>
              <a:t>Гетерогенные реакции – </a:t>
            </a:r>
            <a:r>
              <a:rPr lang="ru-RU" sz="2400" dirty="0" smtClean="0"/>
              <a:t>реакции, в которых реагирующие вещества и продукты реакции находятся в разных агрегатных состояниях (в разных фазах):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	</a:t>
            </a:r>
            <a:r>
              <a:rPr lang="ru-RU" sz="2400" i="1" dirty="0" smtClean="0">
                <a:solidFill>
                  <a:srgbClr val="0070C0"/>
                </a:solidFill>
              </a:rPr>
              <a:t>СаС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2</a:t>
            </a:r>
            <a:r>
              <a:rPr lang="ru-RU" sz="2400" i="1" dirty="0" smtClean="0">
                <a:solidFill>
                  <a:srgbClr val="0070C0"/>
                </a:solidFill>
              </a:rPr>
              <a:t> (</a:t>
            </a:r>
            <a:r>
              <a:rPr lang="ru-RU" sz="2400" i="1" dirty="0" err="1" smtClean="0">
                <a:solidFill>
                  <a:srgbClr val="0070C0"/>
                </a:solidFill>
              </a:rPr>
              <a:t>тв</a:t>
            </a:r>
            <a:r>
              <a:rPr lang="ru-RU" sz="2400" i="1" dirty="0" smtClean="0">
                <a:solidFill>
                  <a:srgbClr val="0070C0"/>
                </a:solidFill>
              </a:rPr>
              <a:t>)+2Н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2</a:t>
            </a:r>
            <a:r>
              <a:rPr lang="ru-RU" sz="2400" i="1" dirty="0" smtClean="0">
                <a:solidFill>
                  <a:srgbClr val="0070C0"/>
                </a:solidFill>
              </a:rPr>
              <a:t>О(ж)→ С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2</a:t>
            </a:r>
            <a:r>
              <a:rPr lang="ru-RU" sz="2400" i="1" dirty="0" smtClean="0">
                <a:solidFill>
                  <a:srgbClr val="0070C0"/>
                </a:solidFill>
              </a:rPr>
              <a:t>Н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2</a:t>
            </a:r>
            <a:r>
              <a:rPr lang="ru-RU" sz="2400" i="1" dirty="0" smtClean="0">
                <a:solidFill>
                  <a:srgbClr val="0070C0"/>
                </a:solidFill>
              </a:rPr>
              <a:t>(г)+</a:t>
            </a:r>
            <a:r>
              <a:rPr lang="ru-RU" sz="2400" i="1" dirty="0" err="1" smtClean="0">
                <a:solidFill>
                  <a:srgbClr val="0070C0"/>
                </a:solidFill>
              </a:rPr>
              <a:t>Са</a:t>
            </a:r>
            <a:r>
              <a:rPr lang="ru-RU" sz="2400" i="1" dirty="0" smtClean="0">
                <a:solidFill>
                  <a:srgbClr val="0070C0"/>
                </a:solidFill>
              </a:rPr>
              <a:t>(ОН)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2(</a:t>
            </a:r>
            <a:r>
              <a:rPr lang="ru-RU" sz="2400" i="1" baseline="-25000" dirty="0" err="1" smtClean="0">
                <a:solidFill>
                  <a:srgbClr val="0070C0"/>
                </a:solidFill>
              </a:rPr>
              <a:t>р-р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)</a:t>
            </a:r>
            <a:endParaRPr lang="ru-RU" sz="2400" i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	</a:t>
            </a:r>
            <a:r>
              <a:rPr lang="ru-RU" sz="2400" b="1" dirty="0" smtClean="0"/>
              <a:t>Гомогенные реакции – </a:t>
            </a:r>
            <a:r>
              <a:rPr lang="ru-RU" sz="2400" dirty="0" err="1" smtClean="0"/>
              <a:t>реакции</a:t>
            </a:r>
            <a:r>
              <a:rPr lang="ru-RU" sz="2400" dirty="0" smtClean="0"/>
              <a:t>, в которых реагирующие вещества и продукты реакции находятся в одном агрегатном состоянии (в одной фазе):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	</a:t>
            </a:r>
            <a:r>
              <a:rPr lang="ru-RU" sz="2400" i="1" dirty="0" smtClean="0">
                <a:solidFill>
                  <a:srgbClr val="0070C0"/>
                </a:solidFill>
              </a:rPr>
              <a:t>СН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4</a:t>
            </a:r>
            <a:r>
              <a:rPr lang="ru-RU" sz="2400" i="1" dirty="0" smtClean="0">
                <a:solidFill>
                  <a:srgbClr val="0070C0"/>
                </a:solidFill>
              </a:rPr>
              <a:t>(г) +2 О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2</a:t>
            </a:r>
            <a:r>
              <a:rPr lang="ru-RU" sz="2400" i="1" dirty="0" smtClean="0">
                <a:solidFill>
                  <a:srgbClr val="0070C0"/>
                </a:solidFill>
              </a:rPr>
              <a:t>(г) → СО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2</a:t>
            </a:r>
            <a:r>
              <a:rPr lang="ru-RU" sz="2400" i="1" dirty="0" smtClean="0">
                <a:solidFill>
                  <a:srgbClr val="0070C0"/>
                </a:solidFill>
              </a:rPr>
              <a:t>(г) + 2Н</a:t>
            </a:r>
            <a:r>
              <a:rPr lang="ru-RU" sz="2400" i="1" baseline="-25000" dirty="0" smtClean="0">
                <a:solidFill>
                  <a:srgbClr val="0070C0"/>
                </a:solidFill>
              </a:rPr>
              <a:t>2</a:t>
            </a:r>
            <a:r>
              <a:rPr lang="ru-RU" sz="2400" i="1" dirty="0" smtClean="0">
                <a:solidFill>
                  <a:srgbClr val="0070C0"/>
                </a:solidFill>
              </a:rPr>
              <a:t>О(г)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3986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/>
                </a:solidFill>
              </a:rPr>
              <a:t>ПО НАЛИЧИЮ КАТАЛИЗАТОРА: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006079"/>
            <a:ext cx="8229600" cy="37802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Каталитические – </a:t>
            </a:r>
            <a:r>
              <a:rPr lang="ru-RU" dirty="0" smtClean="0"/>
              <a:t>это реакции, протекающие в присутствии катализатора.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Некаталитические – </a:t>
            </a:r>
            <a:r>
              <a:rPr lang="ru-RU" dirty="0" smtClean="0"/>
              <a:t>это реакции, протекающие без катализатора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2094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Выводы: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700338" y="897731"/>
            <a:ext cx="5986462" cy="36968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 </a:t>
            </a:r>
            <a:r>
              <a:rPr lang="ru-RU" sz="2400" dirty="0" smtClean="0"/>
              <a:t>Органические реакции подчиняются общим законам и общим закономерностям их протекания.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 Они имеют общие для всех реакций признаки, но имеют и свои характерные особенности.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 По механизму протекания реакции делятся на </a:t>
            </a:r>
            <a:r>
              <a:rPr lang="ru-RU" sz="2400" dirty="0" err="1" smtClean="0"/>
              <a:t>свободнорадикальные</a:t>
            </a:r>
            <a:r>
              <a:rPr lang="ru-RU" sz="2400" dirty="0" smtClean="0"/>
              <a:t> и ионные.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 По направлению и конечному результату превращения: замещения, присоединения, отщепления, изомеризации, окисления и восстановления</a:t>
            </a:r>
            <a:endParaRPr lang="ru-RU" dirty="0" smtClean="0"/>
          </a:p>
        </p:txBody>
      </p:sp>
      <p:pic>
        <p:nvPicPr>
          <p:cNvPr id="26628" name="Содержимое 6" descr="http://t0.gstatic.com/images?q=tbn:ANd9GcTcFUq8hGqXE0lGQ3ahvXb3D3T6w0e32_qCifY191XrzkWGhH_Cda6z5Lyal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8" y="2636044"/>
            <a:ext cx="1924050" cy="1785938"/>
          </a:xfrm>
        </p:spPr>
      </p:pic>
    </p:spTree>
    <p:extLst>
      <p:ext uri="{BB962C8B-B14F-4D97-AF65-F5344CB8AC3E}">
        <p14:creationId xmlns:p14="http://schemas.microsoft.com/office/powerpoint/2010/main" val="6695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360"/>
            <a:ext cx="8964488" cy="472678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chemeClr val="accent2"/>
                </a:solidFill>
              </a:rPr>
              <a:t>Опорный конспект «Типы органических реакций»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844154"/>
            <a:ext cx="7488237" cy="37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93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69954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Задание №17 ЕГЭ</a:t>
            </a:r>
            <a:endParaRPr lang="ru-RU" sz="2800" dirty="0"/>
          </a:p>
        </p:txBody>
      </p:sp>
      <p:pic>
        <p:nvPicPr>
          <p:cNvPr id="5" name="Объект 4" descr="https://avatars.dzeninfra.ru/get-zen_doc/271828/pub_674eecf82146a63830714575_6756d83348c92e663171a01c/scale_2400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/>
          <a:stretch/>
        </p:blipFill>
        <p:spPr bwMode="auto">
          <a:xfrm>
            <a:off x="539552" y="771550"/>
            <a:ext cx="748883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9593" y="4659982"/>
            <a:ext cx="1915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Ответ: </a:t>
            </a:r>
            <a:r>
              <a:rPr lang="ru-RU" b="1" dirty="0" smtClean="0"/>
              <a:t>344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814803" y="2856152"/>
            <a:ext cx="62216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/>
                </a:solidFill>
              </a:rPr>
              <a:t>А) реакция </a:t>
            </a:r>
            <a:r>
              <a:rPr lang="ru-RU" sz="1400" dirty="0">
                <a:solidFill>
                  <a:schemeClr val="accent2"/>
                </a:solidFill>
              </a:rPr>
              <a:t>относится к реакциям </a:t>
            </a:r>
            <a:r>
              <a:rPr lang="ru-RU" sz="1400" dirty="0" err="1">
                <a:solidFill>
                  <a:schemeClr val="accent2"/>
                </a:solidFill>
              </a:rPr>
              <a:t>аренов</a:t>
            </a:r>
            <a:r>
              <a:rPr lang="ru-RU" sz="1400" dirty="0">
                <a:solidFill>
                  <a:schemeClr val="accent2"/>
                </a:solidFill>
              </a:rPr>
              <a:t>, арены вступают в реакции замещения, условия - в присутствии катализатора, механизм реакции ионный. Итак - замещения, ионная, каталитическая. Найдем подходящий вариант ответа - </a:t>
            </a:r>
            <a:r>
              <a:rPr lang="ru-RU" sz="1400" b="1" dirty="0">
                <a:solidFill>
                  <a:schemeClr val="accent1"/>
                </a:solidFill>
              </a:rPr>
              <a:t>3) замещения, каталитическая</a:t>
            </a:r>
            <a:r>
              <a:rPr lang="ru-RU" sz="1400" dirty="0">
                <a:solidFill>
                  <a:schemeClr val="accent1"/>
                </a:solidFill>
              </a:rPr>
              <a:t>;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2"/>
                </a:solidFill>
              </a:rPr>
              <a:t>Б) реакция </a:t>
            </a:r>
            <a:r>
              <a:rPr lang="ru-RU" sz="1400" dirty="0">
                <a:solidFill>
                  <a:schemeClr val="accent2"/>
                </a:solidFill>
              </a:rPr>
              <a:t>относится к реакциям </a:t>
            </a:r>
            <a:r>
              <a:rPr lang="ru-RU" sz="1400" dirty="0" err="1">
                <a:solidFill>
                  <a:schemeClr val="accent2"/>
                </a:solidFill>
              </a:rPr>
              <a:t>алкенов</a:t>
            </a:r>
            <a:r>
              <a:rPr lang="ru-RU" sz="1400" dirty="0">
                <a:solidFill>
                  <a:schemeClr val="accent2"/>
                </a:solidFill>
              </a:rPr>
              <a:t> (или </a:t>
            </a:r>
            <a:r>
              <a:rPr lang="ru-RU" sz="1400" dirty="0" err="1" smtClean="0">
                <a:solidFill>
                  <a:schemeClr val="accent2"/>
                </a:solidFill>
              </a:rPr>
              <a:t>циклоалканов</a:t>
            </a:r>
            <a:r>
              <a:rPr lang="ru-RU" sz="1400" dirty="0">
                <a:solidFill>
                  <a:schemeClr val="accent2"/>
                </a:solidFill>
              </a:rPr>
              <a:t>), </a:t>
            </a:r>
            <a:r>
              <a:rPr lang="ru-RU" sz="1400" dirty="0" err="1">
                <a:solidFill>
                  <a:schemeClr val="accent2"/>
                </a:solidFill>
              </a:rPr>
              <a:t>алкены</a:t>
            </a:r>
            <a:r>
              <a:rPr lang="ru-RU" sz="1400" dirty="0">
                <a:solidFill>
                  <a:schemeClr val="accent2"/>
                </a:solidFill>
              </a:rPr>
              <a:t> вступают в реакции присоединения, механизм ионный. Найдем подходящий вариант ответа - </a:t>
            </a:r>
            <a:r>
              <a:rPr lang="ru-RU" sz="1400" b="1" dirty="0">
                <a:solidFill>
                  <a:schemeClr val="accent1"/>
                </a:solidFill>
              </a:rPr>
              <a:t>4) присоединения, ионная</a:t>
            </a:r>
            <a:r>
              <a:rPr lang="ru-RU" sz="1400" dirty="0">
                <a:solidFill>
                  <a:schemeClr val="accent1"/>
                </a:solidFill>
              </a:rPr>
              <a:t>;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2"/>
                </a:solidFill>
              </a:rPr>
              <a:t>В) реакция </a:t>
            </a:r>
            <a:r>
              <a:rPr lang="ru-RU" sz="1400" dirty="0">
                <a:solidFill>
                  <a:schemeClr val="accent2"/>
                </a:solidFill>
              </a:rPr>
              <a:t>относится к реакциям </a:t>
            </a:r>
            <a:r>
              <a:rPr lang="ru-RU" sz="1400" dirty="0" err="1">
                <a:solidFill>
                  <a:schemeClr val="accent2"/>
                </a:solidFill>
              </a:rPr>
              <a:t>алкенов</a:t>
            </a:r>
            <a:r>
              <a:rPr lang="ru-RU" sz="1400" dirty="0">
                <a:solidFill>
                  <a:schemeClr val="accent2"/>
                </a:solidFill>
              </a:rPr>
              <a:t> (или </a:t>
            </a:r>
            <a:r>
              <a:rPr lang="ru-RU" sz="1400" dirty="0" err="1">
                <a:solidFill>
                  <a:schemeClr val="accent2"/>
                </a:solidFill>
              </a:rPr>
              <a:t>циклоалканов</a:t>
            </a:r>
            <a:r>
              <a:rPr lang="ru-RU" sz="1400" dirty="0">
                <a:solidFill>
                  <a:schemeClr val="accent2"/>
                </a:solidFill>
              </a:rPr>
              <a:t>), </a:t>
            </a:r>
            <a:r>
              <a:rPr lang="ru-RU" sz="1400" dirty="0" err="1">
                <a:solidFill>
                  <a:schemeClr val="accent2"/>
                </a:solidFill>
              </a:rPr>
              <a:t>алкены</a:t>
            </a:r>
            <a:r>
              <a:rPr lang="ru-RU" sz="1400" dirty="0">
                <a:solidFill>
                  <a:schemeClr val="accent2"/>
                </a:solidFill>
              </a:rPr>
              <a:t> вступают в реакции присоединения, механизм ионный. Найдем подходящий вариант ответа - </a:t>
            </a:r>
            <a:r>
              <a:rPr lang="ru-RU" sz="1400" b="1" dirty="0">
                <a:solidFill>
                  <a:schemeClr val="accent1"/>
                </a:solidFill>
              </a:rPr>
              <a:t>4) присоединения, ионная</a:t>
            </a:r>
            <a:r>
              <a:rPr lang="ru-RU" sz="1400" dirty="0">
                <a:solidFill>
                  <a:schemeClr val="accent2"/>
                </a:solidFill>
              </a:rPr>
              <a:t>;</a:t>
            </a:r>
            <a:br>
              <a:rPr lang="ru-RU" sz="1400" dirty="0">
                <a:solidFill>
                  <a:schemeClr val="accent2"/>
                </a:solidFill>
              </a:rPr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0191" y="51470"/>
            <a:ext cx="2843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– 2025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сборника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2171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3A8AA-F4E3-4AB2-8F41-5AD43B2B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1"/>
            <a:ext cx="7431133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Задание №17 ЕГЭ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862E77C5-8D9D-43B7-BC87-287EAE3B8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65947"/>
            <a:ext cx="8190411" cy="4295918"/>
          </a:xfrm>
        </p:spPr>
      </p:pic>
      <p:sp>
        <p:nvSpPr>
          <p:cNvPr id="3" name="Прямоугольник 2"/>
          <p:cNvSpPr/>
          <p:nvPr/>
        </p:nvSpPr>
        <p:spPr>
          <a:xfrm flipH="1">
            <a:off x="6444208" y="0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– 2025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сборника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81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504" y="1491630"/>
            <a:ext cx="4572002" cy="1234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24128" y="1563638"/>
            <a:ext cx="3196800" cy="113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072583" y="411510"/>
            <a:ext cx="3469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/>
                </a:solidFill>
              </a:rPr>
              <a:t>Химическая реакция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899592" y="105958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Исходные вещества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860032" y="1465891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6600" b="1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012159" y="113159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Продукты реакции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1520" y="300379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Реакционным центром</a:t>
            </a:r>
            <a:r>
              <a:rPr lang="ru-RU" sz="2400">
                <a:solidFill>
                  <a:srgbClr val="C00000"/>
                </a:solidFill>
              </a:rPr>
              <a:t> </a:t>
            </a:r>
            <a:r>
              <a:rPr lang="ru-RU" sz="2400"/>
              <a:t>можно считать </a:t>
            </a:r>
            <a:r>
              <a:rPr lang="ru-RU" sz="2400" b="1"/>
              <a:t>функциональную группу </a:t>
            </a:r>
            <a:r>
              <a:rPr lang="ru-RU" sz="2400"/>
              <a:t>или </a:t>
            </a:r>
            <a:r>
              <a:rPr lang="ru-RU" sz="2400" b="1"/>
              <a:t>кратную связь</a:t>
            </a:r>
            <a:r>
              <a:rPr lang="ru-RU" sz="2400"/>
              <a:t>.</a:t>
            </a:r>
            <a:endParaRPr/>
          </a:p>
        </p:txBody>
      </p:sp>
      <p:pic>
        <p:nvPicPr>
          <p:cNvPr id="1026" name="Picture 2" descr="http://pixabay.com/static/uploads/photo/2014/04/02/16/28/glass-307400_640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499992" y="3507854"/>
            <a:ext cx="2180625" cy="14037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3A8AA-F4E3-4AB2-8F41-5AD43B2B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1"/>
            <a:ext cx="7431133" cy="9941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Задание №17 ЕГЭ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837C8360-42FA-4B43-BF2D-A04E42612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677464"/>
            <a:ext cx="7935686" cy="4329848"/>
          </a:xfrm>
        </p:spPr>
      </p:pic>
      <p:sp>
        <p:nvSpPr>
          <p:cNvPr id="3" name="Прямоугольник 2"/>
          <p:cNvSpPr/>
          <p:nvPr/>
        </p:nvSpPr>
        <p:spPr>
          <a:xfrm>
            <a:off x="6228184" y="51470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– 2025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сборника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0280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3A8AA-F4E3-4AB2-8F41-5AD43B2B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1"/>
            <a:ext cx="7431133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Задание №17 </a:t>
            </a:r>
            <a:r>
              <a:rPr lang="ru-RU" sz="2400" b="1" dirty="0" smtClean="0">
                <a:solidFill>
                  <a:schemeClr val="accent1"/>
                </a:solidFill>
              </a:rPr>
              <a:t>ЕГЭ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F2792B51-79AE-46C0-8FE1-E3162151A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720183"/>
            <a:ext cx="7999367" cy="4448078"/>
          </a:xfrm>
        </p:spPr>
      </p:pic>
      <p:sp>
        <p:nvSpPr>
          <p:cNvPr id="3" name="Прямоугольник 2"/>
          <p:cNvSpPr/>
          <p:nvPr/>
        </p:nvSpPr>
        <p:spPr>
          <a:xfrm>
            <a:off x="6156176" y="123478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– 2025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сборника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4192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3A8AA-F4E3-4AB2-8F41-5AD43B2B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1"/>
            <a:ext cx="7431133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Задание №17 </a:t>
            </a:r>
            <a:r>
              <a:rPr lang="ru-RU" sz="2400" b="1" dirty="0" smtClean="0">
                <a:solidFill>
                  <a:schemeClr val="accent1"/>
                </a:solidFill>
              </a:rPr>
              <a:t>ЕГЭ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E898180-65D8-449D-A8DC-76B45612D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636068"/>
            <a:ext cx="8140665" cy="4425790"/>
          </a:xfrm>
        </p:spPr>
      </p:pic>
      <p:sp>
        <p:nvSpPr>
          <p:cNvPr id="3" name="Прямоугольник 2"/>
          <p:cNvSpPr/>
          <p:nvPr/>
        </p:nvSpPr>
        <p:spPr>
          <a:xfrm>
            <a:off x="6228184" y="0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– 2025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сборника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1131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3A8AA-F4E3-4AB2-8F41-5AD43B2B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1"/>
            <a:ext cx="7431133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Задание №17 </a:t>
            </a:r>
            <a:r>
              <a:rPr lang="ru-RU" sz="2400" b="1" dirty="0" smtClean="0">
                <a:solidFill>
                  <a:schemeClr val="accent1"/>
                </a:solidFill>
              </a:rPr>
              <a:t>ЕГЭ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C89073B-6FBD-41EB-A33E-36EF99993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694059"/>
            <a:ext cx="8170817" cy="4250290"/>
          </a:xfrm>
        </p:spPr>
      </p:pic>
      <p:sp>
        <p:nvSpPr>
          <p:cNvPr id="3" name="Прямоугольник 2"/>
          <p:cNvSpPr/>
          <p:nvPr/>
        </p:nvSpPr>
        <p:spPr>
          <a:xfrm>
            <a:off x="6156176" y="0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– 2025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сборника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4280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3A8AA-F4E3-4AB2-8F41-5AD43B2B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1"/>
            <a:ext cx="7431133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Задание №17 </a:t>
            </a:r>
            <a:r>
              <a:rPr lang="ru-RU" sz="2400" b="1" dirty="0" smtClean="0">
                <a:solidFill>
                  <a:schemeClr val="accent1"/>
                </a:solidFill>
              </a:rPr>
              <a:t>ЕГЭ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282C3E1-9692-4914-BD74-EB692311C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764846"/>
            <a:ext cx="8104860" cy="4166383"/>
          </a:xfrm>
        </p:spPr>
      </p:pic>
      <p:sp>
        <p:nvSpPr>
          <p:cNvPr id="3" name="Прямоугольник 2"/>
          <p:cNvSpPr/>
          <p:nvPr/>
        </p:nvSpPr>
        <p:spPr>
          <a:xfrm>
            <a:off x="6300192" y="123478"/>
            <a:ext cx="284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– 2025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сборника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192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3A8AA-F4E3-4AB2-8F41-5AD43B2B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51470"/>
            <a:ext cx="7431133" cy="79208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Задание №17 </a:t>
            </a:r>
            <a:r>
              <a:rPr lang="ru-RU" sz="2400" b="1" dirty="0" smtClean="0">
                <a:solidFill>
                  <a:schemeClr val="accent1"/>
                </a:solidFill>
              </a:rPr>
              <a:t>ЕГЭ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984976E-9B9D-4A0E-9C8E-79B8B6C27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" y="829492"/>
            <a:ext cx="8321039" cy="4114800"/>
          </a:xfrm>
        </p:spPr>
      </p:pic>
      <p:sp>
        <p:nvSpPr>
          <p:cNvPr id="3" name="Прямоугольник 2"/>
          <p:cNvSpPr/>
          <p:nvPr/>
        </p:nvSpPr>
        <p:spPr>
          <a:xfrm>
            <a:off x="6156176" y="123478"/>
            <a:ext cx="298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– 2025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сборника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3451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43A8AA-F4E3-4AB2-8F41-5AD43B2B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97" y="1"/>
            <a:ext cx="7431133" cy="9941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Задание №17 </a:t>
            </a:r>
            <a:r>
              <a:rPr lang="ru-RU" sz="2400" b="1" dirty="0" smtClean="0">
                <a:solidFill>
                  <a:schemeClr val="accent1"/>
                </a:solidFill>
              </a:rPr>
              <a:t>ЕГЭ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29BC038A-DB3A-402D-8BED-5D5547F2C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695511"/>
            <a:ext cx="7994468" cy="4328040"/>
          </a:xfrm>
        </p:spPr>
      </p:pic>
      <p:sp>
        <p:nvSpPr>
          <p:cNvPr id="3" name="Прямоугольник 2"/>
          <p:cNvSpPr/>
          <p:nvPr/>
        </p:nvSpPr>
        <p:spPr>
          <a:xfrm>
            <a:off x="6372200" y="1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– 2025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сборника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Добротина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87710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50826" y="203493"/>
            <a:ext cx="8569325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dirty="0">
              <a:latin typeface="Tahoma" pitchFamily="34" charset="0"/>
              <a:cs typeface="Tahoma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  <a:defRPr/>
            </a:pPr>
            <a:endParaRPr lang="ru-RU" b="1" i="1" u="sng" dirty="0"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Лебедев Н.Н., Манаков М.Н., Швец В.Ф. Теория химических процессов основного органического и нефтехимического синтеза. – М.: Химия, 1984. – 376 с. </a:t>
            </a:r>
            <a:r>
              <a:rPr lang="ru-RU" sz="1600" u="sng" dirty="0">
                <a:hlinkClick r:id="rId2"/>
              </a:rPr>
              <a:t>http://www.twirpx.com/file/105004/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Потехин В.М., Потехин В.В. Основы теории химических процессов технологии органических веществ и нефтепереработки. – СПб.: </a:t>
            </a:r>
            <a:br>
              <a:rPr lang="ru-RU" sz="1600" dirty="0">
                <a:latin typeface="Tahoma" pitchFamily="34" charset="0"/>
                <a:cs typeface="Tahoma" pitchFamily="34" charset="0"/>
              </a:rPr>
            </a:br>
            <a:r>
              <a:rPr lang="ru-RU" sz="1600" dirty="0" err="1">
                <a:latin typeface="Tahoma" pitchFamily="34" charset="0"/>
                <a:cs typeface="Tahoma" pitchFamily="34" charset="0"/>
              </a:rPr>
              <a:t>Химиздат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, 2007. – 944 с.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Сайкс П. Механизмы реакций в органической химии. М.: Химия, 1991. - 448с.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 err="1">
                <a:latin typeface="Tahoma" pitchFamily="34" charset="0"/>
                <a:cs typeface="Tahoma" pitchFamily="34" charset="0"/>
              </a:rPr>
              <a:t>Кудрик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Е.В., Колесников Н.А., Любимцев А.В. Теория химико-технологических процессов органического синтеза. Часть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1.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Механизмы 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органических реакций. / Под ред. Г.П.Шапошникова. Иван.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Гос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Хим.-технол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 Ун-т. 2004. 156с.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600" dirty="0" err="1">
                <a:latin typeface="Tahoma" pitchFamily="34" charset="0"/>
                <a:cs typeface="Tahoma" pitchFamily="34" charset="0"/>
              </a:rPr>
              <a:t>Данов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С.А.,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Наволокина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Р.А. Примеры и задачи по теории химических процессов основного органического и нефтехимического синтеза: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уче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 пособие для студентов вузов специальности «ХТОВ» –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Нижегород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гос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 </a:t>
            </a:r>
            <a:r>
              <a:rPr lang="ru-RU" sz="1600" dirty="0" err="1">
                <a:latin typeface="Tahoma" pitchFamily="34" charset="0"/>
                <a:cs typeface="Tahoma" pitchFamily="34" charset="0"/>
              </a:rPr>
              <a:t>техн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. ун-т. 2008. 272с. </a:t>
            </a:r>
          </a:p>
        </p:txBody>
      </p:sp>
      <p:sp>
        <p:nvSpPr>
          <p:cNvPr id="66563" name="Прямоугольник 2"/>
          <p:cNvSpPr>
            <a:spLocks noChangeArrowheads="1"/>
          </p:cNvSpPr>
          <p:nvPr/>
        </p:nvSpPr>
        <p:spPr bwMode="auto">
          <a:xfrm>
            <a:off x="3387213" y="195263"/>
            <a:ext cx="2371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ЛИТЕРАТУРА:</a:t>
            </a:r>
            <a:endParaRPr lang="ru-RU" alt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724625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://skysmart.ru/articles/chemistry/mehanizmy-reakcij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0826" y="4676067"/>
            <a:ext cx="50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7.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8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251520" y="41151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Механизм реакции </a:t>
            </a:r>
            <a:r>
              <a:rPr lang="ru-RU" sz="2400"/>
              <a:t>– это описание её пути, то есть последовательность элементарных стадий, через которые проходят реагенты, превращаясь в продукты реакции. 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3206237" y="1683765"/>
            <a:ext cx="2731526" cy="919401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/>
              <a:t>Разрыв </a:t>
            </a:r>
            <a:endParaRPr/>
          </a:p>
          <a:p>
            <a:pPr algn="ctr">
              <a:defRPr/>
            </a:pPr>
            <a:r>
              <a:rPr lang="ru-RU" sz="2400"/>
              <a:t>ковалентной связи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59632" y="3579862"/>
            <a:ext cx="2585577" cy="919401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/>
              <a:t>Радикальный</a:t>
            </a:r>
            <a:endParaRPr/>
          </a:p>
          <a:p>
            <a:pPr algn="ctr">
              <a:defRPr/>
            </a:pPr>
            <a:r>
              <a:rPr lang="ru-RU" sz="2400"/>
              <a:t>(гомолитический)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292080" y="3579862"/>
            <a:ext cx="2806216" cy="919401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/>
              <a:t>Ионный</a:t>
            </a:r>
            <a:endParaRPr/>
          </a:p>
          <a:p>
            <a:pPr algn="ctr">
              <a:defRPr/>
            </a:pPr>
            <a:r>
              <a:rPr lang="ru-RU" sz="2400"/>
              <a:t>(гетеролитический)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 rot="2256273">
            <a:off x="3386146" y="2750815"/>
            <a:ext cx="360040" cy="7200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 rot="19645250">
            <a:off x="5334428" y="2748871"/>
            <a:ext cx="360040" cy="7200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251520" y="41151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</a:rPr>
              <a:t>Радикальный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2"/>
                </a:solidFill>
              </a:rPr>
              <a:t>(</a:t>
            </a:r>
            <a:r>
              <a:rPr lang="ru-RU" sz="2400" b="1" dirty="0" err="1">
                <a:solidFill>
                  <a:schemeClr val="accent2"/>
                </a:solidFill>
              </a:rPr>
              <a:t>гомолитический</a:t>
            </a:r>
            <a:r>
              <a:rPr lang="ru-RU" sz="2400" b="1" dirty="0">
                <a:solidFill>
                  <a:schemeClr val="accent2"/>
                </a:solidFill>
              </a:rPr>
              <a:t>) </a:t>
            </a:r>
            <a:r>
              <a:rPr lang="ru-RU" sz="2400" dirty="0"/>
              <a:t>разрыв ковалентной связи (</a:t>
            </a:r>
            <a:r>
              <a:rPr lang="ru-RU" sz="2400" dirty="0" err="1"/>
              <a:t>гомолиз</a:t>
            </a:r>
            <a:r>
              <a:rPr lang="ru-RU" sz="2400" dirty="0"/>
              <a:t>) – от греческого </a:t>
            </a:r>
            <a:r>
              <a:rPr lang="en-US" sz="2400" i="1" dirty="0"/>
              <a:t>homos</a:t>
            </a:r>
            <a:r>
              <a:rPr lang="en-US" sz="2400" dirty="0"/>
              <a:t> </a:t>
            </a:r>
            <a:r>
              <a:rPr lang="ru-RU" sz="2400" dirty="0"/>
              <a:t>– «равный», «одинаковый» и </a:t>
            </a:r>
            <a:r>
              <a:rPr lang="en-US" sz="2400" i="1" dirty="0"/>
              <a:t>lysis</a:t>
            </a:r>
            <a:r>
              <a:rPr lang="en-US" sz="2400" dirty="0"/>
              <a:t> </a:t>
            </a:r>
            <a:r>
              <a:rPr lang="ru-RU" sz="2400" dirty="0"/>
              <a:t>– «растворение», «распад».</a:t>
            </a:r>
            <a:endParaRPr dirty="0"/>
          </a:p>
        </p:txBody>
      </p:sp>
      <p:grpSp>
        <p:nvGrpSpPr>
          <p:cNvPr id="11" name="Группа 10"/>
          <p:cNvGrpSpPr/>
          <p:nvPr/>
        </p:nvGrpSpPr>
        <p:grpSpPr bwMode="auto">
          <a:xfrm>
            <a:off x="2267744" y="1851670"/>
            <a:ext cx="1551978" cy="1015663"/>
            <a:chOff x="2267744" y="1851670"/>
            <a:chExt cx="1551978" cy="1015663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2267744" y="1851670"/>
              <a:ext cx="6511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6000" b="1"/>
                <a:t>А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203848" y="1851670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6000" b="1"/>
                <a:t>В</a:t>
              </a:r>
              <a:endParaRPr/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2843807" y="22117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800" b="1"/>
                <a:t>•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843807" y="192367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800" b="1"/>
                <a:t>•</a:t>
              </a:r>
            </a:p>
          </p:txBody>
        </p:sp>
      </p:grp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2843807" y="1995686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 flipH="1">
            <a:off x="2843807" y="2355726"/>
            <a:ext cx="3600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3203848" y="2355726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875976" y="1923678"/>
            <a:ext cx="696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400" b="1"/>
              <a:t>→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572000" y="1851670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6000" b="1"/>
              <a:t>А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5076056" y="20485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/>
              <a:t>•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5436096" y="192367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400" b="1"/>
              <a:t>+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6012159" y="185167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6000" b="1"/>
              <a:t>В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796136" y="20485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/>
              <a:t>•</a:t>
            </a:r>
          </a:p>
        </p:txBody>
      </p:sp>
      <p:sp>
        <p:nvSpPr>
          <p:cNvPr id="23" name="Левая фигурная скобка 22"/>
          <p:cNvSpPr/>
          <p:nvPr/>
        </p:nvSpPr>
        <p:spPr bwMode="auto">
          <a:xfrm rot="16199998">
            <a:off x="5400092" y="1851548"/>
            <a:ext cx="360040" cy="1872208"/>
          </a:xfrm>
          <a:prstGeom prst="leftBrace">
            <a:avLst>
              <a:gd name="adj1" fmla="val 21520"/>
              <a:gd name="adj2" fmla="val 4802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4860032" y="2859782"/>
            <a:ext cx="153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Радикалы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3363838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/>
              <a:t>•СН</a:t>
            </a:r>
            <a:r>
              <a:rPr lang="ru-RU" sz="2400" baseline="-25000"/>
              <a:t>3</a:t>
            </a:r>
            <a:endParaRPr lang="ru-RU" sz="240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1520" y="3867894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/>
              <a:t>•С</a:t>
            </a:r>
            <a:r>
              <a:rPr lang="en-US" sz="2400"/>
              <a:t>l</a:t>
            </a:r>
            <a:endParaRPr lang="ru-RU" sz="24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51520" y="4371950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/>
              <a:t>•СН</a:t>
            </a:r>
            <a:r>
              <a:rPr lang="ru-RU" sz="2400" baseline="-25000"/>
              <a:t>3</a:t>
            </a:r>
            <a:r>
              <a:rPr lang="ru-RU" sz="2400"/>
              <a:t>СН</a:t>
            </a:r>
            <a:r>
              <a:rPr lang="ru-RU" sz="2400" baseline="-25000"/>
              <a:t>2</a:t>
            </a:r>
            <a:r>
              <a:rPr lang="ru-RU" sz="2400"/>
              <a:t> 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691680" y="3291829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Радикальному</a:t>
            </a:r>
            <a:r>
              <a:rPr lang="ru-RU" sz="2400"/>
              <a:t>, или </a:t>
            </a:r>
            <a:r>
              <a:rPr lang="ru-RU" sz="2400" b="1"/>
              <a:t>гомолитическому разрыву </a:t>
            </a:r>
            <a:r>
              <a:rPr lang="ru-RU" sz="2400"/>
              <a:t>обычно подвергаются неполярные или малополярные ковалентные связи: </a:t>
            </a:r>
            <a:endParaRPr lang="en-US" sz="2400"/>
          </a:p>
          <a:p>
            <a:pPr>
              <a:defRPr/>
            </a:pPr>
            <a:r>
              <a:rPr lang="ru-RU" sz="2400" b="1"/>
              <a:t>С – С</a:t>
            </a:r>
            <a:r>
              <a:rPr lang="ru-RU" sz="2400"/>
              <a:t>, </a:t>
            </a:r>
            <a:r>
              <a:rPr lang="ru-RU" sz="2400" b="1"/>
              <a:t>С – Н</a:t>
            </a:r>
            <a:r>
              <a:rPr lang="ru-RU" sz="2400"/>
              <a:t>, </a:t>
            </a:r>
            <a:r>
              <a:rPr lang="en-US" sz="2400" b="1"/>
              <a:t>Cl</a:t>
            </a:r>
            <a:r>
              <a:rPr lang="ru-RU" sz="2400" b="1"/>
              <a:t> – </a:t>
            </a:r>
            <a:r>
              <a:rPr lang="en-US" sz="2400" b="1"/>
              <a:t>Cl</a:t>
            </a:r>
            <a:r>
              <a:rPr lang="ru-RU" sz="2400"/>
              <a:t>, </a:t>
            </a:r>
            <a:r>
              <a:rPr lang="en-US" sz="2400" b="1"/>
              <a:t>N</a:t>
            </a:r>
            <a:r>
              <a:rPr lang="ru-RU" sz="2400" b="1"/>
              <a:t> – </a:t>
            </a:r>
            <a:r>
              <a:rPr lang="en-US" sz="2400" b="1"/>
              <a:t>N</a:t>
            </a:r>
            <a:r>
              <a:rPr lang="ru-RU" sz="2400"/>
              <a:t>, </a:t>
            </a:r>
            <a:r>
              <a:rPr lang="en-US" sz="2400" b="1"/>
              <a:t>Br </a:t>
            </a:r>
            <a:r>
              <a:rPr lang="ru-RU" sz="2400" b="1"/>
              <a:t>– </a:t>
            </a:r>
            <a:r>
              <a:rPr lang="en-US" sz="2400" b="1"/>
              <a:t>Br</a:t>
            </a:r>
            <a:r>
              <a:rPr lang="ru-RU" sz="2400"/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539552" y="19548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</a:rPr>
              <a:t>Радикальный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2"/>
                </a:solidFill>
              </a:rPr>
              <a:t>(</a:t>
            </a:r>
            <a:r>
              <a:rPr lang="ru-RU" sz="2400" b="1" dirty="0" err="1">
                <a:solidFill>
                  <a:schemeClr val="accent2"/>
                </a:solidFill>
              </a:rPr>
              <a:t>гомолитический</a:t>
            </a:r>
            <a:r>
              <a:rPr lang="ru-RU" sz="2400" b="1" dirty="0">
                <a:solidFill>
                  <a:schemeClr val="accent2"/>
                </a:solidFill>
              </a:rPr>
              <a:t>) </a:t>
            </a:r>
            <a:r>
              <a:rPr lang="ru-RU" sz="2400" dirty="0"/>
              <a:t>разрыв ковалентной связи: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51520" y="843558"/>
            <a:ext cx="2592288" cy="1296144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1115616" y="1275606"/>
            <a:ext cx="1608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/>
              <a:t>температура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251520" y="2211710"/>
            <a:ext cx="2592288" cy="1296144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51520" y="3579862"/>
            <a:ext cx="2592288" cy="1296144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8" name="Picture 4" descr="http://img-fotki.yandex.ru/get/4607/zomka.1f1/0_5fdb8_91c330bc_L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2211710"/>
            <a:ext cx="1889422" cy="129614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 bwMode="auto">
          <a:xfrm>
            <a:off x="1691680" y="2643758"/>
            <a:ext cx="643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/>
              <a:t>свет</a:t>
            </a:r>
          </a:p>
        </p:txBody>
      </p:sp>
      <p:pic>
        <p:nvPicPr>
          <p:cNvPr id="1030" name="Picture 6" descr="http://pixabay.com/static/uploads/photo/2012/04/24/14/30/radiation-40263_640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23528" y="3723878"/>
            <a:ext cx="1156257" cy="10081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 bwMode="auto">
          <a:xfrm>
            <a:off x="1403648" y="401191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/>
              <a:t>радиация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131840" y="113159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Радикалы</a:t>
            </a:r>
            <a:r>
              <a:rPr lang="ru-RU" sz="2400"/>
              <a:t> – это частицы с </a:t>
            </a:r>
            <a:r>
              <a:rPr lang="ru-RU" sz="2400" b="1"/>
              <a:t>неспаренными электронами </a:t>
            </a:r>
            <a:r>
              <a:rPr lang="ru-RU" sz="2400"/>
              <a:t>на внешних орбиталях, обладающие </a:t>
            </a:r>
            <a:r>
              <a:rPr lang="ru-RU" sz="2400" b="1"/>
              <a:t>высокой реакционной способностью</a:t>
            </a:r>
            <a:r>
              <a:rPr lang="ru-RU" sz="2400"/>
              <a:t>.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4211960" y="2139702"/>
            <a:ext cx="3223489" cy="2859782"/>
          </a:xfrm>
          <a:prstGeom prst="rect">
            <a:avLst/>
          </a:prstGeom>
        </p:spPr>
      </p:pic>
      <p:pic>
        <p:nvPicPr>
          <p:cNvPr id="1038" name="Picture 14" descr="http://s1.iconbird.com/ico/0612/iloviconsbysvengraph/w512h5121339361119lab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995936" y="3795886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251520" y="41151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</a:rPr>
              <a:t>Ионный</a:t>
            </a:r>
            <a:r>
              <a:rPr lang="ru-RU" sz="2400" dirty="0">
                <a:solidFill>
                  <a:schemeClr val="accent2"/>
                </a:solidFill>
              </a:rPr>
              <a:t>, или </a:t>
            </a:r>
            <a:r>
              <a:rPr lang="ru-RU" sz="2400" b="1" dirty="0" err="1">
                <a:solidFill>
                  <a:schemeClr val="accent2"/>
                </a:solidFill>
              </a:rPr>
              <a:t>гетеролитический</a:t>
            </a:r>
            <a:r>
              <a:rPr lang="ru-RU" sz="2400" b="1" dirty="0">
                <a:solidFill>
                  <a:schemeClr val="accent2"/>
                </a:solidFill>
              </a:rPr>
              <a:t> разрыв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/>
              <a:t>ковалентной связи (гетерозис) от греческого </a:t>
            </a:r>
            <a:r>
              <a:rPr lang="en-US" sz="2400" i="1" dirty="0" err="1"/>
              <a:t>heteros</a:t>
            </a:r>
            <a:r>
              <a:rPr lang="en-US" sz="2400" dirty="0"/>
              <a:t> </a:t>
            </a:r>
            <a:r>
              <a:rPr lang="ru-RU" sz="2400" dirty="0"/>
              <a:t>– «другой», «иной» и </a:t>
            </a:r>
            <a:r>
              <a:rPr lang="en-US" sz="2400" i="1" dirty="0"/>
              <a:t>lysis</a:t>
            </a:r>
            <a:r>
              <a:rPr lang="en-US" sz="2400" dirty="0"/>
              <a:t> </a:t>
            </a:r>
            <a:r>
              <a:rPr lang="ru-RU" sz="2400" dirty="0"/>
              <a:t>– «распад». </a:t>
            </a: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2267744" y="1851670"/>
            <a:ext cx="1551978" cy="1015663"/>
            <a:chOff x="2267744" y="1851670"/>
            <a:chExt cx="1551978" cy="1015663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2267744" y="1851670"/>
              <a:ext cx="6511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6000" b="1"/>
                <a:t>А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3203848" y="1851670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6000" b="1"/>
                <a:t>В</a:t>
              </a:r>
              <a:endParaRPr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2843807" y="22117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800" b="1"/>
                <a:t>•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843807" y="192367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800" b="1"/>
                <a:t>•</a:t>
              </a:r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3875976" y="1923678"/>
            <a:ext cx="696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400" b="1"/>
              <a:t>→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572000" y="1851670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6000" b="1"/>
              <a:t>А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932040" y="185167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/>
              <a:t>+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5436096" y="192367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4400" b="1"/>
              <a:t>+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6012159" y="185167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6000" b="1"/>
              <a:t>В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6444208" y="1851670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 b="1"/>
              <a:t>-</a:t>
            </a:r>
            <a:endParaRPr/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 bwMode="auto">
          <a:xfrm>
            <a:off x="2915816" y="1923678"/>
            <a:ext cx="0" cy="8640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4067944" y="2643758"/>
            <a:ext cx="1509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</a:rPr>
              <a:t>электрофил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5724128" y="2643758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C00000"/>
                </a:solidFill>
              </a:rPr>
              <a:t>нуклеофил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1520" y="307580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/>
              <a:t>К </a:t>
            </a:r>
            <a:r>
              <a:rPr lang="ru-RU" sz="2400" b="1"/>
              <a:t>гетеролитическому разрыву </a:t>
            </a:r>
            <a:r>
              <a:rPr lang="ru-RU" sz="2400"/>
              <a:t>склонны </a:t>
            </a:r>
            <a:r>
              <a:rPr lang="ru-RU" sz="2400" b="1"/>
              <a:t>полярные</a:t>
            </a:r>
            <a:r>
              <a:rPr lang="ru-RU" sz="2400"/>
              <a:t> и легко </a:t>
            </a:r>
            <a:r>
              <a:rPr lang="ru-RU" sz="2400" b="1"/>
              <a:t>поляризуемые связи</a:t>
            </a:r>
            <a:r>
              <a:rPr lang="ru-RU" sz="2400"/>
              <a:t>, кроме этого, такому разрыву способствуют и полярные растворители.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332718" y="4299942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/>
              <a:t>CH</a:t>
            </a:r>
            <a:r>
              <a:rPr lang="ru-RU" sz="2800" b="1" baseline="-25000"/>
              <a:t>3</a:t>
            </a:r>
            <a:r>
              <a:rPr lang="en-US" sz="2800" b="1"/>
              <a:t>I </a:t>
            </a:r>
            <a:r>
              <a:rPr lang="ru-RU" sz="2800" b="1"/>
              <a:t>→ </a:t>
            </a:r>
            <a:r>
              <a:rPr lang="en-US" sz="2800" b="1"/>
              <a:t>CH</a:t>
            </a:r>
            <a:r>
              <a:rPr lang="ru-RU" sz="2800" b="1" baseline="-25000"/>
              <a:t>3</a:t>
            </a:r>
            <a:r>
              <a:rPr lang="ru-RU" sz="2800" b="1" baseline="30000"/>
              <a:t>+</a:t>
            </a:r>
            <a:r>
              <a:rPr lang="ru-RU" sz="2800" b="1"/>
              <a:t> + </a:t>
            </a:r>
            <a:r>
              <a:rPr lang="en-US" sz="2800" b="1"/>
              <a:t>I</a:t>
            </a:r>
            <a:r>
              <a:rPr lang="ru-RU" sz="2800" b="1" baseline="30000"/>
              <a:t>-</a:t>
            </a:r>
            <a:endParaRPr lang="ru-RU" sz="2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0" y="339502"/>
            <a:ext cx="4463480" cy="864096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/>
              <a:t>По механизму реакции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98945" y="1203598"/>
            <a:ext cx="2475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1"/>
                </a:solidFill>
              </a:rPr>
              <a:t>Гомолитические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ru-RU" sz="2400" b="1" dirty="0"/>
              <a:t>(радикальные)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529651" y="1131590"/>
            <a:ext cx="268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chemeClr val="accent1"/>
                </a:solidFill>
              </a:rPr>
              <a:t>Гетеролитические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ru-RU" sz="2400" b="1" dirty="0"/>
              <a:t>(ионные)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39552" y="211008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/>
              <a:t>А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043608" y="211008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/>
              <a:t>В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827584" y="206769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/>
              <a:t>•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27584" y="225245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/>
              <a:t>•</a:t>
            </a: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 bwMode="auto">
          <a:xfrm>
            <a:off x="1403648" y="235572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2915816" y="211008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/>
              <a:t>А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131840" y="21397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/>
              <a:t>•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275856" y="21100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/>
              <a:t>+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3635896" y="211008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/>
              <a:t>В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3491880" y="21397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 b="1"/>
              <a:t>•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95536" y="2499742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молекула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2843807" y="2499742"/>
            <a:ext cx="115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</a:rPr>
              <a:t>радикалы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1547664" y="1995686"/>
            <a:ext cx="108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/>
              <a:t>гомолиз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24859" y="2787775"/>
            <a:ext cx="3738620" cy="210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eaLnBrk="1" fontAlgn="auto" hangingPunct="1">
              <a:spcAft>
                <a:spcPts val="0"/>
              </a:spcAft>
              <a:defRPr/>
            </a:pPr>
            <a:r>
              <a:rPr lang="ru-RU" sz="1400" b="1" dirty="0" smtClean="0"/>
              <a:t>1. Зарождение </a:t>
            </a:r>
            <a:r>
              <a:rPr lang="ru-RU" sz="1400" b="1" dirty="0"/>
              <a:t>цепи (инициирование):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/>
              <a:t>	</a:t>
            </a:r>
            <a:r>
              <a:rPr lang="en-US" sz="1400" b="1" i="1" dirty="0">
                <a:solidFill>
                  <a:srgbClr val="0070C0"/>
                </a:solidFill>
              </a:rPr>
              <a:t>Cl</a:t>
            </a:r>
            <a:r>
              <a:rPr lang="en-US" sz="1400" b="1" i="1" baseline="-25000" dirty="0">
                <a:solidFill>
                  <a:srgbClr val="0070C0"/>
                </a:solidFill>
              </a:rPr>
              <a:t>2 </a:t>
            </a:r>
            <a:r>
              <a:rPr lang="en-US" sz="1400" b="1" i="1" u="sng" baseline="30000" dirty="0" err="1">
                <a:solidFill>
                  <a:srgbClr val="0070C0"/>
                </a:solidFill>
              </a:rPr>
              <a:t>hν</a:t>
            </a:r>
            <a:r>
              <a:rPr lang="en-US" sz="1400" b="1" i="1" dirty="0">
                <a:solidFill>
                  <a:srgbClr val="0070C0"/>
                </a:solidFill>
              </a:rPr>
              <a:t>→ </a:t>
            </a:r>
            <a:r>
              <a:rPr lang="en-US" sz="1400" b="1" i="1" dirty="0" err="1">
                <a:solidFill>
                  <a:srgbClr val="0070C0"/>
                </a:solidFill>
              </a:rPr>
              <a:t>Cl</a:t>
            </a:r>
            <a:r>
              <a:rPr lang="en-US" sz="1400" b="1" i="1" dirty="0">
                <a:solidFill>
                  <a:srgbClr val="0070C0"/>
                </a:solidFill>
              </a:rPr>
              <a:t>• +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Cl</a:t>
            </a:r>
            <a:r>
              <a:rPr lang="en-US" sz="1400" b="1" i="1" dirty="0" smtClean="0">
                <a:solidFill>
                  <a:srgbClr val="0070C0"/>
                </a:solidFill>
              </a:rPr>
              <a:t>•</a:t>
            </a:r>
            <a:endParaRPr lang="ru-RU" sz="1400" b="1" i="1" dirty="0">
              <a:solidFill>
                <a:srgbClr val="0070C0"/>
              </a:solidFill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2</a:t>
            </a:r>
            <a:r>
              <a:rPr lang="ru-RU" sz="1400" b="1" dirty="0"/>
              <a:t>. Рост (развитие) цепи: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/>
              <a:t>	</a:t>
            </a:r>
            <a:r>
              <a:rPr lang="en-US" sz="1400" b="1" i="1" dirty="0" smtClean="0">
                <a:solidFill>
                  <a:srgbClr val="0070C0"/>
                </a:solidFill>
              </a:rPr>
              <a:t>CH</a:t>
            </a:r>
            <a:r>
              <a:rPr lang="en-US" sz="1400" b="1" i="1" baseline="-25000" dirty="0" smtClean="0">
                <a:solidFill>
                  <a:srgbClr val="0070C0"/>
                </a:solidFill>
              </a:rPr>
              <a:t>4</a:t>
            </a:r>
            <a:r>
              <a:rPr lang="en-US" sz="1400" b="1" i="1" dirty="0" smtClean="0">
                <a:solidFill>
                  <a:srgbClr val="0070C0"/>
                </a:solidFill>
              </a:rPr>
              <a:t> </a:t>
            </a:r>
            <a:r>
              <a:rPr lang="en-US" sz="1400" b="1" i="1" dirty="0">
                <a:solidFill>
                  <a:srgbClr val="0070C0"/>
                </a:solidFill>
              </a:rPr>
              <a:t>+ </a:t>
            </a:r>
            <a:r>
              <a:rPr lang="en-US" sz="1400" b="1" i="1" dirty="0" err="1">
                <a:solidFill>
                  <a:srgbClr val="0070C0"/>
                </a:solidFill>
              </a:rPr>
              <a:t>Cl</a:t>
            </a:r>
            <a:r>
              <a:rPr lang="en-US" sz="1400" b="1" i="1" dirty="0">
                <a:solidFill>
                  <a:srgbClr val="0070C0"/>
                </a:solidFill>
              </a:rPr>
              <a:t>• → CH</a:t>
            </a:r>
            <a:r>
              <a:rPr lang="en-US" sz="1400" b="1" i="1" baseline="-25000" dirty="0">
                <a:solidFill>
                  <a:srgbClr val="0070C0"/>
                </a:solidFill>
              </a:rPr>
              <a:t>3</a:t>
            </a:r>
            <a:r>
              <a:rPr lang="en-US" sz="1400" b="1" i="1" dirty="0">
                <a:solidFill>
                  <a:srgbClr val="0070C0"/>
                </a:solidFill>
              </a:rPr>
              <a:t>• + </a:t>
            </a:r>
            <a:r>
              <a:rPr lang="en-US" sz="1400" b="1" i="1" dirty="0" err="1">
                <a:solidFill>
                  <a:srgbClr val="0070C0"/>
                </a:solidFill>
              </a:rPr>
              <a:t>HCl</a:t>
            </a:r>
            <a:endParaRPr lang="ru-RU" sz="1400" b="1" i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>
                <a:solidFill>
                  <a:srgbClr val="0070C0"/>
                </a:solidFill>
              </a:rPr>
              <a:t>	</a:t>
            </a:r>
            <a:r>
              <a:rPr lang="en-US" sz="1400" b="1" i="1" dirty="0" smtClean="0">
                <a:solidFill>
                  <a:srgbClr val="0070C0"/>
                </a:solidFill>
              </a:rPr>
              <a:t>CH</a:t>
            </a:r>
            <a:r>
              <a:rPr lang="en-US" sz="1400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sz="1400" b="1" i="1" dirty="0">
                <a:solidFill>
                  <a:srgbClr val="0070C0"/>
                </a:solidFill>
              </a:rPr>
              <a:t>• + Cl</a:t>
            </a:r>
            <a:r>
              <a:rPr lang="en-US" sz="1400" b="1" i="1" baseline="-25000" dirty="0">
                <a:solidFill>
                  <a:srgbClr val="0070C0"/>
                </a:solidFill>
              </a:rPr>
              <a:t>2</a:t>
            </a:r>
            <a:r>
              <a:rPr lang="en-US" sz="1400" b="1" i="1" dirty="0">
                <a:solidFill>
                  <a:srgbClr val="0070C0"/>
                </a:solidFill>
              </a:rPr>
              <a:t> → CH</a:t>
            </a:r>
            <a:r>
              <a:rPr lang="en-US" sz="1400" b="1" i="1" baseline="-25000" dirty="0">
                <a:solidFill>
                  <a:srgbClr val="0070C0"/>
                </a:solidFill>
              </a:rPr>
              <a:t>3</a:t>
            </a:r>
            <a:r>
              <a:rPr lang="en-US" sz="1400" b="1" i="1" dirty="0">
                <a:solidFill>
                  <a:srgbClr val="0070C0"/>
                </a:solidFill>
              </a:rPr>
              <a:t>Cl + </a:t>
            </a:r>
            <a:r>
              <a:rPr lang="en-US" sz="1400" b="1" i="1" dirty="0" err="1">
                <a:solidFill>
                  <a:srgbClr val="0070C0"/>
                </a:solidFill>
              </a:rPr>
              <a:t>Cl</a:t>
            </a:r>
            <a:r>
              <a:rPr lang="en-US" sz="1400" b="1" i="1" dirty="0">
                <a:solidFill>
                  <a:srgbClr val="0070C0"/>
                </a:solidFill>
              </a:rPr>
              <a:t>•</a:t>
            </a:r>
            <a:endParaRPr lang="ru-RU" sz="1400" b="1" i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          3</a:t>
            </a:r>
            <a:r>
              <a:rPr lang="ru-RU" sz="1400" b="1" dirty="0"/>
              <a:t>. Обрыв цепи: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/>
              <a:t>	</a:t>
            </a:r>
            <a:r>
              <a:rPr lang="en-US" sz="1400" b="1" i="1" dirty="0" smtClean="0">
                <a:solidFill>
                  <a:srgbClr val="0070C0"/>
                </a:solidFill>
              </a:rPr>
              <a:t>CH</a:t>
            </a:r>
            <a:r>
              <a:rPr lang="en-US" sz="1400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sz="1400" b="1" i="1" dirty="0">
                <a:solidFill>
                  <a:srgbClr val="0070C0"/>
                </a:solidFill>
              </a:rPr>
              <a:t>• + </a:t>
            </a:r>
            <a:r>
              <a:rPr lang="en-US" sz="1400" b="1" i="1" dirty="0" err="1">
                <a:solidFill>
                  <a:srgbClr val="0070C0"/>
                </a:solidFill>
              </a:rPr>
              <a:t>Cl</a:t>
            </a:r>
            <a:r>
              <a:rPr lang="en-US" sz="1400" b="1" i="1" dirty="0">
                <a:solidFill>
                  <a:srgbClr val="0070C0"/>
                </a:solidFill>
              </a:rPr>
              <a:t>• → CH</a:t>
            </a:r>
            <a:r>
              <a:rPr lang="en-US" sz="1400" b="1" i="1" baseline="-25000" dirty="0">
                <a:solidFill>
                  <a:srgbClr val="0070C0"/>
                </a:solidFill>
              </a:rPr>
              <a:t>3</a:t>
            </a:r>
            <a:r>
              <a:rPr lang="en-US" sz="1400" b="1" i="1" dirty="0">
                <a:solidFill>
                  <a:srgbClr val="0070C0"/>
                </a:solidFill>
              </a:rPr>
              <a:t>Cl</a:t>
            </a:r>
            <a:endParaRPr lang="ru-RU" sz="1400" b="1" i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>
                <a:solidFill>
                  <a:srgbClr val="0070C0"/>
                </a:solidFill>
              </a:rPr>
              <a:t>	</a:t>
            </a:r>
            <a:r>
              <a:rPr lang="en-US" sz="1400" b="1" i="1" dirty="0" smtClean="0">
                <a:solidFill>
                  <a:srgbClr val="0070C0"/>
                </a:solidFill>
              </a:rPr>
              <a:t>CH</a:t>
            </a:r>
            <a:r>
              <a:rPr lang="en-US" sz="1400" b="1" i="1" baseline="-25000" dirty="0" smtClean="0">
                <a:solidFill>
                  <a:srgbClr val="0070C0"/>
                </a:solidFill>
              </a:rPr>
              <a:t>3</a:t>
            </a:r>
            <a:r>
              <a:rPr lang="en-US" sz="1400" b="1" i="1" dirty="0">
                <a:solidFill>
                  <a:srgbClr val="0070C0"/>
                </a:solidFill>
              </a:rPr>
              <a:t>• + CH</a:t>
            </a:r>
            <a:r>
              <a:rPr lang="en-US" sz="1400" b="1" i="1" baseline="-25000" dirty="0">
                <a:solidFill>
                  <a:srgbClr val="0070C0"/>
                </a:solidFill>
              </a:rPr>
              <a:t>3</a:t>
            </a:r>
            <a:r>
              <a:rPr lang="en-US" sz="1400" b="1" i="1" dirty="0">
                <a:solidFill>
                  <a:srgbClr val="0070C0"/>
                </a:solidFill>
              </a:rPr>
              <a:t>• → C</a:t>
            </a:r>
            <a:r>
              <a:rPr lang="en-US" sz="1400" b="1" i="1" baseline="-25000" dirty="0">
                <a:solidFill>
                  <a:srgbClr val="0070C0"/>
                </a:solidFill>
              </a:rPr>
              <a:t>2</a:t>
            </a:r>
            <a:r>
              <a:rPr lang="en-US" sz="1400" b="1" i="1" dirty="0">
                <a:solidFill>
                  <a:srgbClr val="0070C0"/>
                </a:solidFill>
              </a:rPr>
              <a:t>H</a:t>
            </a:r>
            <a:r>
              <a:rPr lang="en-US" sz="1400" b="1" i="1" baseline="-25000" dirty="0">
                <a:solidFill>
                  <a:srgbClr val="0070C0"/>
                </a:solidFill>
              </a:rPr>
              <a:t>6</a:t>
            </a:r>
            <a:endParaRPr lang="ru-RU" sz="1400" b="1" i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>
                <a:solidFill>
                  <a:srgbClr val="0070C0"/>
                </a:solidFill>
              </a:rPr>
              <a:t>	</a:t>
            </a:r>
            <a:r>
              <a:rPr lang="en-US" sz="1400" b="1" i="1" dirty="0" err="1" smtClean="0">
                <a:solidFill>
                  <a:srgbClr val="0070C0"/>
                </a:solidFill>
              </a:rPr>
              <a:t>Cl</a:t>
            </a:r>
            <a:r>
              <a:rPr lang="en-US" sz="1400" b="1" i="1" dirty="0">
                <a:solidFill>
                  <a:srgbClr val="0070C0"/>
                </a:solidFill>
              </a:rPr>
              <a:t>• + </a:t>
            </a:r>
            <a:r>
              <a:rPr lang="en-US" sz="1400" b="1" i="1" dirty="0" err="1">
                <a:solidFill>
                  <a:srgbClr val="0070C0"/>
                </a:solidFill>
              </a:rPr>
              <a:t>Cl</a:t>
            </a:r>
            <a:r>
              <a:rPr lang="en-US" sz="1400" b="1" i="1" dirty="0">
                <a:solidFill>
                  <a:srgbClr val="0070C0"/>
                </a:solidFill>
              </a:rPr>
              <a:t>• → </a:t>
            </a:r>
            <a:r>
              <a:rPr lang="en-US" sz="1400" b="1" i="1" dirty="0" smtClean="0">
                <a:solidFill>
                  <a:srgbClr val="0070C0"/>
                </a:solidFill>
              </a:rPr>
              <a:t>Cl</a:t>
            </a:r>
            <a:r>
              <a:rPr lang="en-US" sz="1400" b="1" i="1" baseline="-25000" dirty="0" smtClean="0">
                <a:solidFill>
                  <a:srgbClr val="0070C0"/>
                </a:solidFill>
              </a:rPr>
              <a:t>2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 bwMode="auto">
          <a:xfrm>
            <a:off x="5292080" y="2110085"/>
            <a:ext cx="861846" cy="461665"/>
            <a:chOff x="5292080" y="2110085"/>
            <a:chExt cx="861846" cy="461665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5292080" y="2110085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400" b="1"/>
                <a:t>А</a:t>
              </a: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5580112" y="226397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1400" b="1"/>
                <a:t>•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5580112" y="213970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1400" b="1"/>
                <a:t>•</a:t>
              </a:r>
            </a:p>
          </p:txBody>
        </p:sp>
        <p:sp>
          <p:nvSpPr>
            <p:cNvPr id="39" name="TextBox 38"/>
            <p:cNvSpPr txBox="1"/>
            <p:nvPr/>
          </p:nvSpPr>
          <p:spPr bwMode="auto">
            <a:xfrm>
              <a:off x="5796136" y="2110085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ru-RU" sz="2400" b="1"/>
                <a:t>В</a:t>
              </a:r>
              <a:endParaRPr/>
            </a:p>
          </p:txBody>
        </p:sp>
      </p:grpSp>
      <p:cxnSp>
        <p:nvCxnSpPr>
          <p:cNvPr id="42" name="Прямая со стрелкой 41"/>
          <p:cNvCxnSpPr>
            <a:cxnSpLocks/>
          </p:cNvCxnSpPr>
          <p:nvPr/>
        </p:nvCxnSpPr>
        <p:spPr bwMode="auto">
          <a:xfrm>
            <a:off x="6156176" y="235572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6228184" y="1995686"/>
            <a:ext cx="1265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/>
              <a:t>гетеролиз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7452320" y="2499742"/>
            <a:ext cx="85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</a:rPr>
              <a:t>катион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8244408" y="249974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solidFill>
                  <a:srgbClr val="C00000"/>
                </a:solidFill>
              </a:rPr>
              <a:t>анион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16016" y="3612199"/>
            <a:ext cx="2250657" cy="1415375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 bwMode="auto">
          <a:xfrm>
            <a:off x="5004049" y="3840513"/>
            <a:ext cx="1856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O ↔ H</a:t>
            </a:r>
            <a:r>
              <a:rPr lang="en-US" sz="1600" baseline="30000" dirty="0"/>
              <a:t>+</a:t>
            </a:r>
            <a:r>
              <a:rPr lang="en-US" sz="1600" dirty="0"/>
              <a:t> + OH</a:t>
            </a:r>
            <a:r>
              <a:rPr lang="en-US" sz="1600" baseline="30000" dirty="0"/>
              <a:t>-</a:t>
            </a:r>
            <a:endParaRPr lang="ru-RU" sz="1600" dirty="0"/>
          </a:p>
          <a:p>
            <a:pPr>
              <a:defRPr/>
            </a:pPr>
            <a:r>
              <a:rPr lang="en-US" sz="1600" dirty="0"/>
              <a:t>CH</a:t>
            </a:r>
            <a:r>
              <a:rPr lang="en-US" sz="1600" baseline="-25000" dirty="0"/>
              <a:t>3</a:t>
            </a:r>
            <a:r>
              <a:rPr lang="en-US" sz="1600" dirty="0"/>
              <a:t>Cl → CH</a:t>
            </a:r>
            <a:r>
              <a:rPr lang="en-US" sz="1600" baseline="-25000" dirty="0"/>
              <a:t>3</a:t>
            </a:r>
            <a:r>
              <a:rPr lang="en-US" sz="1600" baseline="30000" dirty="0"/>
              <a:t>+</a:t>
            </a:r>
            <a:r>
              <a:rPr lang="en-US" sz="1600" dirty="0"/>
              <a:t> + </a:t>
            </a:r>
            <a:r>
              <a:rPr lang="en-US" sz="1600" dirty="0" err="1"/>
              <a:t>Cl</a:t>
            </a:r>
            <a:r>
              <a:rPr lang="en-US" sz="1600" baseline="30000" dirty="0"/>
              <a:t>-</a:t>
            </a:r>
            <a:endParaRPr lang="ru-RU" sz="1600" dirty="0"/>
          </a:p>
        </p:txBody>
      </p:sp>
      <p:pic>
        <p:nvPicPr>
          <p:cNvPr id="2052" name="Picture 4" descr="http://dic.academic.ru/pictures/wiki/files/67/Chloromethane-3D-vdW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53926" y="4357156"/>
            <a:ext cx="417749" cy="3748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4731990"/>
            <a:ext cx="41044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2"/>
                </a:solidFill>
              </a:rPr>
              <a:t>Радикальные реакции протекают в газовой фазе или в неполярных растворителях в жестких условиях: высокая </a:t>
            </a:r>
            <a:r>
              <a:rPr lang="en-US" sz="1100" b="1" dirty="0">
                <a:solidFill>
                  <a:schemeClr val="accent2"/>
                </a:solidFill>
              </a:rPr>
              <a:t>t, </a:t>
            </a:r>
            <a:r>
              <a:rPr lang="en-US" sz="1200" b="1" dirty="0">
                <a:solidFill>
                  <a:schemeClr val="accent2"/>
                </a:solidFill>
              </a:rPr>
              <a:t>h</a:t>
            </a:r>
            <a:r>
              <a:rPr lang="ru-RU" sz="1200" b="1" dirty="0" smtClean="0">
                <a:solidFill>
                  <a:schemeClr val="accent2"/>
                </a:solidFill>
              </a:rPr>
              <a:t>ν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1" y="2869074"/>
            <a:ext cx="4176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>
                <a:solidFill>
                  <a:srgbClr val="00B050"/>
                </a:solidFill>
              </a:rPr>
              <a:t>А</a:t>
            </a:r>
            <a:r>
              <a:rPr lang="ru-RU" sz="1600" b="1" i="1" baseline="30000" dirty="0">
                <a:solidFill>
                  <a:srgbClr val="00B050"/>
                </a:solidFill>
              </a:rPr>
              <a:t>+</a:t>
            </a:r>
            <a:r>
              <a:rPr lang="ru-RU" sz="1600" b="1" i="1" dirty="0">
                <a:solidFill>
                  <a:srgbClr val="0070C0"/>
                </a:solidFill>
              </a:rPr>
              <a:t>   </a:t>
            </a:r>
            <a:r>
              <a:rPr lang="ru-RU" sz="1600" b="1" i="1" dirty="0"/>
              <a:t>- </a:t>
            </a:r>
            <a:r>
              <a:rPr lang="ru-RU" sz="1600" dirty="0" err="1"/>
              <a:t>электрофильный</a:t>
            </a:r>
            <a:r>
              <a:rPr lang="ru-RU" sz="1600" dirty="0"/>
              <a:t> реагент (</a:t>
            </a:r>
            <a:r>
              <a:rPr lang="ru-RU" sz="1600" dirty="0" err="1"/>
              <a:t>электрофил</a:t>
            </a:r>
            <a:r>
              <a:rPr lang="ru-RU" sz="16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solidFill>
                  <a:srgbClr val="FF0000"/>
                </a:solidFill>
              </a:rPr>
              <a:t>:</a:t>
            </a:r>
            <a:r>
              <a:rPr lang="ru-RU" sz="1600" b="1" i="1" dirty="0">
                <a:solidFill>
                  <a:srgbClr val="FF0000"/>
                </a:solidFill>
              </a:rPr>
              <a:t>В</a:t>
            </a:r>
            <a:r>
              <a:rPr lang="ru-RU" sz="1600" b="1" i="1" baseline="30000" dirty="0">
                <a:solidFill>
                  <a:srgbClr val="FF0000"/>
                </a:solidFill>
              </a:rPr>
              <a:t>- </a:t>
            </a:r>
            <a:r>
              <a:rPr lang="ru-RU" sz="1600" b="1" i="1" baseline="30000" dirty="0"/>
              <a:t> </a:t>
            </a:r>
            <a:r>
              <a:rPr lang="ru-RU" sz="1600" b="1" i="1" dirty="0"/>
              <a:t> - </a:t>
            </a:r>
            <a:r>
              <a:rPr lang="ru-RU" sz="1600" dirty="0"/>
              <a:t>нуклеофильный реагент (</a:t>
            </a:r>
            <a:r>
              <a:rPr lang="ru-RU" sz="1600" dirty="0" err="1"/>
              <a:t>нуклеофил</a:t>
            </a:r>
            <a:r>
              <a:rPr lang="ru-RU" sz="1600" dirty="0" smtClean="0"/>
              <a:t>)</a:t>
            </a:r>
            <a:endParaRPr lang="ru-RU" b="1" i="1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6966673" y="4011911"/>
            <a:ext cx="2141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accent2"/>
                </a:solidFill>
              </a:rPr>
              <a:t>Ионные </a:t>
            </a:r>
            <a:r>
              <a:rPr lang="ru-RU" sz="1200" b="1" dirty="0">
                <a:solidFill>
                  <a:schemeClr val="accent2"/>
                </a:solidFill>
              </a:rPr>
              <a:t>реакции протекают в полярных растворителях и требуют умеренной температуры, иногда катализатора.</a:t>
            </a: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7668344" y="2126667"/>
            <a:ext cx="14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rgbClr val="00B050"/>
                </a:solidFill>
              </a:rPr>
              <a:t>А</a:t>
            </a:r>
            <a:r>
              <a:rPr lang="ru-RU" sz="2400" b="1" i="1" baseline="30000" dirty="0">
                <a:solidFill>
                  <a:srgbClr val="00B050"/>
                </a:solidFill>
              </a:rPr>
              <a:t>+</a:t>
            </a:r>
            <a:r>
              <a:rPr lang="ru-RU" sz="2400" b="1" i="1" dirty="0">
                <a:solidFill>
                  <a:srgbClr val="0070C0"/>
                </a:solidFill>
              </a:rPr>
              <a:t> + </a:t>
            </a:r>
            <a:r>
              <a:rPr lang="ru-RU" sz="2400" b="1" i="1" dirty="0">
                <a:solidFill>
                  <a:srgbClr val="FF0000"/>
                </a:solidFill>
              </a:rPr>
              <a:t>:В</a:t>
            </a:r>
            <a:r>
              <a:rPr lang="ru-RU" sz="2400" b="1" i="1" baseline="30000" dirty="0">
                <a:solidFill>
                  <a:srgbClr val="FF0000"/>
                </a:solidFill>
              </a:rPr>
              <a:t>-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dzeninfra.ru/get-zen_doc/271828/pub_674eecf82146a63830714575_6751627d9f6d89048e150b92/scale_24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470"/>
            <a:ext cx="5940425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915566"/>
            <a:ext cx="4173860" cy="288033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</a:rPr>
              <a:t>Радикальные реакции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203598"/>
            <a:ext cx="4482380" cy="3816424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solidFill>
                  <a:schemeClr val="accent1"/>
                </a:solidFill>
              </a:rPr>
              <a:t>замещения </a:t>
            </a:r>
            <a:r>
              <a:rPr lang="ru-RU" sz="1600" dirty="0">
                <a:solidFill>
                  <a:schemeClr val="accent1"/>
                </a:solidFill>
              </a:rPr>
              <a:t>у </a:t>
            </a:r>
            <a:r>
              <a:rPr lang="ru-RU" sz="1600" dirty="0" err="1" smtClean="0">
                <a:solidFill>
                  <a:schemeClr val="accent1"/>
                </a:solidFill>
              </a:rPr>
              <a:t>алканов</a:t>
            </a:r>
            <a:r>
              <a:rPr lang="ru-RU" sz="1600" dirty="0" smtClean="0">
                <a:solidFill>
                  <a:schemeClr val="accent1"/>
                </a:solidFill>
              </a:rPr>
              <a:t>:</a:t>
            </a:r>
            <a:r>
              <a:rPr lang="ru-RU" sz="1600" dirty="0" smtClean="0"/>
              <a:t> </a:t>
            </a:r>
            <a:r>
              <a:rPr lang="ru-RU" sz="1600" dirty="0"/>
              <a:t>галогенирование, </a:t>
            </a:r>
            <a:r>
              <a:rPr lang="ru-RU" sz="1600" dirty="0" smtClean="0"/>
              <a:t>нитрование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CH₃CH₂CH₃ + </a:t>
            </a:r>
            <a:r>
              <a:rPr lang="ru-RU" sz="1600" b="1" dirty="0" err="1"/>
              <a:t>Cl</a:t>
            </a:r>
            <a:r>
              <a:rPr lang="ru-RU" sz="1600" b="1" dirty="0"/>
              <a:t>₂ → </a:t>
            </a:r>
            <a:r>
              <a:rPr lang="ru-RU" sz="1600" b="1" dirty="0" err="1"/>
              <a:t>CH₃CHClCH</a:t>
            </a:r>
            <a:r>
              <a:rPr lang="ru-RU" sz="1600" b="1" dirty="0"/>
              <a:t>₃ + </a:t>
            </a:r>
            <a:r>
              <a:rPr lang="ru-RU" sz="1600" b="1" dirty="0" err="1"/>
              <a:t>HCl</a:t>
            </a:r>
            <a:endParaRPr lang="ru-RU" sz="1600" b="1" dirty="0"/>
          </a:p>
          <a:p>
            <a:pPr lvl="0"/>
            <a:r>
              <a:rPr lang="ru-RU" sz="1600" dirty="0">
                <a:solidFill>
                  <a:schemeClr val="accent1"/>
                </a:solidFill>
              </a:rPr>
              <a:t>замещения у </a:t>
            </a:r>
            <a:r>
              <a:rPr lang="ru-RU" sz="1600" dirty="0" err="1">
                <a:solidFill>
                  <a:schemeClr val="accent1"/>
                </a:solidFill>
              </a:rPr>
              <a:t>циклоалканов</a:t>
            </a:r>
            <a:r>
              <a:rPr lang="ru-RU" sz="1600" dirty="0">
                <a:solidFill>
                  <a:schemeClr val="accent1"/>
                </a:solidFill>
              </a:rPr>
              <a:t> большого размера </a:t>
            </a:r>
            <a:r>
              <a:rPr lang="ru-RU" sz="1600" dirty="0"/>
              <a:t>(</a:t>
            </a:r>
            <a:r>
              <a:rPr lang="ru-RU" sz="1600" dirty="0" err="1"/>
              <a:t>циклопентан</a:t>
            </a:r>
            <a:r>
              <a:rPr lang="ru-RU" sz="1600" dirty="0"/>
              <a:t>, циклогексан</a:t>
            </a:r>
            <a:r>
              <a:rPr lang="ru-RU" sz="1600" dirty="0" smtClean="0"/>
              <a:t>): галогенирование</a:t>
            </a:r>
            <a:r>
              <a:rPr lang="ru-RU" sz="1600" dirty="0"/>
              <a:t>, </a:t>
            </a:r>
            <a:r>
              <a:rPr lang="ru-RU" sz="1600" dirty="0" smtClean="0"/>
              <a:t>нитрование</a:t>
            </a:r>
            <a:endParaRPr lang="ru-RU" sz="1600" dirty="0"/>
          </a:p>
          <a:p>
            <a:pPr lvl="0"/>
            <a:r>
              <a:rPr lang="ru-RU" sz="1600" dirty="0">
                <a:solidFill>
                  <a:schemeClr val="accent1"/>
                </a:solidFill>
              </a:rPr>
              <a:t>замещения у </a:t>
            </a:r>
            <a:r>
              <a:rPr lang="ru-RU" sz="1600" dirty="0" err="1">
                <a:solidFill>
                  <a:schemeClr val="accent1"/>
                </a:solidFill>
              </a:rPr>
              <a:t>алкенов</a:t>
            </a:r>
            <a:r>
              <a:rPr lang="ru-RU" sz="1600" dirty="0">
                <a:solidFill>
                  <a:schemeClr val="accent1"/>
                </a:solidFill>
              </a:rPr>
              <a:t> под воздействием света </a:t>
            </a:r>
            <a:r>
              <a:rPr lang="ru-RU" sz="1600" dirty="0"/>
              <a:t>(</a:t>
            </a:r>
            <a:r>
              <a:rPr lang="ru-RU" sz="1600" dirty="0" err="1"/>
              <a:t>hv</a:t>
            </a:r>
            <a:r>
              <a:rPr lang="ru-RU" sz="1600" dirty="0"/>
              <a:t>) по sp³-гибридизованному атому углерода (атомы углерода двойной связи </a:t>
            </a:r>
            <a:r>
              <a:rPr lang="ru-RU" sz="1600" dirty="0" smtClean="0"/>
              <a:t>в </a:t>
            </a:r>
            <a:r>
              <a:rPr lang="ru-RU" sz="1600" dirty="0"/>
              <a:t>реакции не участвуют</a:t>
            </a:r>
            <a:r>
              <a:rPr lang="ru-RU" sz="1600" dirty="0" smtClean="0"/>
              <a:t>): галогенирование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b="1" dirty="0"/>
              <a:t>CH₂=CH-CH₃ + </a:t>
            </a:r>
            <a:r>
              <a:rPr lang="ru-RU" sz="1600" b="1" dirty="0" err="1"/>
              <a:t>Cl</a:t>
            </a:r>
            <a:r>
              <a:rPr lang="ru-RU" sz="1600" b="1" dirty="0"/>
              <a:t>₂ → CH₂=</a:t>
            </a:r>
            <a:r>
              <a:rPr lang="ru-RU" sz="1600" b="1" dirty="0" err="1"/>
              <a:t>CH-CH₂Cl</a:t>
            </a:r>
            <a:r>
              <a:rPr lang="ru-RU" sz="1600" b="1" dirty="0"/>
              <a:t> + </a:t>
            </a:r>
            <a:r>
              <a:rPr lang="ru-RU" sz="1600" b="1" dirty="0" err="1"/>
              <a:t>HCl</a:t>
            </a:r>
            <a:endParaRPr lang="ru-RU" sz="1600" b="1" dirty="0"/>
          </a:p>
          <a:p>
            <a:pPr lvl="0"/>
            <a:r>
              <a:rPr lang="ru-RU" sz="1600" dirty="0">
                <a:solidFill>
                  <a:schemeClr val="accent1"/>
                </a:solidFill>
              </a:rPr>
              <a:t>присоединение хлора к бензолу на свету:</a:t>
            </a:r>
            <a:br>
              <a:rPr lang="ru-RU" sz="1600" dirty="0">
                <a:solidFill>
                  <a:schemeClr val="accent1"/>
                </a:solidFill>
              </a:rPr>
            </a:br>
            <a:r>
              <a:rPr lang="ru-RU" sz="1600" b="1" dirty="0"/>
              <a:t>C₆H₆ + 3Cl₂ → </a:t>
            </a:r>
            <a:r>
              <a:rPr lang="ru-RU" sz="1600" b="1" dirty="0" err="1"/>
              <a:t>C₆H₆Cl</a:t>
            </a:r>
            <a:r>
              <a:rPr lang="ru-RU" sz="1600" b="1" dirty="0"/>
              <a:t>₆</a:t>
            </a:r>
          </a:p>
          <a:p>
            <a:pPr lvl="0"/>
            <a:r>
              <a:rPr lang="ru-RU" sz="1600" dirty="0"/>
              <a:t>*</a:t>
            </a:r>
            <a:r>
              <a:rPr lang="ru-RU" sz="1600" dirty="0">
                <a:solidFill>
                  <a:schemeClr val="accent1"/>
                </a:solidFill>
              </a:rPr>
              <a:t>присоединение </a:t>
            </a:r>
            <a:r>
              <a:rPr lang="ru-RU" sz="1600" dirty="0" err="1">
                <a:solidFill>
                  <a:schemeClr val="accent1"/>
                </a:solidFill>
              </a:rPr>
              <a:t>HBr</a:t>
            </a:r>
            <a:r>
              <a:rPr lang="ru-RU" sz="1600" dirty="0">
                <a:solidFill>
                  <a:schemeClr val="accent1"/>
                </a:solidFill>
              </a:rPr>
              <a:t> к </a:t>
            </a:r>
            <a:r>
              <a:rPr lang="ru-RU" sz="1600" dirty="0" err="1">
                <a:solidFill>
                  <a:schemeClr val="accent1"/>
                </a:solidFill>
              </a:rPr>
              <a:t>алкенам</a:t>
            </a:r>
            <a:r>
              <a:rPr lang="ru-RU" sz="1600" dirty="0">
                <a:solidFill>
                  <a:schemeClr val="accent1"/>
                </a:solidFill>
              </a:rPr>
              <a:t> в присутствии пероксидов </a:t>
            </a:r>
            <a:r>
              <a:rPr lang="ru-RU" sz="1600" dirty="0"/>
              <a:t>(против правила Марковникова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843559"/>
            <a:ext cx="3898777" cy="36004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2"/>
                </a:solidFill>
              </a:rPr>
              <a:t>Ионные реакции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61892" y="1347614"/>
            <a:ext cx="4482108" cy="374441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</a:rPr>
              <a:t>присоединения </a:t>
            </a:r>
            <a:r>
              <a:rPr lang="ru-RU" dirty="0">
                <a:solidFill>
                  <a:schemeClr val="accent2"/>
                </a:solidFill>
              </a:rPr>
              <a:t>у </a:t>
            </a:r>
            <a:r>
              <a:rPr lang="ru-RU" dirty="0" err="1" smtClean="0">
                <a:solidFill>
                  <a:schemeClr val="accent2"/>
                </a:solidFill>
              </a:rPr>
              <a:t>алкенов</a:t>
            </a:r>
            <a:r>
              <a:rPr lang="ru-RU" dirty="0" smtClean="0">
                <a:solidFill>
                  <a:schemeClr val="accent2"/>
                </a:solidFill>
              </a:rPr>
              <a:t>: </a:t>
            </a:r>
            <a:r>
              <a:rPr lang="ru-RU" dirty="0" smtClean="0"/>
              <a:t> </a:t>
            </a:r>
            <a:r>
              <a:rPr lang="ru-RU" dirty="0"/>
              <a:t>галогенирование (в р-ре, в </a:t>
            </a:r>
            <a:r>
              <a:rPr lang="ru-RU" dirty="0" err="1"/>
              <a:t>ССl</a:t>
            </a:r>
            <a:r>
              <a:rPr lang="ru-RU" dirty="0"/>
              <a:t>₄ - растворитель), </a:t>
            </a:r>
            <a:r>
              <a:rPr lang="ru-RU" dirty="0" err="1"/>
              <a:t>гидрогалогенирование</a:t>
            </a:r>
            <a:r>
              <a:rPr lang="ru-RU" dirty="0"/>
              <a:t> (+</a:t>
            </a:r>
            <a:r>
              <a:rPr lang="ru-RU" dirty="0" err="1"/>
              <a:t>HCl</a:t>
            </a:r>
            <a:r>
              <a:rPr lang="ru-RU" dirty="0"/>
              <a:t>, </a:t>
            </a:r>
            <a:r>
              <a:rPr lang="ru-RU" dirty="0" err="1"/>
              <a:t>HBr</a:t>
            </a:r>
            <a:r>
              <a:rPr lang="ru-RU" dirty="0"/>
              <a:t>), гидратация (+H₂O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>
                <a:solidFill>
                  <a:schemeClr val="accent2"/>
                </a:solidFill>
              </a:rPr>
              <a:t>присоединения у </a:t>
            </a:r>
            <a:r>
              <a:rPr lang="ru-RU" dirty="0" err="1" smtClean="0">
                <a:solidFill>
                  <a:schemeClr val="accent2"/>
                </a:solidFill>
              </a:rPr>
              <a:t>алкадиенов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/>
              <a:t>галогенирование (в </a:t>
            </a:r>
            <a:r>
              <a:rPr lang="ru-RU" dirty="0" err="1"/>
              <a:t>рре</a:t>
            </a:r>
            <a:r>
              <a:rPr lang="ru-RU" dirty="0"/>
              <a:t>, в </a:t>
            </a:r>
            <a:r>
              <a:rPr lang="ru-RU" dirty="0" err="1"/>
              <a:t>ССl</a:t>
            </a:r>
            <a:r>
              <a:rPr lang="ru-RU" dirty="0"/>
              <a:t>₄ - растворитель), </a:t>
            </a:r>
            <a:r>
              <a:rPr lang="ru-RU" dirty="0" err="1"/>
              <a:t>гидрогалогенирование</a:t>
            </a:r>
            <a:r>
              <a:rPr lang="ru-RU" dirty="0"/>
              <a:t> (+</a:t>
            </a:r>
            <a:r>
              <a:rPr lang="ru-RU" dirty="0" err="1"/>
              <a:t>HCl</a:t>
            </a:r>
            <a:r>
              <a:rPr lang="ru-RU" dirty="0"/>
              <a:t>, </a:t>
            </a:r>
            <a:r>
              <a:rPr lang="ru-RU" dirty="0" err="1"/>
              <a:t>HBr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ru-RU" dirty="0">
                <a:solidFill>
                  <a:schemeClr val="accent2"/>
                </a:solidFill>
              </a:rPr>
              <a:t>присоединения у </a:t>
            </a:r>
            <a:r>
              <a:rPr lang="ru-RU" dirty="0" err="1" smtClean="0">
                <a:solidFill>
                  <a:schemeClr val="accent2"/>
                </a:solidFill>
              </a:rPr>
              <a:t>алкинов</a:t>
            </a:r>
            <a:r>
              <a:rPr lang="ru-RU" dirty="0" smtClean="0">
                <a:solidFill>
                  <a:schemeClr val="accent2"/>
                </a:solidFill>
              </a:rPr>
              <a:t>: </a:t>
            </a:r>
            <a:r>
              <a:rPr lang="ru-RU" dirty="0" smtClean="0"/>
              <a:t> </a:t>
            </a:r>
            <a:r>
              <a:rPr lang="ru-RU" dirty="0"/>
              <a:t>галогенирование, </a:t>
            </a:r>
            <a:r>
              <a:rPr lang="ru-RU" dirty="0" err="1"/>
              <a:t>гидрогалогенирование</a:t>
            </a:r>
            <a:r>
              <a:rPr lang="ru-RU" dirty="0"/>
              <a:t>;</a:t>
            </a:r>
          </a:p>
          <a:p>
            <a:pPr lvl="0"/>
            <a:r>
              <a:rPr lang="ru-RU" dirty="0">
                <a:solidFill>
                  <a:schemeClr val="accent2"/>
                </a:solidFill>
              </a:rPr>
              <a:t>присоединения у альдегидов, </a:t>
            </a:r>
            <a:r>
              <a:rPr lang="ru-RU" dirty="0" smtClean="0">
                <a:solidFill>
                  <a:schemeClr val="accent2"/>
                </a:solidFill>
              </a:rPr>
              <a:t>кетонов</a:t>
            </a:r>
            <a:endParaRPr lang="ru-RU" dirty="0"/>
          </a:p>
          <a:p>
            <a:pPr lvl="0"/>
            <a:r>
              <a:rPr lang="ru-RU" dirty="0">
                <a:solidFill>
                  <a:schemeClr val="accent2"/>
                </a:solidFill>
              </a:rPr>
              <a:t>замещения у </a:t>
            </a:r>
            <a:r>
              <a:rPr lang="ru-RU" dirty="0" err="1">
                <a:solidFill>
                  <a:schemeClr val="accent2"/>
                </a:solidFill>
              </a:rPr>
              <a:t>аренов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/>
              <a:t>- галогенирование, нитрование, </a:t>
            </a:r>
            <a:r>
              <a:rPr lang="ru-RU" dirty="0" err="1" smtClean="0"/>
              <a:t>алкилирование</a:t>
            </a:r>
            <a:endParaRPr lang="ru-RU" dirty="0"/>
          </a:p>
          <a:p>
            <a:pPr lvl="0"/>
            <a:r>
              <a:rPr lang="ru-RU" dirty="0">
                <a:solidFill>
                  <a:schemeClr val="accent2"/>
                </a:solidFill>
              </a:rPr>
              <a:t>замещения у спиртов </a:t>
            </a:r>
            <a:r>
              <a:rPr lang="ru-RU" dirty="0"/>
              <a:t>- замещение </a:t>
            </a:r>
            <a:r>
              <a:rPr lang="ru-RU" dirty="0" smtClean="0"/>
              <a:t>ОН-группы</a:t>
            </a:r>
            <a:endParaRPr lang="ru-RU" dirty="0"/>
          </a:p>
          <a:p>
            <a:pPr lvl="0"/>
            <a:r>
              <a:rPr lang="ru-RU" dirty="0">
                <a:solidFill>
                  <a:schemeClr val="accent2"/>
                </a:solidFill>
              </a:rPr>
              <a:t>гидролиз </a:t>
            </a:r>
            <a:r>
              <a:rPr lang="ru-RU" dirty="0" err="1" smtClean="0">
                <a:solidFill>
                  <a:schemeClr val="accent2"/>
                </a:solidFill>
              </a:rPr>
              <a:t>галогеналканов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35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1479</Words>
  <Application>Microsoft Office PowerPoint</Application>
  <DocSecurity>0</DocSecurity>
  <PresentationFormat>Экран (16:9)</PresentationFormat>
  <Paragraphs>310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ТЕПЛОВОМУ ЭФФЕКТУ</vt:lpstr>
      <vt:lpstr>ПО НАПРАВЛЕНИЮ </vt:lpstr>
      <vt:lpstr>ПО ФАЗОВОМУ СОСТОЯНИЮ</vt:lpstr>
      <vt:lpstr>ПО НАЛИЧИЮ КАТАЛИЗАТОРА:</vt:lpstr>
      <vt:lpstr>Выводы:</vt:lpstr>
      <vt:lpstr>Опорный конспект «Типы органических реакций»</vt:lpstr>
      <vt:lpstr>Задание №17 ЕГЭ</vt:lpstr>
      <vt:lpstr>Задание №17 ЕГЭ</vt:lpstr>
      <vt:lpstr>Задание №17 ЕГЭ</vt:lpstr>
      <vt:lpstr>Задание №17 ЕГЭ</vt:lpstr>
      <vt:lpstr>Задание №17 ЕГЭ</vt:lpstr>
      <vt:lpstr>Задание №17 ЕГЭ</vt:lpstr>
      <vt:lpstr>Задание №17 ЕГЭ</vt:lpstr>
      <vt:lpstr>Задание №17 ЕГЭ</vt:lpstr>
      <vt:lpstr>Задание №17 ЕГЭ</vt:lpstr>
      <vt:lpstr>Презентация PowerPoint</vt:lpstr>
    </vt:vector>
  </TitlesOfParts>
  <Company>CompEdu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metest</cp:lastModifiedBy>
  <cp:revision>58</cp:revision>
  <dcterms:created xsi:type="dcterms:W3CDTF">2015-04-10T15:46:05Z</dcterms:created>
  <dcterms:modified xsi:type="dcterms:W3CDTF">2025-02-24T07:19:08Z</dcterms:modified>
  <dc:identifier/>
  <dc:language/>
  <cp:version/>
</cp:coreProperties>
</file>