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67" r:id="rId4"/>
    <p:sldId id="258" r:id="rId5"/>
    <p:sldId id="259" r:id="rId6"/>
    <p:sldId id="262" r:id="rId7"/>
    <p:sldId id="260" r:id="rId8"/>
    <p:sldId id="261" r:id="rId9"/>
    <p:sldId id="264" r:id="rId10"/>
    <p:sldId id="265" r:id="rId11"/>
    <p:sldId id="263" r:id="rId12"/>
    <p:sldId id="266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80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7" r:id="rId33"/>
    <p:sldId id="294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-78" y="-1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2E060-7D83-4CCD-9A44-C6519C79AF96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79612-0C99-48C7-86C1-EF054569C4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84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78AE-DDA4-4672-A94F-2DFC6C816C92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8204-6716-4D24-8AA8-FC1A0174A65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86237" y="-2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99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78AE-DDA4-4672-A94F-2DFC6C816C92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8204-6716-4D24-8AA8-FC1A0174A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48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78AE-DDA4-4672-A94F-2DFC6C816C92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8204-6716-4D24-8AA8-FC1A0174A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6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78AE-DDA4-4672-A94F-2DFC6C816C92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8204-6716-4D24-8AA8-FC1A0174A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18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78AE-DDA4-4672-A94F-2DFC6C816C92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8204-6716-4D24-8AA8-FC1A0174A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3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13" y="857233"/>
            <a:ext cx="5137187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57233"/>
            <a:ext cx="5137187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78AE-DDA4-4672-A94F-2DFC6C816C92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8204-6716-4D24-8AA8-FC1A0174A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5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13" y="788974"/>
            <a:ext cx="51393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13" y="1500174"/>
            <a:ext cx="5139304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788974"/>
            <a:ext cx="504616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500175"/>
            <a:ext cx="5046169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78AE-DDA4-4672-A94F-2DFC6C816C92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8204-6716-4D24-8AA8-FC1A0174A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79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78AE-DDA4-4672-A94F-2DFC6C816C92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8204-6716-4D24-8AA8-FC1A0174A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11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78AE-DDA4-4672-A94F-2DFC6C816C92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8204-6716-4D24-8AA8-FC1A0174A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76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65" y="785794"/>
            <a:ext cx="3668220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785795"/>
            <a:ext cx="6472803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465" y="1435101"/>
            <a:ext cx="366822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78AE-DDA4-4672-A94F-2DFC6C816C92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8204-6716-4D24-8AA8-FC1A0174A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76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14356"/>
            <a:ext cx="73152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78AE-DDA4-4672-A94F-2DFC6C816C92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8204-6716-4D24-8AA8-FC1A0174A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72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461" y="-24"/>
            <a:ext cx="109728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464" y="831864"/>
            <a:ext cx="10287072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D78AE-DDA4-4672-A94F-2DFC6C816C92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08204-6716-4D24-8AA8-FC1A0174A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raum.math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Открытое заседание Регионального МО ТЕМП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Секция «Математика»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55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61" y="-24"/>
            <a:ext cx="10972800" cy="12961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Реализация концепции развития математического образования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853176"/>
              </p:ext>
            </p:extLst>
          </p:nvPr>
        </p:nvGraphicFramePr>
        <p:xfrm>
          <a:off x="967666" y="1198486"/>
          <a:ext cx="10271464" cy="5580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71464"/>
              </a:tblGrid>
              <a:tr h="34145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Инвариантная</a:t>
                      </a:r>
                      <a:r>
                        <a:rPr lang="ru-RU" sz="2800" baseline="0" dirty="0" smtClean="0"/>
                        <a:t> часть</a:t>
                      </a:r>
                      <a:endParaRPr lang="ru-RU" sz="2800" dirty="0"/>
                    </a:p>
                  </a:txBody>
                  <a:tcPr marL="68580" marR="68580" marT="0" marB="0"/>
                </a:tc>
              </a:tr>
              <a:tr h="106989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41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Модуль 1. Стратегическое значение математического образования для развития государства. Нормативные документы в сфере современного математического образования. 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2421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41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Модуль 2. Математическое образование и Федеральные государственные образовательные стандарты.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145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Вариативная часть</a:t>
                      </a:r>
                      <a:endParaRPr lang="ru-RU" sz="2800" dirty="0"/>
                    </a:p>
                  </a:txBody>
                  <a:tcPr marL="68580" marR="68580" marT="0" marB="0"/>
                </a:tc>
              </a:tr>
              <a:tr h="53494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41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Модуль 3. Вопросы математической одаренности и математических способностей школьников.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494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41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Модуль 4. Обзор направлений развития современной математической науки и ее приложений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2421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41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Модуль 5. Формы и направления работы с высокомотивированными к изучению математики учащимися.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9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61" y="-24"/>
            <a:ext cx="10972800" cy="12961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Реализация концепции развития математического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464" y="1518082"/>
            <a:ext cx="10287072" cy="462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Постановление правительства Ярославской области № 970-п «Об утверждении регионального плана реализации КРМО»</a:t>
            </a:r>
          </a:p>
          <a:p>
            <a:r>
              <a:rPr lang="ru-RU" dirty="0" smtClean="0"/>
              <a:t>Семинары математической направленности для учителей региона 3 шт.</a:t>
            </a:r>
          </a:p>
          <a:p>
            <a:r>
              <a:rPr lang="ru-RU" dirty="0" smtClean="0"/>
              <a:t>Круглый стол «Лучшие педагогические практики, обеспечивающие высокие результаты ГИА по математике»</a:t>
            </a:r>
          </a:p>
          <a:p>
            <a:r>
              <a:rPr lang="ru-RU" dirty="0" smtClean="0"/>
              <a:t>Конференция педагогов-математиков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5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843" y="0"/>
            <a:ext cx="11732989" cy="11718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Региональное отделение Всероссийской </a:t>
            </a:r>
            <a:r>
              <a:rPr lang="ru-RU" dirty="0" err="1" smtClean="0"/>
              <a:t>ассоциаци</a:t>
            </a:r>
            <a:r>
              <a:rPr lang="ru-RU" dirty="0" smtClean="0"/>
              <a:t> учителей математики (РАУМ) </a:t>
            </a:r>
            <a:endParaRPr lang="ru-RU" dirty="0"/>
          </a:p>
        </p:txBody>
      </p:sp>
      <p:pic>
        <p:nvPicPr>
          <p:cNvPr id="4" name="Объект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91" y="1266825"/>
            <a:ext cx="9277343" cy="5311775"/>
          </a:xfrm>
        </p:spPr>
      </p:pic>
    </p:spTree>
    <p:extLst>
      <p:ext uri="{BB962C8B-B14F-4D97-AF65-F5344CB8AC3E}">
        <p14:creationId xmlns:p14="http://schemas.microsoft.com/office/powerpoint/2010/main" val="4082417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Региональное отделение РАУМ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Дата создания – 13.11.2015</a:t>
            </a:r>
          </a:p>
          <a:p>
            <a:r>
              <a:rPr lang="ru-RU" b="1" dirty="0"/>
              <a:t>Цели </a:t>
            </a:r>
            <a:r>
              <a:rPr lang="ru-RU" b="1" dirty="0" smtClean="0"/>
              <a:t>Ассоциации – объединение учителей математики для:</a:t>
            </a:r>
          </a:p>
          <a:p>
            <a:r>
              <a:rPr lang="ru-RU" dirty="0" smtClean="0"/>
              <a:t>Содействия </a:t>
            </a:r>
            <a:r>
              <a:rPr lang="ru-RU" dirty="0"/>
              <a:t>интеллектуальному и нравственному развитию школьников, формированию научного мировоззрения и активной гражданской позиции;</a:t>
            </a:r>
          </a:p>
          <a:p>
            <a:r>
              <a:rPr lang="ru-RU" dirty="0"/>
              <a:t>Содействия повышению престижа педагогической профессии в Российской Федерации;</a:t>
            </a:r>
          </a:p>
          <a:p>
            <a:r>
              <a:rPr lang="ru-RU" dirty="0"/>
              <a:t>Содействия созданию условий для активной профессиональной и общественной деятельности своих членов, реализации творческого потенциала педагогов;</a:t>
            </a:r>
          </a:p>
          <a:p>
            <a:r>
              <a:rPr lang="ru-RU" dirty="0"/>
              <a:t>Содействия укреплению правовой основы деятельности учителей математики, их социально-правовой защищенности;</a:t>
            </a:r>
          </a:p>
          <a:p>
            <a:r>
              <a:rPr lang="ru-RU" dirty="0"/>
              <a:t>Привлечения широкой педагогической общественности к участию в научных, научно-методических и иных проектах и программах;</a:t>
            </a:r>
          </a:p>
          <a:p>
            <a:r>
              <a:rPr lang="ru-RU" dirty="0"/>
              <a:t>Содействия укреплению связи между математической наукой, образованием и практикой;</a:t>
            </a:r>
          </a:p>
          <a:p>
            <a:r>
              <a:rPr lang="ru-RU" dirty="0"/>
              <a:t>Содействия консолидации учителей математики, созданию условий для их профессионального общения и обмена опытом, распространению передового научно-педагогического опыта.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405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Предлагаемые проекты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Обсуждение программ и профессиональных стандартов</a:t>
            </a:r>
          </a:p>
          <a:p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Работа </a:t>
            </a:r>
            <a:r>
              <a:rPr lang="ru-RU" dirty="0"/>
              <a:t>над совершенствованием открытых банков заданий ОГЭ и ЕГЭ по математике. Требуется обновление заданий, а также критика и правка существующих задач. Ассоциация позволяет проводить обсуждения, привлекая специалистов из регионов. 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Через некоторое время мы планируем разослать фрагменты открытых банков, чтобы учителя могли высказать идеи по дополнению, редактированию, замене задач. Все поступившие отзывы и предложения будут собираться и обрабатываться в Секретариате Ассоциации, и учитываться при разработке ОГЭ и ЕГЭ 2017 и последующих годов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997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44" y="-24"/>
            <a:ext cx="12129856" cy="65403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Предлагаемые региональные проекты и направления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dirty="0"/>
              <a:t>Разработка рабочих программ учебных предметов, программ внеурочной деятельности и основных образовательных программ</a:t>
            </a:r>
            <a:endParaRPr lang="ru-RU" sz="2000" dirty="0">
              <a:ea typeface="Calibri"/>
              <a:cs typeface="Times New Roman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ru-RU" dirty="0"/>
              <a:t>Экспертиза рабочих программ учебных предметов, программ внеурочной деятельности и основных образовательных программ</a:t>
            </a:r>
            <a:endParaRPr lang="ru-RU" sz="2000" dirty="0">
              <a:ea typeface="Calibri"/>
              <a:cs typeface="Times New Roman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ru-RU" dirty="0"/>
              <a:t>Разработка материалов для оценки предметных результатов по математике (КИМ, банки заданий, методические рекомендации</a:t>
            </a:r>
            <a:r>
              <a:rPr lang="ru-RU" dirty="0" smtClean="0"/>
              <a:t>)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9430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44" y="-24"/>
            <a:ext cx="12129856" cy="65403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Предлагаемые региональные проекты и направления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80" y="805231"/>
            <a:ext cx="10760142" cy="5311781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dirty="0" smtClean="0"/>
              <a:t>Разработка </a:t>
            </a:r>
            <a:r>
              <a:rPr lang="ru-RU" dirty="0"/>
              <a:t>обеспечения для формирования навыков смыслового чтения и навыков работы с математическим текстом (КИМ, подборки текстов, методические рекомендации)</a:t>
            </a:r>
            <a:endParaRPr lang="ru-RU" sz="2000" dirty="0">
              <a:ea typeface="Calibri"/>
              <a:cs typeface="Times New Roman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ru-RU" dirty="0"/>
              <a:t>Разработка рекомендаций по преподаванию в курсе математики основной школы содержательных разделов «Логика и множества» и «История математики» (формы, методы, средства)</a:t>
            </a:r>
            <a:endParaRPr lang="ru-RU" sz="2000" dirty="0">
              <a:ea typeface="Calibri"/>
              <a:cs typeface="Times New Roman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ru-RU" dirty="0"/>
              <a:t>Разработка рекомендаций по формированию и оценке познавательных УУД средствами предмета математика (методы, оценочные средства, технологии</a:t>
            </a:r>
            <a:r>
              <a:rPr lang="ru-RU" dirty="0" smtClean="0"/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ru-RU" dirty="0"/>
              <a:t>Разработка рекомендаций по реализации </a:t>
            </a:r>
            <a:r>
              <a:rPr lang="ru-RU" dirty="0" err="1"/>
              <a:t>межпредметных</a:t>
            </a:r>
            <a:r>
              <a:rPr lang="ru-RU" dirty="0"/>
              <a:t> связей в современной школе (совместно с членами других секций РМО</a:t>
            </a:r>
            <a:r>
              <a:rPr lang="ru-RU" dirty="0" smtClean="0"/>
              <a:t>)</a:t>
            </a:r>
            <a:endParaRPr lang="ru-RU" sz="1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3226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44" y="-24"/>
            <a:ext cx="12129856" cy="65403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Предлагаемые региональные проекты и направления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dirty="0" smtClean="0"/>
              <a:t>Разработка </a:t>
            </a:r>
            <a:r>
              <a:rPr lang="ru-RU" dirty="0"/>
              <a:t>материалов по реализации краеведческого компонента математического образования (учебные экскурсии и фильмы о математиках, чья биография связана с Ярославской областью)</a:t>
            </a:r>
            <a:endParaRPr lang="ru-RU" sz="2000" dirty="0">
              <a:ea typeface="Calibri"/>
              <a:cs typeface="Times New Roman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ru-RU" dirty="0"/>
              <a:t>Разработка дидактического обеспечения для преподавания раздела «История математики»</a:t>
            </a:r>
            <a:endParaRPr lang="ru-RU" sz="2000" dirty="0">
              <a:ea typeface="Calibri"/>
              <a:cs typeface="Times New Roman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ru-RU" dirty="0"/>
              <a:t>Разработка рекомендаций по подготовке к ГИА</a:t>
            </a:r>
            <a:endParaRPr lang="ru-RU" sz="2000" dirty="0">
              <a:ea typeface="Calibri"/>
              <a:cs typeface="Times New Roman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ru-RU" dirty="0"/>
              <a:t>Участие в проектах Ассоциации Федерального уровня (например, улучшение банков открытых заданий ГИА, участие в конкурсах, участие в открытом обсуждении нормативных документов</a:t>
            </a:r>
            <a:r>
              <a:rPr lang="ru-RU" dirty="0" smtClean="0"/>
              <a:t>)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8189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309" y="-24"/>
            <a:ext cx="11348952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Разработка рабочих программ учебных предметов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Приказ № 1577 от 31.12.2015 «О внесении изменений в ФГОС ООО»</a:t>
            </a:r>
          </a:p>
          <a:p>
            <a:r>
              <a:rPr lang="ru-RU" dirty="0" smtClean="0"/>
              <a:t>Изменения в ФПУ (приказ 38 от 26.02.2016)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018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309" y="-24"/>
            <a:ext cx="11348952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Разработка рабочих программ учебных предметов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Конкретизация и расширение результатов по математике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Изменение структуры программ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Смена УМК в 7-х и 5-х классах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08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Региональное МО ТЕМП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Дата создания – январь 2015 г. </a:t>
            </a:r>
          </a:p>
          <a:p>
            <a:r>
              <a:rPr lang="ru-RU" dirty="0" smtClean="0"/>
              <a:t>Первое заседание секции «Математика» – 10.06.2016</a:t>
            </a:r>
          </a:p>
          <a:p>
            <a:r>
              <a:rPr lang="ru-RU" dirty="0" smtClean="0"/>
              <a:t>Председатель РМО – Головлева С.М.</a:t>
            </a:r>
          </a:p>
          <a:p>
            <a:r>
              <a:rPr lang="ru-RU" dirty="0" smtClean="0"/>
              <a:t>Секретарь секции – </a:t>
            </a:r>
            <a:r>
              <a:rPr lang="ru-RU" dirty="0" err="1" smtClean="0"/>
              <a:t>Кангина</a:t>
            </a:r>
            <a:r>
              <a:rPr lang="ru-RU" dirty="0" smtClean="0"/>
              <a:t> С.Н.</a:t>
            </a:r>
          </a:p>
          <a:p>
            <a:r>
              <a:rPr lang="ru-RU" dirty="0" smtClean="0"/>
              <a:t>Совет секции</a:t>
            </a:r>
          </a:p>
          <a:p>
            <a:r>
              <a:rPr lang="ru-RU" i="1" dirty="0"/>
              <a:t>Муравьева Ирина Геннадьевна, руководитель РМО, </a:t>
            </a:r>
            <a:r>
              <a:rPr lang="ru-RU" i="1" dirty="0" err="1"/>
              <a:t>Некоузский</a:t>
            </a:r>
            <a:r>
              <a:rPr lang="ru-RU" i="1" dirty="0"/>
              <a:t> МР </a:t>
            </a:r>
            <a:endParaRPr lang="ru-RU" dirty="0"/>
          </a:p>
          <a:p>
            <a:r>
              <a:rPr lang="ru-RU" i="1" dirty="0"/>
              <a:t>Никитина Юлия Сергеевна, методист МОУ ГЦРО, г. Ярославль</a:t>
            </a:r>
            <a:endParaRPr lang="ru-RU" dirty="0"/>
          </a:p>
          <a:p>
            <a:r>
              <a:rPr lang="ru-RU" i="1" dirty="0"/>
              <a:t>Воробьева Галина Васильевна, руководитель РМО, </a:t>
            </a:r>
            <a:r>
              <a:rPr lang="ru-RU" i="1" dirty="0" err="1"/>
              <a:t>Даниловский</a:t>
            </a:r>
            <a:r>
              <a:rPr lang="ru-RU" i="1" dirty="0"/>
              <a:t> МР</a:t>
            </a:r>
            <a:endParaRPr lang="ru-RU" dirty="0"/>
          </a:p>
          <a:p>
            <a:r>
              <a:rPr lang="ru-RU" i="1" dirty="0"/>
              <a:t>Воробьева Инна Константиновна, руководитель РМО, </a:t>
            </a:r>
            <a:r>
              <a:rPr lang="ru-RU" i="1" dirty="0" err="1"/>
              <a:t>Тутаевский</a:t>
            </a:r>
            <a:r>
              <a:rPr lang="ru-RU" i="1" dirty="0"/>
              <a:t> МР</a:t>
            </a:r>
            <a:endParaRPr lang="ru-RU" dirty="0"/>
          </a:p>
          <a:p>
            <a:r>
              <a:rPr lang="ru-RU" i="1" dirty="0" err="1"/>
              <a:t>Ошанина</a:t>
            </a:r>
            <a:r>
              <a:rPr lang="ru-RU" i="1" dirty="0"/>
              <a:t> Елена Владимировна, методист МОУ ДПО «ИОЦ», г. Рыбинск</a:t>
            </a:r>
            <a:endParaRPr lang="ru-RU" dirty="0"/>
          </a:p>
          <a:p>
            <a:r>
              <a:rPr lang="ru-RU" i="1" dirty="0" err="1"/>
              <a:t>Мальгина</a:t>
            </a:r>
            <a:r>
              <a:rPr lang="ru-RU" i="1" dirty="0"/>
              <a:t> Анна Константиновна, руководитель РМО, Ростовский </a:t>
            </a:r>
            <a:r>
              <a:rPr lang="ru-RU" i="1" dirty="0" smtClean="0"/>
              <a:t>МР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5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10" y="-25"/>
            <a:ext cx="11940466" cy="1251775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Конкретизация и расширение результатов по </a:t>
            </a:r>
            <a:r>
              <a:rPr lang="ru-RU" dirty="0" smtClean="0"/>
              <a:t>математике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831" y="1346768"/>
            <a:ext cx="10287072" cy="531178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/>
              <a:t>Математика. Алгебра. Геометрия. Информатика: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1) формирование представлений о математике как о методе познания действительности, позволяющем описывать и изучать реальные процессы и явления:</a:t>
            </a:r>
          </a:p>
          <a:p>
            <a:pPr marL="0" indent="0">
              <a:buNone/>
            </a:pPr>
            <a:r>
              <a:rPr lang="ru-RU" i="1" dirty="0"/>
              <a:t>осознание роли математики в развитии России и мира;</a:t>
            </a:r>
          </a:p>
          <a:p>
            <a:pPr marL="0" indent="0">
              <a:buNone/>
            </a:pPr>
            <a:r>
              <a:rPr lang="ru-RU" i="1" dirty="0"/>
              <a:t>возможность привести примеры из отечественной и всемирной истории математических открытий и их авторов;</a:t>
            </a:r>
          </a:p>
          <a:p>
            <a:pPr marL="0" indent="0">
              <a:buNone/>
            </a:pPr>
            <a:r>
              <a:rPr lang="ru-RU" dirty="0"/>
              <a:t>2) развитие умений работать с учебным математическим текстом (анализировать, извлекать необходимую информацию), точно и грамотно выражать свои мысли с применением математической терминологии и символики, проводить классификации, логические обоснования, доказательства математических утверждений:</a:t>
            </a:r>
          </a:p>
          <a:p>
            <a:pPr marL="0" indent="0">
              <a:buNone/>
            </a:pPr>
            <a:r>
              <a:rPr lang="ru-RU" i="1" dirty="0"/>
              <a:t>оперирование понятиями: множество, элемент множества, подмножество, принадлежность, нахождение пересечения, объединения подмножества в простейших ситуациях;</a:t>
            </a:r>
          </a:p>
          <a:p>
            <a:pPr marL="0" indent="0">
              <a:buNone/>
            </a:pPr>
            <a:r>
              <a:rPr lang="ru-RU" i="1" dirty="0"/>
              <a:t>решение сюжетных задач разных типов на все арифметические действия;</a:t>
            </a:r>
          </a:p>
          <a:p>
            <a:pPr marL="0" indent="0">
              <a:buNone/>
            </a:pPr>
            <a:r>
              <a:rPr lang="ru-RU" i="1" dirty="0"/>
              <a:t>применение способа поиска решения задачи, в котором рассуждение строится от условия к требованию или от требования к условию;</a:t>
            </a:r>
          </a:p>
          <a:p>
            <a:pPr marL="0" indent="0">
              <a:buNone/>
            </a:pPr>
            <a:r>
              <a:rPr lang="ru-RU" i="1" dirty="0"/>
              <a:t>составление плана решения задачи, выделение этапов ее решения, интерпретация вычислительных результатов в задаче, исследование полученного решения задачи;</a:t>
            </a:r>
          </a:p>
          <a:p>
            <a:pPr marL="0" indent="0">
              <a:buNone/>
            </a:pPr>
            <a:r>
              <a:rPr lang="ru-RU" i="1" dirty="0"/>
              <a:t>нахождение процента от числа, числа по проценту от него, нахождения процентного отношение двух чисел, нахождения процентного снижения или процентного повышения величины;</a:t>
            </a:r>
          </a:p>
          <a:p>
            <a:pPr marL="0" indent="0">
              <a:buNone/>
            </a:pPr>
            <a:r>
              <a:rPr lang="ru-RU" i="1" dirty="0"/>
              <a:t>решение логических задач</a:t>
            </a:r>
            <a:r>
              <a:rPr lang="ru-RU" i="1" dirty="0" smtClean="0"/>
              <a:t>;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233783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10" y="-25"/>
            <a:ext cx="11940466" cy="1251775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Конкретизация и расширение результатов по </a:t>
            </a:r>
            <a:r>
              <a:rPr lang="ru-RU" dirty="0" smtClean="0"/>
              <a:t>математике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831" y="1346768"/>
            <a:ext cx="10287072" cy="531178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/>
              <a:t>Математика. Алгебра. Геометрия. Информатика: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) развитие представлений о числе и числовых системах от натуральных до действительных чисел; овладение навыками устных, письменных, инструментальных вычислений:</a:t>
            </a:r>
          </a:p>
          <a:p>
            <a:pPr marL="0" indent="0">
              <a:buNone/>
            </a:pPr>
            <a:r>
              <a:rPr lang="ru-RU" i="1" dirty="0"/>
              <a:t>оперирование понятиями: натуральное число, целое число, обыкновенная дробь, десятичная дробь, смешанное число, рациональное число, иррациональное число;</a:t>
            </a:r>
          </a:p>
          <a:p>
            <a:pPr marL="0" indent="0">
              <a:buNone/>
            </a:pPr>
            <a:r>
              <a:rPr lang="ru-RU" i="1" dirty="0"/>
              <a:t>использование свойства чисел и законов арифметических операций с числами при выполнении вычислений;</a:t>
            </a:r>
          </a:p>
          <a:p>
            <a:pPr marL="0" indent="0">
              <a:buNone/>
            </a:pPr>
            <a:r>
              <a:rPr lang="ru-RU" i="1" dirty="0"/>
              <a:t>использование признаков делимости на 2, 5, 3, 9, 10 при выполнении вычислений и решении задач;</a:t>
            </a:r>
          </a:p>
          <a:p>
            <a:pPr marL="0" indent="0">
              <a:buNone/>
            </a:pPr>
            <a:r>
              <a:rPr lang="ru-RU" i="1" dirty="0"/>
              <a:t>выполнение округления чисел в соответствии с правилами;</a:t>
            </a:r>
          </a:p>
          <a:p>
            <a:pPr marL="0" indent="0">
              <a:buNone/>
            </a:pPr>
            <a:r>
              <a:rPr lang="ru-RU" i="1" dirty="0"/>
              <a:t>сравнение чисел;</a:t>
            </a:r>
          </a:p>
          <a:p>
            <a:pPr marL="0" indent="0">
              <a:buNone/>
            </a:pPr>
            <a:r>
              <a:rPr lang="ru-RU" i="1" dirty="0"/>
              <a:t>оценивание значения квадратного корня из положительного целого числа;</a:t>
            </a:r>
          </a:p>
          <a:p>
            <a:pPr marL="0" indent="0">
              <a:buNone/>
            </a:pPr>
            <a:r>
              <a:rPr lang="ru-RU" dirty="0"/>
              <a:t>4) овладение символьным языком алгебры, приемами выполнения тождественных преобразований выражений, решения уравнений, систем уравнений, неравенств и систем неравенств; умения моделировать реальные ситуации на языке алгебры, исследовать построенные модели с использованием аппарата алгебры, интерпретировать полученный результат:</a:t>
            </a:r>
          </a:p>
          <a:p>
            <a:pPr marL="0" indent="0">
              <a:buNone/>
            </a:pPr>
            <a:r>
              <a:rPr lang="ru-RU" i="1" dirty="0"/>
              <a:t>выполнение несложных преобразований для вычисления значений числовых выражений, содержащих степени с натуральным показателем, степени с целым отрицательным показателем;</a:t>
            </a:r>
          </a:p>
          <a:p>
            <a:pPr marL="0" indent="0">
              <a:buNone/>
            </a:pPr>
            <a:r>
              <a:rPr lang="ru-RU" i="1" dirty="0"/>
              <a:t>выполнение несложных преобразований целых, дробно рациональных выражений и выражений с квадратными корнями; раскрывать скобки, приводить подобные слагаемые, использовать формулы сокращенного умножения;</a:t>
            </a:r>
          </a:p>
          <a:p>
            <a:pPr marL="0" indent="0">
              <a:buNone/>
            </a:pPr>
            <a:r>
              <a:rPr lang="ru-RU" i="1" dirty="0"/>
              <a:t>решение линейных и квадратных уравнений и неравенств, уравнений и неравенств сводящихся к линейным или квадратным, систем уравнений и неравенств, изображение решений неравенств и их систем на числовой прямой</a:t>
            </a:r>
            <a:r>
              <a:rPr lang="ru-RU" i="1" dirty="0" smtClean="0"/>
              <a:t>;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75343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10" y="-25"/>
            <a:ext cx="11940466" cy="1251775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Конкретизация и расширение результатов по </a:t>
            </a:r>
            <a:r>
              <a:rPr lang="ru-RU" dirty="0" smtClean="0"/>
              <a:t>математике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831" y="1346768"/>
            <a:ext cx="10287072" cy="5311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/>
              <a:t>Математика. Алгебра. Геометрия. Информатика: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5</a:t>
            </a:r>
            <a:r>
              <a:rPr lang="ru-RU" sz="1600" dirty="0"/>
              <a:t>) овладение системой функциональных понятий, развитие умения использовать функционально-графические представления для решения различных математических задач, для описания и анализа реальных зависимостей:</a:t>
            </a:r>
          </a:p>
          <a:p>
            <a:pPr marL="0" indent="0">
              <a:buNone/>
            </a:pPr>
            <a:r>
              <a:rPr lang="ru-RU" sz="1600" i="1" dirty="0"/>
              <a:t>определение положения точки по ее координатам, координаты точки по ее положению на плоскости;</a:t>
            </a:r>
          </a:p>
          <a:p>
            <a:pPr marL="0" indent="0">
              <a:buNone/>
            </a:pPr>
            <a:r>
              <a:rPr lang="ru-RU" sz="1600" i="1" dirty="0"/>
              <a:t>нахождение по графику значений функции, области определения, множества значений, нулей функции, промежутков </a:t>
            </a:r>
            <a:r>
              <a:rPr lang="ru-RU" sz="1600" i="1" dirty="0" err="1"/>
              <a:t>знакопостоянства</a:t>
            </a:r>
            <a:r>
              <a:rPr lang="ru-RU" sz="1600" i="1" dirty="0"/>
              <a:t>, промежутков возрастания и убывания, наибольшего и наименьшего значения функции;</a:t>
            </a:r>
          </a:p>
          <a:p>
            <a:pPr marL="0" indent="0">
              <a:buNone/>
            </a:pPr>
            <a:r>
              <a:rPr lang="ru-RU" sz="1600" i="1" dirty="0"/>
              <a:t>построение графика линейной и квадратичной функций;</a:t>
            </a:r>
          </a:p>
          <a:p>
            <a:pPr marL="0" indent="0">
              <a:buNone/>
            </a:pPr>
            <a:r>
              <a:rPr lang="ru-RU" sz="1600" i="1" dirty="0"/>
              <a:t>оперирование на базовом уровне понятиями: последовательность, арифметическая прогрессия, геометрическая прогрессия;</a:t>
            </a:r>
          </a:p>
          <a:p>
            <a:pPr marL="0" indent="0">
              <a:buNone/>
            </a:pPr>
            <a:r>
              <a:rPr lang="ru-RU" sz="1600" i="1" dirty="0"/>
              <a:t>использование свойств линейной и квадратичной функций и их графиков при решении задач из других учебных предметов;</a:t>
            </a:r>
          </a:p>
          <a:p>
            <a:pPr marL="0" indent="0">
              <a:buNone/>
            </a:pPr>
            <a:r>
              <a:rPr lang="ru-RU" sz="1600" dirty="0"/>
              <a:t>6) овладение геометрическим языком; развитие умения использовать его для описания предметов окружающего мира; развитие пространственных представлений, изобразительных умений, навыков геометрических построений:</a:t>
            </a:r>
          </a:p>
          <a:p>
            <a:pPr marL="0" indent="0">
              <a:buNone/>
            </a:pPr>
            <a:r>
              <a:rPr lang="ru-RU" sz="1600" i="1" dirty="0"/>
              <a:t>оперирование понятиями: фигура, точка, отрезок, прямая, луч, ломаная, угол, многоугольник, треугольник и четырёхугольник, прямоугольник и квадрат, окружность и круг, прямоугольный параллелепипед, куб, шар; изображение изучаемых фигур от руки и с помощью линейки и циркуля;</a:t>
            </a:r>
          </a:p>
          <a:p>
            <a:pPr marL="0" indent="0">
              <a:buNone/>
            </a:pPr>
            <a:r>
              <a:rPr lang="ru-RU" sz="1600" i="1" dirty="0"/>
              <a:t>выполнение измерения длин, расстояний, величин углов с помощью инструментов для измерений длин и углов</a:t>
            </a:r>
            <a:r>
              <a:rPr lang="ru-RU" sz="1600" i="1" dirty="0" smtClean="0"/>
              <a:t>;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44935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10" y="-25"/>
            <a:ext cx="11940466" cy="1251775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Конкретизация и расширение результатов по </a:t>
            </a:r>
            <a:r>
              <a:rPr lang="ru-RU" dirty="0" smtClean="0"/>
              <a:t>математике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831" y="1346768"/>
            <a:ext cx="10287072" cy="531178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/>
              <a:t>Математика. Алгебра. Геометрия. Информатика: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7</a:t>
            </a:r>
            <a:r>
              <a:rPr lang="ru-RU" dirty="0"/>
              <a:t>) формирование систематических знаний о плоских фигурах и их свойствах, представлений о простейших пространственных телах; развитие умений моделирования реальных ситуаций на языке геометрии, исследования построенной модели с использованием геометрических понятий и теорем, аппарата алгебры, решения геометрических и практических задач:</a:t>
            </a:r>
          </a:p>
          <a:p>
            <a:pPr marL="0" indent="0">
              <a:buNone/>
            </a:pPr>
            <a:r>
              <a:rPr lang="ru-RU" i="1" dirty="0"/>
              <a:t>оперирование на базовом уровне понятиями: равенство фигур, параллельность и перпендикулярность прямых, углы между прямыми, перпендикуляр, наклонная, проекция;</a:t>
            </a:r>
          </a:p>
          <a:p>
            <a:pPr marL="0" indent="0">
              <a:buNone/>
            </a:pPr>
            <a:r>
              <a:rPr lang="ru-RU" i="1" dirty="0"/>
              <a:t>проведение доказательств в геометрии;</a:t>
            </a:r>
          </a:p>
          <a:p>
            <a:pPr marL="0" indent="0">
              <a:buNone/>
            </a:pPr>
            <a:r>
              <a:rPr lang="ru-RU" i="1" dirty="0"/>
              <a:t>оперирование на базовом уровне понятиями: вектор, сумма векторов, произведение вектора на число, координаты на плоскости;</a:t>
            </a:r>
          </a:p>
          <a:p>
            <a:pPr marL="0" indent="0">
              <a:buNone/>
            </a:pPr>
            <a:r>
              <a:rPr lang="ru-RU" i="1" dirty="0"/>
              <a:t>решение задач на нахождение геометрических величин (длина и расстояние, величина угла, площадь) по образцам или алгоритмам;</a:t>
            </a:r>
          </a:p>
          <a:p>
            <a:pPr marL="0" indent="0">
              <a:buNone/>
            </a:pPr>
            <a:r>
              <a:rPr lang="ru-RU" dirty="0"/>
              <a:t>8) овладение простейшими способами представления и анализа статистических данных; формирование представлений о статистических закономерностях в реальном мире и о различных способах их изучения, о простейших вероятностных моделях; развитие умений извлекать информацию, представленную в таблицах, на диаграммах, графиках, описывать и анализировать массивы числовых данных с помощью подходящих статистических характеристик, использовать понимание вероятностных свойств окружающих явлений при принятии решений:</a:t>
            </a:r>
          </a:p>
          <a:p>
            <a:pPr marL="0" indent="0">
              <a:buNone/>
            </a:pPr>
            <a:r>
              <a:rPr lang="ru-RU" i="1" dirty="0"/>
              <a:t>формирование представления о статистических характеристиках, вероятности случайного события;</a:t>
            </a:r>
          </a:p>
          <a:p>
            <a:pPr marL="0" indent="0">
              <a:buNone/>
            </a:pPr>
            <a:r>
              <a:rPr lang="ru-RU" i="1" dirty="0"/>
              <a:t>решение простейших комбинаторных задач;</a:t>
            </a:r>
          </a:p>
          <a:p>
            <a:pPr marL="0" indent="0">
              <a:buNone/>
            </a:pPr>
            <a:r>
              <a:rPr lang="ru-RU" i="1" dirty="0"/>
              <a:t>определение основных статистических характеристик числовых наборов;</a:t>
            </a:r>
          </a:p>
          <a:p>
            <a:pPr marL="0" indent="0">
              <a:buNone/>
            </a:pPr>
            <a:r>
              <a:rPr lang="ru-RU" i="1" dirty="0"/>
              <a:t>оценивание и вычисление вероятности события в простейших случаях;</a:t>
            </a:r>
          </a:p>
          <a:p>
            <a:pPr marL="0" indent="0">
              <a:buNone/>
            </a:pPr>
            <a:r>
              <a:rPr lang="ru-RU" i="1" dirty="0"/>
              <a:t>наличие представления о роли практически достоверных и маловероятных событий, о роли закона больших чисел в массовых явлениях;</a:t>
            </a:r>
          </a:p>
          <a:p>
            <a:pPr marL="0" indent="0">
              <a:buNone/>
            </a:pPr>
            <a:r>
              <a:rPr lang="ru-RU" i="1" dirty="0"/>
              <a:t>умение сравнивать основные статистические характеристики, полученные в процессе решения прикладной задачи, изучения реального явления</a:t>
            </a:r>
            <a:r>
              <a:rPr lang="ru-RU" i="1" dirty="0" smtClean="0"/>
              <a:t>;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292145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10" y="-25"/>
            <a:ext cx="11940466" cy="1251775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Конкретизация и расширение результатов по </a:t>
            </a:r>
            <a:r>
              <a:rPr lang="ru-RU" dirty="0" smtClean="0"/>
              <a:t>математике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831" y="1346768"/>
            <a:ext cx="10287072" cy="53117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Математика. Алгебра. Геометрия. Информатика: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9</a:t>
            </a:r>
            <a:r>
              <a:rPr lang="ru-RU" dirty="0"/>
              <a:t>) развитие умений применять изученные понятия, результаты, методы для решения задач практического характера и задач из смежных дисциплин с использованием при необходимости справочных материалов, компьютера, пользоваться оценкой и прикидкой при практических расчетах:</a:t>
            </a:r>
          </a:p>
          <a:p>
            <a:pPr marL="0" indent="0">
              <a:buNone/>
            </a:pPr>
            <a:r>
              <a:rPr lang="ru-RU" i="1" dirty="0"/>
              <a:t>распознавание верных и неверных высказываний;</a:t>
            </a:r>
          </a:p>
          <a:p>
            <a:pPr marL="0" indent="0">
              <a:buNone/>
            </a:pPr>
            <a:r>
              <a:rPr lang="ru-RU" i="1" dirty="0"/>
              <a:t>оценивание результатов вычислений при решении практических задач;</a:t>
            </a:r>
          </a:p>
          <a:p>
            <a:pPr marL="0" indent="0">
              <a:buNone/>
            </a:pPr>
            <a:r>
              <a:rPr lang="ru-RU" i="1" dirty="0"/>
              <a:t>выполнение сравнения чисел в реальных ситуациях;</a:t>
            </a:r>
          </a:p>
          <a:p>
            <a:pPr marL="0" indent="0">
              <a:buNone/>
            </a:pPr>
            <a:r>
              <a:rPr lang="ru-RU" i="1" dirty="0"/>
              <a:t>использование числовых выражений при решении практических задач и задач из других учебных предметов;</a:t>
            </a:r>
          </a:p>
          <a:p>
            <a:pPr marL="0" indent="0">
              <a:buNone/>
            </a:pPr>
            <a:r>
              <a:rPr lang="ru-RU" i="1" dirty="0"/>
              <a:t>решение практических задач с применением простейших свойств фигур;</a:t>
            </a:r>
          </a:p>
          <a:p>
            <a:pPr marL="0" indent="0">
              <a:buNone/>
            </a:pPr>
            <a:r>
              <a:rPr lang="ru-RU" i="1" dirty="0"/>
              <a:t>выполнение простейших построений и измерений на местности, необходимых в реальной жизни;</a:t>
            </a:r>
          </a:p>
          <a:p>
            <a:pPr marL="0" indent="0">
              <a:buNone/>
            </a:pPr>
            <a:r>
              <a:rPr lang="ru-RU" dirty="0"/>
              <a:t>10) формирование информационной и алгоритмической культуры; формирование представления о компьютере как универсальном устройстве обработки информации; развитие основных навыков и умений использования компьютерных устройств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557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10" y="-25"/>
            <a:ext cx="11940466" cy="1251775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Конкретизация и расширение результатов по </a:t>
            </a:r>
            <a:r>
              <a:rPr lang="ru-RU" dirty="0" smtClean="0"/>
              <a:t>математике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831" y="1346768"/>
            <a:ext cx="10287072" cy="53117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Математика. Алгебра. Геометрия. Информатика: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11</a:t>
            </a:r>
            <a:r>
              <a:rPr lang="ru-RU" dirty="0"/>
              <a:t>) формирование представления об основных изучаемых понятиях: информация, алгоритм, модель - и их свойствах;</a:t>
            </a:r>
          </a:p>
          <a:p>
            <a:pPr marL="0" indent="0">
              <a:buNone/>
            </a:pPr>
            <a:r>
              <a:rPr lang="ru-RU" dirty="0"/>
              <a:t>12) развитие алгоритмического мышления, необходимого для профессиональной деятельности в современном обществе; развитие умений составить и записать алгоритм для конкретного исполнителя; формирование знаний об алгоритмических конструкциях, логических значениях и операциях; знакомство с одним из языков программирования и основными алгоритмическими структурами - линейной, условной и циклической;</a:t>
            </a:r>
          </a:p>
          <a:p>
            <a:pPr marL="0" indent="0">
              <a:buNone/>
            </a:pPr>
            <a:r>
              <a:rPr lang="ru-RU" dirty="0"/>
              <a:t>13) формирование умений формализации и структурирования информации, умения выбирать способ представления данных в соответствии с поставленной задачей - таблицы, схемы, графики, диаграммы, с использованием соответствующих программных средств обработки данных;</a:t>
            </a:r>
          </a:p>
          <a:p>
            <a:pPr marL="0" indent="0">
              <a:buNone/>
            </a:pPr>
            <a:r>
              <a:rPr lang="ru-RU" dirty="0"/>
              <a:t>14) формирование навыков и умений безопасного и целесообразного поведения при работе с компьютерными программами и в Интернете, умения соблюдать нормы информационной этики и права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472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10" y="-25"/>
            <a:ext cx="11940466" cy="1251775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Конкретизация и расширение результатов по </a:t>
            </a:r>
            <a:r>
              <a:rPr lang="ru-RU" dirty="0" smtClean="0"/>
              <a:t>математике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831" y="1346768"/>
            <a:ext cx="10287072" cy="53117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Математика. Алгебра. Геометрия. Информатика: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15</a:t>
            </a:r>
            <a:r>
              <a:rPr lang="ru-RU" dirty="0"/>
              <a:t>) </a:t>
            </a:r>
            <a:r>
              <a:rPr lang="ru-RU" b="1" dirty="0"/>
              <a:t>для слепых и слабовидящих обучающихся:</a:t>
            </a:r>
          </a:p>
          <a:p>
            <a:pPr marL="0" indent="0">
              <a:buNone/>
            </a:pPr>
            <a:r>
              <a:rPr lang="ru-RU" dirty="0"/>
              <a:t>владение правилами записи математических формул и специальных знаков рельефно-точечной системы обозначений Л. Брайля;</a:t>
            </a:r>
          </a:p>
          <a:p>
            <a:pPr marL="0" indent="0">
              <a:buNone/>
            </a:pPr>
            <a:r>
              <a:rPr lang="ru-RU" dirty="0"/>
              <a:t>владение тактильно-осязательным способом обследования и восприятия рельефных изображений предметов, контурных изображений геометрических фигур и т.п.;</a:t>
            </a:r>
          </a:p>
          <a:p>
            <a:pPr marL="0" indent="0">
              <a:buNone/>
            </a:pPr>
            <a:r>
              <a:rPr lang="ru-RU" dirty="0"/>
              <a:t>умение читать рельефные графики элементарных функций на координатной плоскости, применять специальные приспособления для рельефного черчения;</a:t>
            </a:r>
          </a:p>
          <a:p>
            <a:pPr marL="0" indent="0">
              <a:buNone/>
            </a:pPr>
            <a:r>
              <a:rPr lang="ru-RU" dirty="0"/>
              <a:t>владение основным функционалом программы </a:t>
            </a:r>
            <a:r>
              <a:rPr lang="ru-RU" dirty="0" err="1"/>
              <a:t>невизуального</a:t>
            </a:r>
            <a:r>
              <a:rPr lang="ru-RU" dirty="0"/>
              <a:t> доступа к информации на экране ПК, умение использовать персональные </a:t>
            </a:r>
            <a:r>
              <a:rPr lang="ru-RU" dirty="0" err="1"/>
              <a:t>тифлотехнические</a:t>
            </a:r>
            <a:r>
              <a:rPr lang="ru-RU" dirty="0"/>
              <a:t> средства информационно-коммуникационного доступа слепыми обучающимися;</a:t>
            </a:r>
          </a:p>
          <a:p>
            <a:pPr marL="0" indent="0">
              <a:buNone/>
            </a:pPr>
            <a:r>
              <a:rPr lang="ru-RU" dirty="0"/>
              <a:t>16) </a:t>
            </a:r>
            <a:r>
              <a:rPr lang="ru-RU" b="1" dirty="0"/>
              <a:t>для обучающихся с нарушениями опорно-двигательного аппарата:</a:t>
            </a:r>
          </a:p>
          <a:p>
            <a:pPr marL="0" indent="0">
              <a:buNone/>
            </a:pPr>
            <a:r>
              <a:rPr lang="ru-RU" dirty="0"/>
              <a:t>владение специальными компьютерными средствами представления и анализа данных и умение использовать персональные средства доступа с учетом двигательных, </a:t>
            </a:r>
            <a:r>
              <a:rPr lang="ru-RU" dirty="0" err="1"/>
              <a:t>речедвигательных</a:t>
            </a:r>
            <a:r>
              <a:rPr lang="ru-RU" dirty="0"/>
              <a:t> и сенсорных нарушений;</a:t>
            </a:r>
          </a:p>
          <a:p>
            <a:pPr marL="0" indent="0">
              <a:buNone/>
            </a:pPr>
            <a:r>
              <a:rPr lang="ru-RU" dirty="0"/>
              <a:t>умение использовать персональные средства доступа.".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993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Изменение структуры </a:t>
            </a:r>
            <a:r>
              <a:rPr lang="ru-RU" dirty="0" smtClean="0"/>
              <a:t>программ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Рабочие программы учебных предметов, курсов должны содержать:</a:t>
            </a:r>
            <a:endParaRPr lang="ru-RU" dirty="0"/>
          </a:p>
          <a:p>
            <a:r>
              <a:rPr lang="ru-RU" dirty="0"/>
              <a:t>1) планируемые результаты освоения учебного предмета, курса;</a:t>
            </a:r>
          </a:p>
          <a:p>
            <a:r>
              <a:rPr lang="ru-RU" dirty="0"/>
              <a:t>2) содержание учебного предмета, курса;</a:t>
            </a:r>
          </a:p>
          <a:p>
            <a:r>
              <a:rPr lang="ru-RU" dirty="0"/>
              <a:t>3) тематическое планирование с указанием количества часов, отводимых на освоение каждой темы.</a:t>
            </a:r>
          </a:p>
          <a:p>
            <a:r>
              <a:rPr lang="ru-RU" b="1" dirty="0"/>
              <a:t>Рабочие программы курсов внеурочной деятельности должны содержать:</a:t>
            </a:r>
            <a:endParaRPr lang="ru-RU" dirty="0"/>
          </a:p>
          <a:p>
            <a:r>
              <a:rPr lang="ru-RU" dirty="0"/>
              <a:t>1) результаты освоения курса внеурочной деятельности;</a:t>
            </a:r>
          </a:p>
          <a:p>
            <a:r>
              <a:rPr lang="ru-RU" dirty="0"/>
              <a:t>2) содержание курса внеурочной деятельности с указанием форм организации и видов деятельности;</a:t>
            </a:r>
          </a:p>
          <a:p>
            <a:r>
              <a:rPr lang="ru-RU" dirty="0"/>
              <a:t>3) тематическое планирование</a:t>
            </a:r>
            <a:r>
              <a:rPr lang="ru-RU" dirty="0" smtClean="0"/>
              <a:t>.".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955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Смена УМК в 7-х и 5-х </a:t>
            </a:r>
            <a:r>
              <a:rPr lang="ru-RU" dirty="0" smtClean="0"/>
              <a:t>классах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Право 5 лет</a:t>
            </a:r>
          </a:p>
          <a:p>
            <a:pPr marL="0" indent="0">
              <a:buNone/>
            </a:pPr>
            <a:r>
              <a:rPr lang="ru-RU" dirty="0"/>
              <a:t>Согласно п. 3 приказа </a:t>
            </a:r>
            <a:r>
              <a:rPr lang="ru-RU" dirty="0" err="1"/>
              <a:t>Минобрнауки</a:t>
            </a:r>
            <a:r>
              <a:rPr lang="ru-RU" dirty="0"/>
              <a:t> России от 31.03.2014 N 253 (ред. от 26.01.2016) "Об утверждении федерального перечня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образования" </a:t>
            </a:r>
          </a:p>
          <a:p>
            <a:pPr marL="0" indent="0">
              <a:buNone/>
            </a:pPr>
            <a:r>
              <a:rPr lang="ru-RU" dirty="0"/>
              <a:t>«3. Организации, осуществляющие образовательную деятельность по основным общеобразовательным программам, вправе в течение пяти лет использовать в образовательной деятельности </a:t>
            </a:r>
            <a:r>
              <a:rPr lang="ru-RU" u="sng" dirty="0"/>
              <a:t>приобретенные до вступления в силу настоящего приказа</a:t>
            </a:r>
            <a:r>
              <a:rPr lang="ru-RU" dirty="0"/>
              <a:t> учебники из:</a:t>
            </a:r>
          </a:p>
          <a:p>
            <a:r>
              <a:rPr lang="ru-RU" dirty="0"/>
              <a:t>федерального перечня учебников, рекомендованных Министерством образования и науки Российской Федерации к использованию в образовательном процессе в общеобразовательных учреждениях на 2013/14 учебный год;</a:t>
            </a:r>
          </a:p>
          <a:p>
            <a:r>
              <a:rPr lang="ru-RU" dirty="0"/>
              <a:t>федерального перечня учебников, допущенных Министерством образования и науки Российской Федерации к использованию в образовательном процессе в общеобразовательных учреждениях на 2013/14 учебный год;</a:t>
            </a:r>
          </a:p>
          <a:p>
            <a:r>
              <a:rPr lang="ru-RU" dirty="0"/>
              <a:t>федерального перечня учебников, рекомендованных Министерством образования и науки Российской Федерации к использованию в образовательном процессе в специальных (коррекционных) образовательных учреждениях на 2013/14 учебный год;</a:t>
            </a:r>
          </a:p>
          <a:p>
            <a:r>
              <a:rPr lang="ru-RU" dirty="0"/>
              <a:t>федерального перечня учебников, допущенных Министерством образования и науки Российской Федерации к использованию в образовательном процессе в специальных (коррекционных) образовательных учреждениях, на 2013/14 учебный год, утвержденных приказом Министерства образования и науки Российской Федерации от 19 декабря 2012 г. N 1067 (зарегистрирован Министерством юстиции Российской Федерации 30 января 2013 г., регистрационный номер N 26755), с изменением, внесенным приказом Министерства образования и науки Российской Федерации от 10 июля 2013 г. N 544 (зарегистрирован Министерством юстиции Российской Федерации 30 августа 2013 г., регистрационный номер N 29846).»</a:t>
            </a:r>
          </a:p>
          <a:p>
            <a:pPr marL="0" indent="0">
              <a:buNone/>
            </a:pPr>
            <a:r>
              <a:rPr lang="ru-RU" dirty="0"/>
              <a:t>Сопутствующим документом к приказу об утверждении ФПУ было письмо Министерства образования и науки РФ от 31 марта 2014 г. N МОН-П-1212 «О формировании федерального перечня учебников». В письме даются следующие разъяснения:</a:t>
            </a:r>
          </a:p>
          <a:p>
            <a:pPr marL="0" indent="0">
              <a:buNone/>
            </a:pPr>
            <a:r>
              <a:rPr lang="ru-RU" dirty="0"/>
              <a:t>«При этом все учебники, приобретенные образовательными организациями ранее, могут использоваться в образовательном процессе в течение пяти лет</a:t>
            </a:r>
            <a:r>
              <a:rPr lang="ru-RU" dirty="0" smtClean="0"/>
              <a:t>.».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174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Смена УМК в 7-х и 5-х </a:t>
            </a:r>
            <a:r>
              <a:rPr lang="ru-RU" dirty="0" smtClean="0"/>
              <a:t>классах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Остается </a:t>
            </a:r>
            <a:r>
              <a:rPr lang="ru-RU" dirty="0"/>
              <a:t>неразрешенным только один важный вопрос: как быть, если приобретенные ранее учебники не соответствуют Федеральному государственному образовательному стандарту?</a:t>
            </a:r>
          </a:p>
          <a:p>
            <a:pPr marL="0" indent="0">
              <a:buNone/>
            </a:pPr>
            <a:r>
              <a:rPr lang="ru-RU" dirty="0"/>
              <a:t>Ответ на этот вопрос можно найти в письме Министерства образования и науки РФ от 19 апреля 2011 г. N 03-255 "О введении федерального государственного образовательного стандарта общего образования". В документе, в частности, даются ответы на наиболее частые и важные вопросы, связанные с введением ФГОС:</a:t>
            </a:r>
          </a:p>
          <a:p>
            <a:pPr marL="0" indent="0">
              <a:buNone/>
            </a:pPr>
            <a:r>
              <a:rPr lang="ru-RU" dirty="0"/>
              <a:t>«Вопрос 8. Предполагает ли ФГОС разработку новых учебников? Можно ли использовать старые учебники при обучении по ФГОС?</a:t>
            </a:r>
          </a:p>
          <a:p>
            <a:pPr marL="0" indent="0">
              <a:buNone/>
            </a:pPr>
            <a:r>
              <a:rPr lang="ru-RU" dirty="0"/>
              <a:t>&lt;…&gt;</a:t>
            </a:r>
          </a:p>
          <a:p>
            <a:pPr marL="0" indent="0">
              <a:buNone/>
            </a:pPr>
            <a:r>
              <a:rPr lang="ru-RU" dirty="0"/>
              <a:t>В переходный период на новые стандарты могут быть использованы любые учебно-методические комплекты, которые включены в федеральный перечень. При этом особое внимание должно быть уделено изменению методики преподавания учебных предметов при одновременном использовании дополнительных учебных, дидактических материалов, ориентированных на формирование как предметных, так и </a:t>
            </a:r>
            <a:r>
              <a:rPr lang="ru-RU" dirty="0" err="1"/>
              <a:t>метапредметных</a:t>
            </a:r>
            <a:r>
              <a:rPr lang="ru-RU" dirty="0"/>
              <a:t> и личностных результатов.»</a:t>
            </a:r>
          </a:p>
          <a:p>
            <a:pPr marL="0" indent="0">
              <a:buNone/>
            </a:pPr>
            <a:r>
              <a:rPr lang="ru-RU" dirty="0"/>
              <a:t>Однако, учитывая статус документа, рекомендуется пользоваться последним обстоятельством </a:t>
            </a:r>
            <a:r>
              <a:rPr lang="ru-RU" b="1" dirty="0"/>
              <a:t>только в крайних случаях</a:t>
            </a:r>
            <a:r>
              <a:rPr lang="ru-RU" dirty="0"/>
              <a:t>, к которым относится, в частности, тот факт, что изменения в ФПУ требуют смены методической линии в процессе изучения предмета (т.е. при переходе из 5 класса в 6, или из 7 в 8 и из 8 в 9). </a:t>
            </a:r>
          </a:p>
        </p:txBody>
      </p:sp>
    </p:spTree>
    <p:extLst>
      <p:ext uri="{BB962C8B-B14F-4D97-AF65-F5344CB8AC3E}">
        <p14:creationId xmlns:p14="http://schemas.microsoft.com/office/powerpoint/2010/main" val="1322662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Профессиональные сообщества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95" y="831850"/>
            <a:ext cx="8978209" cy="5311775"/>
          </a:xfrm>
        </p:spPr>
      </p:pic>
    </p:spTree>
    <p:extLst>
      <p:ext uri="{BB962C8B-B14F-4D97-AF65-F5344CB8AC3E}">
        <p14:creationId xmlns:p14="http://schemas.microsoft.com/office/powerpoint/2010/main" val="1585741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Практики обеспечивающие результаты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2016 г. По заказу ДО ЯО проведено обучение учителей школ Ярославской области, показавших невысокие результаты ГИА по математике по ППК «ОГЭ и ЕГЭ: решение заданий повышенной сложности. Математика». Численность группы 34 человека.</a:t>
            </a:r>
          </a:p>
          <a:p>
            <a:pPr marL="0" indent="0">
              <a:buNone/>
            </a:pPr>
            <a:r>
              <a:rPr lang="ru-RU" dirty="0" smtClean="0"/>
              <a:t>Итоги: </a:t>
            </a:r>
          </a:p>
          <a:p>
            <a:r>
              <a:rPr lang="ru-RU" dirty="0" smtClean="0"/>
              <a:t>Проблемы, связанные с оценкой заданий</a:t>
            </a:r>
          </a:p>
          <a:p>
            <a:r>
              <a:rPr lang="ru-RU" dirty="0" smtClean="0"/>
              <a:t>Проблемы, связанные с выстраиванием системы подготовки</a:t>
            </a:r>
          </a:p>
          <a:p>
            <a:r>
              <a:rPr lang="ru-RU" dirty="0" smtClean="0"/>
              <a:t>Механистичный подход к прототипам</a:t>
            </a:r>
          </a:p>
          <a:p>
            <a:r>
              <a:rPr lang="ru-RU" dirty="0" smtClean="0"/>
              <a:t>Неверие в возможности детей</a:t>
            </a:r>
          </a:p>
          <a:p>
            <a:r>
              <a:rPr lang="ru-RU" dirty="0" smtClean="0"/>
              <a:t>Вопросы управленческой поддержки и мотивации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773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ППК «Решение заданий»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Источник беспокойства «ЕГЭ для педагогов» (НИКО)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Практические задания по результатам ГИА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618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Результаты ГИА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948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Уважаемые коллеги!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Большое спасибо за участие в сегодняшнем мероприятии!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Всем хороших каникул, умных учеников, хорошо оформленных документов!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smtClean="0"/>
              <a:t>С надеждой на </a:t>
            </a:r>
          </a:p>
          <a:p>
            <a:pPr marL="0" indent="0" algn="r">
              <a:buNone/>
            </a:pPr>
            <a:r>
              <a:rPr lang="ru-RU" dirty="0" smtClean="0"/>
              <a:t>дальнейшее сотрудничество</a:t>
            </a:r>
          </a:p>
          <a:p>
            <a:pPr marL="0" indent="0" algn="r">
              <a:buNone/>
            </a:pPr>
            <a:r>
              <a:rPr lang="ru-RU" dirty="0" smtClean="0"/>
              <a:t>Кафедра ЕМД ГАУ ДПО ЯО ИРО</a:t>
            </a:r>
            <a:endParaRPr lang="ru-RU" dirty="0"/>
          </a:p>
        </p:txBody>
      </p:sp>
      <p:pic>
        <p:nvPicPr>
          <p:cNvPr id="4098" name="Picture 2" descr="http://www.rudata.ru/w/images/8/83/%D0%9A%D0%B0%D0%BD%D0%B8%D0%BA%D1%83%D0%BB%D1%8B_%D0%B1%D0%BE%D0%BD%D0%B8%D1%84%D0%B0%D1%86%D0%B8%D1%8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9541"/>
            <a:ext cx="3497802" cy="262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485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Планирование 2 половина 2015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269867"/>
              </p:ext>
            </p:extLst>
          </p:nvPr>
        </p:nvGraphicFramePr>
        <p:xfrm>
          <a:off x="124287" y="840727"/>
          <a:ext cx="1180730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3651"/>
                <a:gridCol w="590365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Мероприятие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Отметка о выполнении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вебинар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типичным ошибкам ГИА-9 и ГИА-11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Проводился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baseline="0" dirty="0" err="1" smtClean="0"/>
                        <a:t>вебинар</a:t>
                      </a:r>
                      <a:r>
                        <a:rPr lang="ru-RU" sz="2000" baseline="0" dirty="0" smtClean="0"/>
                        <a:t> по итогам и результатам с анализом ошибок на федеральном уровне. На 2016 год запланирован анализ типичных ошибок на региональном уровне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курсы по системе оценивания планируемых результатов по предмету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Программа была разработана в начале 2014 г. Прошли обучение 93 человека</a:t>
                      </a:r>
                      <a:r>
                        <a:rPr lang="ru-RU" sz="2000" baseline="0" dirty="0" smtClean="0"/>
                        <a:t> (5 групп)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семинар по организации внеурочной деятельности по предмету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Есть ППК</a:t>
                      </a:r>
                      <a:r>
                        <a:rPr lang="ru-RU" sz="2000" baseline="0" dirty="0" smtClean="0"/>
                        <a:t> на 36 часов, возможна организация семинаров, но нет востребованности со стороны МР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курсы повышения квалификации учителя для его профессионального развития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Программа «Профессиональное развитие</a:t>
                      </a:r>
                      <a:r>
                        <a:rPr lang="ru-RU" sz="2000" baseline="0" dirty="0" smtClean="0"/>
                        <a:t> учителя естественнонаучных дисциплин и математики» разработана в январе 2016 года. Прошла обучение 12 группа, где обучалось 11 учителей математики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семинар об особенностях преподавания математики в рамках ФГОС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</a:t>
                      </a:r>
                      <a:r>
                        <a:rPr lang="ru-RU" sz="2000" baseline="0" dirty="0" smtClean="0"/>
                        <a:t> 2016 году проведен </a:t>
                      </a:r>
                      <a:r>
                        <a:rPr lang="ru-RU" sz="2000" baseline="0" dirty="0" err="1" smtClean="0"/>
                        <a:t>вебинар</a:t>
                      </a:r>
                      <a:r>
                        <a:rPr lang="ru-RU" sz="2000" baseline="0" dirty="0" smtClean="0"/>
                        <a:t> «Изменения в нормативной документации по ФГОС. Математика»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2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Перспективные планы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147277"/>
              </p:ext>
            </p:extLst>
          </p:nvPr>
        </p:nvGraphicFramePr>
        <p:xfrm>
          <a:off x="952500" y="831850"/>
          <a:ext cx="102870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0"/>
                <a:gridCol w="51435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Мероприятия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Состояние 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Разработать диагностические работы на начало 5 класса (вводная работа) и конец 6 класса (окончание изучения курса «Арифметика») с привлечением психологических служб.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Предложен совместный проект</a:t>
                      </a:r>
                      <a:r>
                        <a:rPr lang="ru-RU" sz="2000" baseline="0" dirty="0" smtClean="0"/>
                        <a:t> (см. анкеты)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Организовать практико-ориентированные семинары для предоставления возможности учителю представить свой опыт и методические разработки на региональном уровне.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Возможна организация</a:t>
                      </a:r>
                      <a:r>
                        <a:rPr lang="ru-RU" sz="2000" baseline="0" dirty="0" smtClean="0"/>
                        <a:t> межмуниципальных мероприятий (см. анкету). Вопросы обмена опытом (выяснение возможностей) включены в ППК по реализации КРМО и по модернизации технологий и содержания математического образования в условиях реализации ФГОС</a:t>
                      </a:r>
                    </a:p>
                    <a:p>
                      <a:r>
                        <a:rPr lang="ru-RU" sz="2000" baseline="0" dirty="0" smtClean="0"/>
                        <a:t>Предложения для сотрудничества (см. анкеты)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6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Перспективные планы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985699"/>
              </p:ext>
            </p:extLst>
          </p:nvPr>
        </p:nvGraphicFramePr>
        <p:xfrm>
          <a:off x="952500" y="831850"/>
          <a:ext cx="10287000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0"/>
                <a:gridCol w="51435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Состояние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Внести предложения в вышестоящие организации о разработке рабочих программ: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В рамках</a:t>
                      </a:r>
                      <a:r>
                        <a:rPr lang="ru-RU" baseline="0" dirty="0" smtClean="0"/>
                        <a:t> совместной работы с ДО ЯО и </a:t>
                      </a:r>
                      <a:r>
                        <a:rPr lang="ru-RU" baseline="0" dirty="0" err="1" smtClean="0"/>
                        <a:t>ЦОиККО</a:t>
                      </a:r>
                      <a:r>
                        <a:rPr lang="ru-RU" baseline="0" dirty="0" smtClean="0"/>
                        <a:t> по разработке региональных рекомендаций по разработке рабочих программ учебных предметов были внесены соответствующие предложения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МО учителей математики ОО разрабатывают рабочую программу учебного предмета (курса) как часть ООП ОО сроком на 5 лет и на 2 года. Задача МО разбить планируемые результаты изучения по предмету на каждый класс.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Ежегодно в соответствии с локальным актом ОО учитель разрабатывает календарно-тематическое планирование.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8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2016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Конкурс программ внеурочной деятельности по предметам ЕНД и математике (июнь-ноябрь)</a:t>
            </a:r>
          </a:p>
          <a:p>
            <a:r>
              <a:rPr lang="ru-RU" dirty="0" smtClean="0"/>
              <a:t>Фестиваль «Современный урок»(2 формы участия – очная и заочная) сентябрь - декабрь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61" y="-24"/>
            <a:ext cx="10972800" cy="12961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Реализация концепции развития математического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464" y="1518082"/>
            <a:ext cx="10287072" cy="4625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Федеральный план по реализации концепции</a:t>
            </a:r>
          </a:p>
          <a:p>
            <a:pPr marL="0" indent="0">
              <a:buNone/>
            </a:pPr>
            <a:r>
              <a:rPr lang="ru-RU" dirty="0" smtClean="0"/>
              <a:t>Повышение квалификации учителей математики в области реализации КРМО</a:t>
            </a:r>
          </a:p>
          <a:p>
            <a:r>
              <a:rPr lang="ru-RU" dirty="0" smtClean="0"/>
              <a:t>ППК «КРМО и ее реализация в ЯО» 18 ч. дистанционно</a:t>
            </a:r>
            <a:r>
              <a:rPr lang="ru-RU" dirty="0"/>
              <a:t> </a:t>
            </a:r>
            <a:r>
              <a:rPr lang="ru-RU" dirty="0" smtClean="0"/>
              <a:t>в СДО</a:t>
            </a:r>
          </a:p>
          <a:p>
            <a:pPr lvl="0"/>
            <a:r>
              <a:rPr lang="ru-RU" b="1" dirty="0"/>
              <a:t>Концепция развития математического образования в РФ и сопутствующие нормативные документы 4 ч.</a:t>
            </a:r>
            <a:endParaRPr lang="ru-RU" dirty="0"/>
          </a:p>
          <a:p>
            <a:pPr lvl="0"/>
            <a:r>
              <a:rPr lang="ru-RU" b="1" dirty="0"/>
              <a:t>Развитие математического образования на современном этапе развития общества 5 ч.</a:t>
            </a:r>
            <a:endParaRPr lang="ru-RU" dirty="0"/>
          </a:p>
          <a:p>
            <a:pPr lvl="0"/>
            <a:r>
              <a:rPr lang="ru-RU" b="1" dirty="0"/>
              <a:t>Реализация КРМО в Ярославской области(3 ч</a:t>
            </a:r>
            <a:r>
              <a:rPr lang="ru-RU" b="1" dirty="0" smtClean="0"/>
              <a:t>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0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61" y="-24"/>
            <a:ext cx="10972800" cy="12961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Реализация концепции развития математического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464" y="1518082"/>
            <a:ext cx="10287072" cy="46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Федеральный план по реализации концепции + Федеральная субсидия по ФЦПРО п. 2.4 «Модернизация содержания и технологий обучения в условиях реализации ФГОС»</a:t>
            </a:r>
          </a:p>
          <a:p>
            <a:pPr marL="0" indent="0">
              <a:buNone/>
            </a:pPr>
            <a:r>
              <a:rPr lang="ru-RU" dirty="0" smtClean="0"/>
              <a:t>Повышение квалификации учителей математики в области реализации КРМО</a:t>
            </a:r>
          </a:p>
          <a:p>
            <a:r>
              <a:rPr lang="ru-RU" dirty="0" smtClean="0"/>
              <a:t>ППК «Модернизация содержания и технологий…» 28-56 ч. с выбором формы обучения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8892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math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ОГЭ ЕГЭ 2015 чищеная</Template>
  <TotalTime>141</TotalTime>
  <Words>3049</Words>
  <Application>Microsoft Office PowerPoint</Application>
  <PresentationFormat>Произвольный</PresentationFormat>
  <Paragraphs>233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8_math</vt:lpstr>
      <vt:lpstr>Открытое заседание Регионального МО ТЕМП</vt:lpstr>
      <vt:lpstr>Региональное МО ТЕМП</vt:lpstr>
      <vt:lpstr>Профессиональные сообщества</vt:lpstr>
      <vt:lpstr>Планирование 2 половина 2015</vt:lpstr>
      <vt:lpstr>Перспективные планы</vt:lpstr>
      <vt:lpstr>Перспективные планы</vt:lpstr>
      <vt:lpstr>План 2016</vt:lpstr>
      <vt:lpstr>Реализация концепции развития математического образования</vt:lpstr>
      <vt:lpstr>Реализация концепции развития математического образования</vt:lpstr>
      <vt:lpstr>Реализация концепции развития математического образования</vt:lpstr>
      <vt:lpstr>Реализация концепции развития математического образования</vt:lpstr>
      <vt:lpstr>Региональное отделение Всероссийской ассоциаци учителей математики (РАУМ) </vt:lpstr>
      <vt:lpstr>Региональное отделение РАУМ</vt:lpstr>
      <vt:lpstr>Предлагаемые проекты</vt:lpstr>
      <vt:lpstr>Предлагаемые региональные проекты и направления</vt:lpstr>
      <vt:lpstr>Предлагаемые региональные проекты и направления</vt:lpstr>
      <vt:lpstr>Предлагаемые региональные проекты и направления</vt:lpstr>
      <vt:lpstr>Разработка рабочих программ учебных предметов</vt:lpstr>
      <vt:lpstr>Разработка рабочих программ учебных предметов</vt:lpstr>
      <vt:lpstr>Конкретизация и расширение результатов по математике</vt:lpstr>
      <vt:lpstr>Конкретизация и расширение результатов по математике</vt:lpstr>
      <vt:lpstr>Конкретизация и расширение результатов по математике</vt:lpstr>
      <vt:lpstr>Конкретизация и расширение результатов по математике</vt:lpstr>
      <vt:lpstr>Конкретизация и расширение результатов по математике</vt:lpstr>
      <vt:lpstr>Конкретизация и расширение результатов по математике</vt:lpstr>
      <vt:lpstr>Конкретизация и расширение результатов по математике</vt:lpstr>
      <vt:lpstr>Изменение структуры программ</vt:lpstr>
      <vt:lpstr>Смена УМК в 7-х и 5-х классах</vt:lpstr>
      <vt:lpstr>Смена УМК в 7-х и 5-х классах</vt:lpstr>
      <vt:lpstr>Практики обеспечивающие результаты ГИА</vt:lpstr>
      <vt:lpstr>ППК «Решение заданий»</vt:lpstr>
      <vt:lpstr>Результаты ГИА</vt:lpstr>
      <vt:lpstr>Уважаемые коллеги!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</dc:creator>
  <cp:lastModifiedBy>Светлана Михайловна Головлева</cp:lastModifiedBy>
  <cp:revision>14</cp:revision>
  <dcterms:created xsi:type="dcterms:W3CDTF">2016-06-17T03:13:17Z</dcterms:created>
  <dcterms:modified xsi:type="dcterms:W3CDTF">2016-07-04T11:35:49Z</dcterms:modified>
</cp:coreProperties>
</file>