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  <p:sldId id="266" r:id="rId10"/>
    <p:sldId id="267" r:id="rId11"/>
    <p:sldId id="279" r:id="rId12"/>
    <p:sldId id="264" r:id="rId13"/>
    <p:sldId id="268" r:id="rId14"/>
    <p:sldId id="265" r:id="rId15"/>
    <p:sldId id="269" r:id="rId16"/>
    <p:sldId id="270" r:id="rId17"/>
    <p:sldId id="273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80" r:id="rId26"/>
    <p:sldId id="281" r:id="rId27"/>
    <p:sldId id="282" r:id="rId28"/>
    <p:sldId id="283" r:id="rId29"/>
    <p:sldId id="284" r:id="rId30"/>
    <p:sldId id="286" r:id="rId31"/>
    <p:sldId id="293" r:id="rId32"/>
    <p:sldId id="294" r:id="rId33"/>
    <p:sldId id="295" r:id="rId34"/>
    <p:sldId id="296" r:id="rId35"/>
    <p:sldId id="297" r:id="rId36"/>
    <p:sldId id="298" r:id="rId37"/>
    <p:sldId id="285" r:id="rId38"/>
    <p:sldId id="287" r:id="rId39"/>
    <p:sldId id="292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fgosreestr.r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mailto:golovleva@iro.yar.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Вопросы закупки учебников на 2016-2017 учебный год в связи с изменениями в федеральном перечне учебников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941168"/>
            <a:ext cx="6560234" cy="1752600"/>
          </a:xfrm>
        </p:spPr>
        <p:txBody>
          <a:bodyPr/>
          <a:lstStyle/>
          <a:p>
            <a:r>
              <a:rPr lang="ru-RU" dirty="0" smtClean="0"/>
              <a:t>Для </a:t>
            </a:r>
            <a:r>
              <a:rPr lang="ru-RU" dirty="0" smtClean="0"/>
              <a:t>учителей математики и физики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8972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формирования ФПУ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24. Федеральный перечень учебников утверждается приказом </a:t>
            </a:r>
            <a:r>
              <a:rPr lang="ru-RU" dirty="0" err="1"/>
              <a:t>Минобрнауки</a:t>
            </a:r>
            <a:r>
              <a:rPr lang="ru-RU" dirty="0"/>
              <a:t> России до 1 апреля года формирования федерального перечня учебников не реже чем один раз в три года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Следующий ФПУ – 2017 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56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Примерная основная образовательная программа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Расположена в реестре примерных  основных общеобразовательных программ</a:t>
            </a:r>
          </a:p>
          <a:p>
            <a:r>
              <a:rPr lang="en-US" dirty="0">
                <a:hlinkClick r:id="rId2"/>
              </a:rPr>
              <a:t>http://fgosreestr.ru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155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Ситуация, сложившаяся в образовательных организациях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100% школ впервые закупают учебники, соответствующие ФГОС ООО и СОО.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80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Ситуация, сложившаяся в образовательных организациях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70% школ, вводивших ФГОС с 2014 года – на 2016-17 уч. г. закупают учебники для 7 классов</a:t>
            </a:r>
          </a:p>
          <a:p>
            <a:pPr marL="0" indent="0">
              <a:buNone/>
            </a:pPr>
            <a:r>
              <a:rPr lang="ru-RU" dirty="0" smtClean="0"/>
              <a:t>С точки зрения математики – переход от изучения Математики к изучению Алгебры и Геометрии</a:t>
            </a:r>
          </a:p>
          <a:p>
            <a:pPr marL="0" indent="0">
              <a:buNone/>
            </a:pPr>
            <a:r>
              <a:rPr lang="ru-RU" dirty="0" smtClean="0"/>
              <a:t>С точки зрения физики – начало изучения предмета</a:t>
            </a:r>
          </a:p>
          <a:p>
            <a:pPr marL="0" indent="0">
              <a:buNone/>
            </a:pPr>
            <a:r>
              <a:rPr lang="ru-RU" dirty="0" smtClean="0"/>
              <a:t>Удобный случай для смены УМК</a:t>
            </a:r>
          </a:p>
        </p:txBody>
      </p:sp>
    </p:spTree>
    <p:extLst>
      <p:ext uri="{BB962C8B-B14F-4D97-AF65-F5344CB8AC3E}">
        <p14:creationId xmlns:p14="http://schemas.microsoft.com/office/powerpoint/2010/main" val="17972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Ситуация, сложившаяся в образовательных организациях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ru-RU" dirty="0" smtClean="0"/>
              <a:t>30% школ, вводивших ФГОС с 2013 года – на 2016-17 уч. г. закупают учебники для 8 классов.</a:t>
            </a:r>
          </a:p>
          <a:p>
            <a:pPr marL="0" indent="0">
              <a:buNone/>
            </a:pPr>
            <a:r>
              <a:rPr lang="ru-RU" dirty="0" smtClean="0"/>
              <a:t>Нежелательна смена линии учебников!!!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15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Ситуация, сложившаяся в образовательных организациях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ru-RU" dirty="0" smtClean="0"/>
              <a:t>5 школ, вводивших ФГОС с 2012 года – на 2016-17 уч. г. закупают учебники для 9 классов.</a:t>
            </a:r>
          </a:p>
          <a:p>
            <a:pPr marL="0" indent="0">
              <a:buNone/>
            </a:pPr>
            <a:r>
              <a:rPr lang="ru-RU" dirty="0" smtClean="0"/>
              <a:t>Крайне нежелательна смена линии учебников!!!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34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Закупка учебников 2016-17 уч. г.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7-е классы</a:t>
            </a:r>
          </a:p>
          <a:p>
            <a:r>
              <a:rPr lang="ru-RU" dirty="0" smtClean="0"/>
              <a:t>8-е классы и 9-е классы, где нет смены </a:t>
            </a:r>
            <a:r>
              <a:rPr lang="ru-RU" dirty="0" smtClean="0"/>
              <a:t>УМК</a:t>
            </a:r>
          </a:p>
          <a:p>
            <a:r>
              <a:rPr lang="ru-RU" dirty="0" smtClean="0"/>
              <a:t>Школам, переходящим в 8 и 9 классы, и обучающимся по УМК, исключенным из перечня учебники для 8 и 9 классов закупаться не будут</a:t>
            </a:r>
            <a:endParaRPr lang="ru-RU" dirty="0" smtClean="0"/>
          </a:p>
          <a:p>
            <a:r>
              <a:rPr lang="ru-RU" dirty="0" smtClean="0"/>
              <a:t>НО! Есть возможность этим школам (при их желании) купить новые УМК для 7 класса.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515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Закупка учебников школой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Школа вправе закупить требуемые учебники самостоятельно за собственные средства</a:t>
            </a:r>
          </a:p>
          <a:p>
            <a:pPr marL="0" indent="0">
              <a:buNone/>
            </a:pPr>
            <a:r>
              <a:rPr lang="ru-RU" b="1" dirty="0" smtClean="0"/>
              <a:t>НО</a:t>
            </a:r>
          </a:p>
          <a:p>
            <a:pPr marL="0" indent="0">
              <a:buNone/>
            </a:pPr>
            <a:r>
              <a:rPr lang="ru-RU" u="sng" dirty="0" smtClean="0"/>
              <a:t>Не за средства родителей!!!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138556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Методическая поддержка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ГАУ ДПО ЯО ИРО на основании: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Анализа методических особенностей линий УМК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Анализа информации о применении УМК в учебном процессе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Анализа отзывов учителей, работающих по различным УМК</a:t>
            </a:r>
          </a:p>
          <a:p>
            <a:pPr marL="0" indent="0">
              <a:buNone/>
            </a:pPr>
            <a:r>
              <a:rPr lang="ru-RU" dirty="0" smtClean="0"/>
              <a:t>Рекомендует на замену исключенным из ФПУ УМК следующие: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86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Линия </a:t>
            </a:r>
            <a:r>
              <a:rPr lang="ru-RU" b="1" dirty="0" smtClean="0"/>
              <a:t>УМК </a:t>
            </a:r>
            <a:r>
              <a:rPr lang="ru-RU" b="1" dirty="0"/>
              <a:t>по алгебре Дорофеева Г.В., Суворовой С.Б., </a:t>
            </a:r>
            <a:r>
              <a:rPr lang="ru-RU" b="1" dirty="0" err="1"/>
              <a:t>Бунимовича</a:t>
            </a:r>
            <a:r>
              <a:rPr lang="ru-RU" b="1" dirty="0"/>
              <a:t> Е.А. и др. 7-9 классы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Авторы</a:t>
            </a:r>
            <a:r>
              <a:rPr lang="ru-RU" dirty="0"/>
              <a:t>: Г. В. Дорофеев, С. Б. Суворова, Е. А. </a:t>
            </a:r>
            <a:r>
              <a:rPr lang="ru-RU" dirty="0" err="1"/>
              <a:t>Бунимович</a:t>
            </a:r>
            <a:r>
              <a:rPr lang="ru-RU" dirty="0"/>
              <a:t> и др.</a:t>
            </a:r>
          </a:p>
          <a:p>
            <a:pPr marL="0" indent="0">
              <a:buNone/>
            </a:pPr>
            <a:r>
              <a:rPr lang="ru-RU" dirty="0"/>
              <a:t>Линия входит в серию «Академический школьный учебник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86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Закупка учебников 2016-17 уч. гг.</a:t>
            </a:r>
          </a:p>
        </p:txBody>
      </p:sp>
    </p:spTree>
    <p:extLst>
      <p:ext uri="{BB962C8B-B14F-4D97-AF65-F5344CB8AC3E}">
        <p14:creationId xmlns:p14="http://schemas.microsoft.com/office/powerpoint/2010/main" val="150025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В состав УМК входят:</a:t>
            </a:r>
            <a:endParaRPr lang="ru-RU" dirty="0"/>
          </a:p>
          <a:p>
            <a:r>
              <a:rPr lang="ru-RU" dirty="0"/>
              <a:t>рабочие программы</a:t>
            </a:r>
          </a:p>
          <a:p>
            <a:r>
              <a:rPr lang="ru-RU" dirty="0"/>
              <a:t>учебники</a:t>
            </a:r>
          </a:p>
          <a:p>
            <a:pPr lvl="1"/>
            <a:r>
              <a:rPr lang="ru-RU" dirty="0"/>
              <a:t>Г. В. Дорофеев, С. Б. Суворова, Е. А. </a:t>
            </a:r>
            <a:r>
              <a:rPr lang="ru-RU" dirty="0" err="1"/>
              <a:t>Бунимович</a:t>
            </a:r>
            <a:r>
              <a:rPr lang="ru-RU" dirty="0"/>
              <a:t> и др. Алгебра. 7 класс</a:t>
            </a:r>
          </a:p>
          <a:p>
            <a:pPr lvl="1"/>
            <a:r>
              <a:rPr lang="ru-RU" dirty="0"/>
              <a:t>Г. В. Дорофеев, С. Б. Суворова, Е. А. </a:t>
            </a:r>
            <a:r>
              <a:rPr lang="ru-RU" dirty="0" err="1"/>
              <a:t>Бунимович</a:t>
            </a:r>
            <a:r>
              <a:rPr lang="ru-RU" dirty="0"/>
              <a:t> и др. Алгебра. 8 класс</a:t>
            </a:r>
          </a:p>
          <a:p>
            <a:pPr lvl="1"/>
            <a:r>
              <a:rPr lang="ru-RU" dirty="0"/>
              <a:t>Г. В. Дорофеев, С. Б. Суворова, Е. А. </a:t>
            </a:r>
            <a:r>
              <a:rPr lang="ru-RU" dirty="0" err="1"/>
              <a:t>Бунимович</a:t>
            </a:r>
            <a:r>
              <a:rPr lang="ru-RU" dirty="0"/>
              <a:t> и др. Алгебра. 9 класс</a:t>
            </a:r>
          </a:p>
          <a:p>
            <a:r>
              <a:rPr lang="ru-RU" dirty="0"/>
              <a:t>рабочая тетрадь</a:t>
            </a:r>
          </a:p>
          <a:p>
            <a:r>
              <a:rPr lang="ru-RU" dirty="0"/>
              <a:t>дидактические материалы</a:t>
            </a:r>
          </a:p>
          <a:p>
            <a:r>
              <a:rPr lang="ru-RU" dirty="0"/>
              <a:t>тематические тесты</a:t>
            </a:r>
          </a:p>
          <a:p>
            <a:r>
              <a:rPr lang="ru-RU" dirty="0"/>
              <a:t>контрольные работы</a:t>
            </a:r>
          </a:p>
          <a:p>
            <a:r>
              <a:rPr lang="ru-RU" dirty="0"/>
              <a:t>методические рекомендации</a:t>
            </a:r>
          </a:p>
          <a:p>
            <a:r>
              <a:rPr lang="ru-RU" strike="sngStrike" dirty="0"/>
              <a:t>электронное приложение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976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u="sng" dirty="0"/>
              <a:t>Учебники</a:t>
            </a:r>
            <a:r>
              <a:rPr lang="ru-RU" dirty="0"/>
              <a:t> соответствуют Федеральному государственному образовательному стандарту основного общего образования. Основная идея – обеспечение уровневой дифференциации обучения за счёт широкого диапазона заданий. В курсе продолжается развитие вычислительной культуры учащихся, активно формируется алгебраический аппарат. Система упражнений дидактически организована. В задания включены такие виды деятельности, как анализ информации, наблюдение и эксперимент, конструирование алгоритмов, поиск закономерностей и т. д. Это позволяет учащимся осознанно овладевать универсальными учебными действиями. Каждая глава завершается рубрикой «Чему вы научились», помогающей ученику проверить себя на базовом уровне и оценить возможность выполнения более сложных заданий.</a:t>
            </a:r>
          </a:p>
        </p:txBody>
      </p:sp>
    </p:spTree>
    <p:extLst>
      <p:ext uri="{BB962C8B-B14F-4D97-AF65-F5344CB8AC3E}">
        <p14:creationId xmlns:p14="http://schemas.microsoft.com/office/powerpoint/2010/main" val="209573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u="sng" dirty="0"/>
              <a:t>Рабочие тетради</a:t>
            </a:r>
            <a:r>
              <a:rPr lang="ru-RU" dirty="0"/>
              <a:t> наряду с обычными заданиями технического характера содержат практические задачи, заимствованные из окружающей жизни.</a:t>
            </a:r>
          </a:p>
          <a:p>
            <a:pPr marL="0" indent="0">
              <a:buNone/>
            </a:pPr>
            <a:r>
              <a:rPr lang="ru-RU" b="1" u="sng" dirty="0"/>
              <a:t>Дидактические материалы</a:t>
            </a:r>
            <a:r>
              <a:rPr lang="ru-RU" dirty="0"/>
              <a:t> состоят из обучающих и проверочных работ. Обучающие работы предназначены для организации текущего обучения и разделены на две части по уровню сложности. Проверочные работы в двух вариантах предназначены для оперативного контроля и рассчитаны на 10-15 минут.</a:t>
            </a:r>
          </a:p>
          <a:p>
            <a:pPr marL="0" indent="0">
              <a:buNone/>
            </a:pPr>
            <a:r>
              <a:rPr lang="ru-RU" b="1" u="sng" dirty="0"/>
              <a:t>Контрольные работы</a:t>
            </a:r>
            <a:r>
              <a:rPr lang="ru-RU" dirty="0"/>
              <a:t> включают тематические зачёты, контрольные работы за два учебных полугодия и итоговые тесты по курсу алгебры 7-9 классов.</a:t>
            </a:r>
          </a:p>
          <a:p>
            <a:pPr marL="0" indent="0">
              <a:buNone/>
            </a:pPr>
            <a:r>
              <a:rPr lang="ru-RU" b="1" u="sng" dirty="0"/>
              <a:t>Методические рекомендации</a:t>
            </a:r>
            <a:r>
              <a:rPr lang="ru-RU" dirty="0"/>
              <a:t> содержат методические комментарии к каждой главе учебника, рекомендации к решению упражнений, примерное распределение материала всех книг комплекта по изучаемым темам.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79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u="sng" dirty="0"/>
              <a:t>Особенности линии</a:t>
            </a:r>
            <a:r>
              <a:rPr lang="ru-RU" b="1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последовательно проводится </a:t>
            </a:r>
            <a:r>
              <a:rPr lang="ru-RU" dirty="0" smtClean="0"/>
              <a:t>содержательно-методическая </a:t>
            </a:r>
            <a:r>
              <a:rPr lang="ru-RU" dirty="0"/>
              <a:t>линия, включающая комбинаторику, элементы теории вероятностей и статистику, которая органично сочетается с традиционными вопросами курса</a:t>
            </a:r>
          </a:p>
          <a:p>
            <a:pPr marL="0" indent="0">
              <a:buNone/>
            </a:pPr>
            <a:r>
              <a:rPr lang="ru-RU" dirty="0"/>
              <a:t>возможность уровневой дифференциации за счет широкого диапазона уровня сложности заданий, распределенных в группы А и В.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u="sng" dirty="0" smtClean="0"/>
              <a:t>Основания для рекомендации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Длительный опыт работы УМК (более 20 лет)</a:t>
            </a:r>
          </a:p>
          <a:p>
            <a:pPr marL="0" indent="0">
              <a:buNone/>
            </a:pPr>
            <a:r>
              <a:rPr lang="ru-RU" dirty="0" smtClean="0"/>
              <a:t>Положительные отзывы работающих по данному УМК</a:t>
            </a:r>
          </a:p>
          <a:p>
            <a:pPr marL="0" indent="0">
              <a:buNone/>
            </a:pPr>
            <a:r>
              <a:rPr lang="ru-RU" dirty="0" smtClean="0"/>
              <a:t>Качество методического сопровождения</a:t>
            </a:r>
          </a:p>
          <a:p>
            <a:pPr marL="0" indent="0">
              <a:buNone/>
            </a:pPr>
            <a:r>
              <a:rPr lang="ru-RU" dirty="0" smtClean="0"/>
              <a:t>Отдельно отмечается качество учебных текстов, учебник удобен для самостоятельной работы ребенка</a:t>
            </a:r>
          </a:p>
          <a:p>
            <a:pPr marL="0" indent="0">
              <a:buNone/>
            </a:pPr>
            <a:r>
              <a:rPr lang="ru-RU" dirty="0" smtClean="0"/>
              <a:t>Единая линия 5-9 класс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u="sng" dirty="0" smtClean="0"/>
              <a:t>Проблемы</a:t>
            </a:r>
          </a:p>
          <a:p>
            <a:pPr marL="0" indent="0">
              <a:buNone/>
            </a:pPr>
            <a:r>
              <a:rPr lang="ru-RU" dirty="0" smtClean="0"/>
              <a:t>Мало практического материала в самом учебнике, требуется дополнительно закупать дидактические материалы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03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Линия УМК «Алгебра</a:t>
            </a:r>
            <a:r>
              <a:rPr lang="ru-RU" b="1" dirty="0"/>
              <a:t>» </a:t>
            </a:r>
            <a:r>
              <a:rPr lang="ru-RU" dirty="0"/>
              <a:t>для 7 - 9 классов</a:t>
            </a:r>
          </a:p>
          <a:p>
            <a:pPr marL="0" indent="0">
              <a:buNone/>
            </a:pPr>
            <a:r>
              <a:rPr lang="ru-RU" dirty="0"/>
              <a:t>для учащихся общеобразовательных организаций</a:t>
            </a:r>
          </a:p>
          <a:p>
            <a:pPr marL="0" indent="0">
              <a:buNone/>
            </a:pPr>
            <a:r>
              <a:rPr lang="ru-RU" dirty="0" smtClean="0"/>
              <a:t>авторы</a:t>
            </a:r>
            <a:r>
              <a:rPr lang="ru-RU" dirty="0"/>
              <a:t>: Мерзляк А. Г., Полонский В. Б., Якир М. С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Представленные в линии учебники входят в систему </a:t>
            </a:r>
            <a:r>
              <a:rPr lang="ru-RU" dirty="0" smtClean="0"/>
              <a:t>учебно-методических </a:t>
            </a:r>
            <a:r>
              <a:rPr lang="ru-RU" dirty="0"/>
              <a:t>комплектов «</a:t>
            </a:r>
            <a:r>
              <a:rPr lang="ru-RU" b="1" dirty="0"/>
              <a:t>Алгоритм успеха</a:t>
            </a:r>
            <a:r>
              <a:rPr lang="ru-RU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0417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В состав </a:t>
            </a:r>
            <a:r>
              <a:rPr lang="ru-RU" b="1" dirty="0"/>
              <a:t>завершённой предметной линии </a:t>
            </a:r>
            <a:r>
              <a:rPr lang="ru-RU" dirty="0"/>
              <a:t>входят:</a:t>
            </a:r>
          </a:p>
          <a:p>
            <a:pPr marL="0" indent="0">
              <a:buNone/>
            </a:pPr>
            <a:r>
              <a:rPr lang="ru-RU" b="1" dirty="0"/>
              <a:t>а) учебники в печатной и электронной форме</a:t>
            </a:r>
          </a:p>
          <a:p>
            <a:pPr marL="0" indent="0">
              <a:buNone/>
            </a:pPr>
            <a:r>
              <a:rPr lang="ru-RU" dirty="0"/>
              <a:t>1. Мерзляк А.Г., Полонский В.Б., Якир М.С. «Алгебра. 7 класс».</a:t>
            </a:r>
          </a:p>
          <a:p>
            <a:pPr marL="0" indent="0">
              <a:buNone/>
            </a:pPr>
            <a:r>
              <a:rPr lang="ru-RU" dirty="0"/>
              <a:t>Учебник для общеобразовательных организаций;</a:t>
            </a:r>
          </a:p>
          <a:p>
            <a:pPr marL="0" indent="0">
              <a:buNone/>
            </a:pPr>
            <a:r>
              <a:rPr lang="ru-RU" dirty="0"/>
              <a:t>2. Мерзляк А. Г., Полонский В. Б., Якир М. С. «Алгебра. 8 класс».</a:t>
            </a:r>
          </a:p>
          <a:p>
            <a:pPr marL="0" indent="0">
              <a:buNone/>
            </a:pPr>
            <a:r>
              <a:rPr lang="ru-RU" dirty="0"/>
              <a:t>Учебник для общеобразовательных организаций;</a:t>
            </a:r>
          </a:p>
          <a:p>
            <a:pPr marL="0" indent="0">
              <a:buNone/>
            </a:pPr>
            <a:r>
              <a:rPr lang="ru-RU" dirty="0"/>
              <a:t>3. Мерзляк А. Г., Полонский В. Б., Якир М. С. «Алгебра. 9 класс».</a:t>
            </a:r>
          </a:p>
          <a:p>
            <a:pPr marL="0" indent="0">
              <a:buNone/>
            </a:pPr>
            <a:r>
              <a:rPr lang="ru-RU" dirty="0"/>
              <a:t>Учебник для общеобразовательных организаций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98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В состав </a:t>
            </a:r>
            <a:r>
              <a:rPr lang="ru-RU" b="1" dirty="0"/>
              <a:t>завершённой предметной линии </a:t>
            </a:r>
            <a:r>
              <a:rPr lang="ru-RU" dirty="0"/>
              <a:t>входят:</a:t>
            </a:r>
          </a:p>
          <a:p>
            <a:pPr marL="0" indent="0">
              <a:buNone/>
            </a:pPr>
            <a:r>
              <a:rPr lang="ru-RU" b="1" dirty="0" smtClean="0"/>
              <a:t>б</a:t>
            </a:r>
            <a:r>
              <a:rPr lang="ru-RU" b="1" dirty="0"/>
              <a:t>) методические пособия</a:t>
            </a:r>
          </a:p>
          <a:p>
            <a:pPr marL="0" indent="0">
              <a:buNone/>
            </a:pPr>
            <a:r>
              <a:rPr lang="ru-RU" dirty="0"/>
              <a:t>1. Буцко Е.В., Мерзляк А.Г., Полонский В.Б., Якир М.С. Алгебра. 7</a:t>
            </a:r>
          </a:p>
          <a:p>
            <a:pPr marL="0" indent="0">
              <a:buNone/>
            </a:pPr>
            <a:r>
              <a:rPr lang="ru-RU" dirty="0"/>
              <a:t>класс. Методическое пособие;</a:t>
            </a:r>
          </a:p>
          <a:p>
            <a:pPr marL="0" indent="0">
              <a:buNone/>
            </a:pPr>
            <a:r>
              <a:rPr lang="ru-RU" dirty="0"/>
              <a:t>2. Буцко Е.В., Мерзляк А.Г., Полонский В.Б., Якир М.С. Алгебра. 8</a:t>
            </a:r>
          </a:p>
          <a:p>
            <a:pPr marL="0" indent="0">
              <a:buNone/>
            </a:pPr>
            <a:r>
              <a:rPr lang="ru-RU" dirty="0"/>
              <a:t>класс. Методическое пособие;</a:t>
            </a:r>
          </a:p>
          <a:p>
            <a:pPr marL="0" indent="0">
              <a:buNone/>
            </a:pPr>
            <a:r>
              <a:rPr lang="ru-RU" dirty="0"/>
              <a:t>3. Буцко Е.В., Мерзляк А.Г., Полонский В.Б., Якир М.С. Алгебра. 9</a:t>
            </a:r>
          </a:p>
          <a:p>
            <a:pPr marL="0" indent="0">
              <a:buNone/>
            </a:pPr>
            <a:r>
              <a:rPr lang="ru-RU" dirty="0"/>
              <a:t>класс. Методическое пособие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203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В состав </a:t>
            </a:r>
            <a:r>
              <a:rPr lang="ru-RU" b="1" dirty="0"/>
              <a:t>завершённой предметной линии </a:t>
            </a:r>
            <a:r>
              <a:rPr lang="ru-RU" dirty="0"/>
              <a:t>входят:</a:t>
            </a:r>
          </a:p>
          <a:p>
            <a:pPr marL="0" indent="0">
              <a:buNone/>
            </a:pPr>
            <a:r>
              <a:rPr lang="ru-RU" b="1" dirty="0" smtClean="0"/>
              <a:t>в</a:t>
            </a:r>
            <a:r>
              <a:rPr lang="ru-RU" b="1" dirty="0"/>
              <a:t>) электронные приложения к учебникам</a:t>
            </a:r>
          </a:p>
          <a:p>
            <a:pPr marL="0" indent="0">
              <a:buNone/>
            </a:pPr>
            <a:r>
              <a:rPr lang="ru-RU" dirty="0"/>
              <a:t>1. Мерзляк А.Г., Полонский В.Б., Якир М.С. Алгебра. 7 класс.</a:t>
            </a:r>
          </a:p>
          <a:p>
            <a:pPr marL="0" indent="0">
              <a:buNone/>
            </a:pPr>
            <a:r>
              <a:rPr lang="ru-RU" dirty="0"/>
              <a:t>Электронное приложение к учебнику для общеобразовательных</a:t>
            </a:r>
          </a:p>
          <a:p>
            <a:pPr marL="0" indent="0">
              <a:buNone/>
            </a:pPr>
            <a:r>
              <a:rPr lang="ru-RU" dirty="0"/>
              <a:t>организаций;</a:t>
            </a:r>
          </a:p>
          <a:p>
            <a:pPr marL="0" indent="0">
              <a:buNone/>
            </a:pPr>
            <a:r>
              <a:rPr lang="ru-RU" dirty="0"/>
              <a:t>2. Мерзляк А.Г., Полонский В.Б., Якир М.С. Алгебра. 8 класс.</a:t>
            </a:r>
          </a:p>
          <a:p>
            <a:pPr marL="0" indent="0">
              <a:buNone/>
            </a:pPr>
            <a:r>
              <a:rPr lang="ru-RU" dirty="0"/>
              <a:t>Электронное приложение к учебнику для общеобразовательных</a:t>
            </a:r>
          </a:p>
          <a:p>
            <a:pPr marL="0" indent="0">
              <a:buNone/>
            </a:pPr>
            <a:r>
              <a:rPr lang="ru-RU" dirty="0"/>
              <a:t>организаций;</a:t>
            </a:r>
          </a:p>
          <a:p>
            <a:pPr marL="0" indent="0">
              <a:buNone/>
            </a:pPr>
            <a:r>
              <a:rPr lang="ru-RU" dirty="0"/>
              <a:t>3. Мерзляк А.Г., Полонский В.Б., Якир М.С. Алгебра. 9 класс.</a:t>
            </a:r>
          </a:p>
          <a:p>
            <a:pPr marL="0" indent="0">
              <a:buNone/>
            </a:pPr>
            <a:r>
              <a:rPr lang="ru-RU" dirty="0"/>
              <a:t>Электронное приложение к учебнику для общеобразовательных</a:t>
            </a:r>
          </a:p>
          <a:p>
            <a:pPr marL="0" indent="0">
              <a:buNone/>
            </a:pPr>
            <a:r>
              <a:rPr lang="ru-RU" dirty="0"/>
              <a:t>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298141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Учебники ориентированы на реализацию </a:t>
            </a:r>
            <a:r>
              <a:rPr lang="ru-RU" dirty="0" smtClean="0"/>
              <a:t>системно-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подхода</a:t>
            </a:r>
            <a:r>
              <a:rPr lang="ru-RU" dirty="0"/>
              <a:t>, который позволит обеспечить активную учебно-познавательную</a:t>
            </a:r>
          </a:p>
          <a:p>
            <a:pPr marL="0" indent="0">
              <a:buNone/>
            </a:pPr>
            <a:r>
              <a:rPr lang="ru-RU" dirty="0"/>
              <a:t>деятельность обучающихся. Ученик становится активным </a:t>
            </a:r>
            <a:r>
              <a:rPr lang="ru-RU" dirty="0" smtClean="0"/>
              <a:t>субъектом образовательного </a:t>
            </a:r>
            <a:r>
              <a:rPr lang="ru-RU" dirty="0"/>
              <a:t>процесса, который приобретает </a:t>
            </a:r>
            <a:r>
              <a:rPr lang="ru-RU" dirty="0" err="1" smtClean="0"/>
              <a:t>деятельностную</a:t>
            </a:r>
            <a:r>
              <a:rPr lang="ru-RU" dirty="0" smtClean="0"/>
              <a:t> направленность</a:t>
            </a:r>
            <a:r>
              <a:rPr lang="ru-RU" dirty="0"/>
              <a:t>. При этом используются разнообразные формы обучения.</a:t>
            </a:r>
          </a:p>
          <a:p>
            <a:pPr marL="0" indent="0">
              <a:buNone/>
            </a:pPr>
            <a:r>
              <a:rPr lang="ru-RU" dirty="0"/>
              <a:t>Это – работа учащихся парами, группами, </a:t>
            </a:r>
            <a:r>
              <a:rPr lang="ru-RU" dirty="0" smtClean="0"/>
              <a:t>использование современных технологий </a:t>
            </a:r>
            <a:r>
              <a:rPr lang="ru-RU" dirty="0"/>
              <a:t>обучения, а также проектная деятельность учащихся, </a:t>
            </a:r>
            <a:r>
              <a:rPr lang="ru-RU" dirty="0" smtClean="0"/>
              <a:t>имеющая важное </a:t>
            </a:r>
            <a:r>
              <a:rPr lang="ru-RU" dirty="0"/>
              <a:t>практическое значение.</a:t>
            </a:r>
          </a:p>
        </p:txBody>
      </p:sp>
    </p:spTree>
    <p:extLst>
      <p:ext uri="{BB962C8B-B14F-4D97-AF65-F5344CB8AC3E}">
        <p14:creationId xmlns:p14="http://schemas.microsoft.com/office/powerpoint/2010/main" val="285043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u="sng" dirty="0" smtClean="0"/>
              <a:t>Основания для рекомендации</a:t>
            </a:r>
          </a:p>
          <a:p>
            <a:r>
              <a:rPr lang="ru-RU" dirty="0" smtClean="0"/>
              <a:t>Разнообразная система задач  разного уровня сложности, разной тематической направленности. Задачи этого УМК могут увлечь сюжетом практически любого ученика.</a:t>
            </a:r>
          </a:p>
          <a:p>
            <a:r>
              <a:rPr lang="ru-RU" dirty="0" smtClean="0"/>
              <a:t>Система задач, готовящая к решению олимпиадных задач</a:t>
            </a:r>
          </a:p>
          <a:p>
            <a:r>
              <a:rPr lang="ru-RU" dirty="0" smtClean="0"/>
              <a:t>Единая линия Математика, Алгебра, Геометрия 5-9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72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Федеральный перечень </a:t>
            </a:r>
            <a:r>
              <a:rPr lang="ru-RU" dirty="0" smtClean="0"/>
              <a:t>учебников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Утвержден приказом </a:t>
            </a:r>
            <a:r>
              <a:rPr lang="ru-RU" dirty="0" err="1" smtClean="0"/>
              <a:t>Минобрнауки</a:t>
            </a:r>
            <a:r>
              <a:rPr lang="ru-RU" dirty="0" smtClean="0"/>
              <a:t> от 31 марта 2014 г. № 253</a:t>
            </a:r>
          </a:p>
          <a:p>
            <a:r>
              <a:rPr lang="ru-RU" dirty="0" smtClean="0"/>
              <a:t>Сформирован в соответствии с порядком Федерального перечня учебников – 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от 5 сентября 2013 г. № 1047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01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u="sng" dirty="0" smtClean="0"/>
              <a:t>Проблемы</a:t>
            </a:r>
          </a:p>
          <a:p>
            <a:pPr marL="0" indent="0">
              <a:buNone/>
            </a:pPr>
            <a:r>
              <a:rPr lang="ru-RU" dirty="0" smtClean="0"/>
              <a:t>Формальность методического обеспечения </a:t>
            </a:r>
          </a:p>
          <a:p>
            <a:pPr marL="0" indent="0">
              <a:buNone/>
            </a:pPr>
            <a:r>
              <a:rPr lang="ru-RU" dirty="0" smtClean="0"/>
              <a:t>Учебник рассчитан на опытного педагога, умеющего самостоятельно выстраивать урок</a:t>
            </a:r>
          </a:p>
          <a:p>
            <a:pPr marL="0" indent="0">
              <a:buNone/>
            </a:pPr>
            <a:r>
              <a:rPr lang="ru-RU" dirty="0" smtClean="0"/>
              <a:t>Не всегда оправдано место введения некоторых понятий</a:t>
            </a:r>
          </a:p>
          <a:p>
            <a:pPr marL="0" indent="0">
              <a:buNone/>
            </a:pPr>
            <a:r>
              <a:rPr lang="ru-RU" dirty="0" smtClean="0"/>
              <a:t>Требуется дополнительная работа по разработке программы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82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Линия учебно-методических комплексов (УМК) по математике серии «МГУ – школе» С. М. Никольского и др. 5-6 классы</a:t>
            </a:r>
          </a:p>
          <a:p>
            <a:r>
              <a:rPr lang="ru-RU" b="1" dirty="0"/>
              <a:t>Авторы:</a:t>
            </a:r>
            <a:r>
              <a:rPr lang="ru-RU" dirty="0"/>
              <a:t> С.М. Никольский, М.К. Потапов, Н.Н. Решетников и др.</a:t>
            </a:r>
          </a:p>
          <a:p>
            <a:r>
              <a:rPr lang="ru-RU" dirty="0"/>
              <a:t>Учебники ориентированы на формирование вычислительных навыков и развитие мышления учащихся. Основной упор делается на арифметические способы решения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9846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В состав УМК входят:</a:t>
            </a:r>
            <a:endParaRPr lang="ru-RU" dirty="0"/>
          </a:p>
          <a:p>
            <a:r>
              <a:rPr lang="ru-RU" dirty="0"/>
              <a:t>рабочие программы</a:t>
            </a:r>
          </a:p>
          <a:p>
            <a:r>
              <a:rPr lang="ru-RU" dirty="0"/>
              <a:t>учебники</a:t>
            </a:r>
          </a:p>
          <a:p>
            <a:pPr lvl="1"/>
            <a:r>
              <a:rPr lang="ru-RU" dirty="0"/>
              <a:t>C. М. Никольский, М. К. Потапов, Н. Н. Решетников, А. В. </a:t>
            </a:r>
            <a:r>
              <a:rPr lang="ru-RU" dirty="0" err="1"/>
              <a:t>Шевкин</a:t>
            </a:r>
            <a:r>
              <a:rPr lang="ru-RU" dirty="0"/>
              <a:t>. Алгебра. 7 класс</a:t>
            </a:r>
          </a:p>
          <a:p>
            <a:pPr lvl="1"/>
            <a:r>
              <a:rPr lang="ru-RU" dirty="0"/>
              <a:t>C. М. Никольский, М. К. Потапов, Н. Н. Решетников, А. В. </a:t>
            </a:r>
            <a:r>
              <a:rPr lang="ru-RU" dirty="0" err="1"/>
              <a:t>Шевкин</a:t>
            </a:r>
            <a:r>
              <a:rPr lang="ru-RU" dirty="0"/>
              <a:t>. Алгебра. 8 класс</a:t>
            </a:r>
          </a:p>
          <a:p>
            <a:pPr lvl="1"/>
            <a:r>
              <a:rPr lang="ru-RU" dirty="0"/>
              <a:t>C. М. Никольский, М. К. Потапов, Н. Н. Решетников, А. В. </a:t>
            </a:r>
            <a:r>
              <a:rPr lang="ru-RU" dirty="0" err="1"/>
              <a:t>Шевкин</a:t>
            </a:r>
            <a:r>
              <a:rPr lang="ru-RU" dirty="0"/>
              <a:t>. Алгебра. 9 класс</a:t>
            </a:r>
          </a:p>
          <a:p>
            <a:r>
              <a:rPr lang="ru-RU" dirty="0"/>
              <a:t>электронные </a:t>
            </a:r>
            <a:r>
              <a:rPr lang="ru-RU" dirty="0" smtClean="0"/>
              <a:t>приложения (ЭФУ)</a:t>
            </a:r>
            <a:endParaRPr lang="ru-RU" dirty="0"/>
          </a:p>
          <a:p>
            <a:r>
              <a:rPr lang="ru-RU" dirty="0"/>
              <a:t>дидактические материалы</a:t>
            </a:r>
          </a:p>
          <a:p>
            <a:r>
              <a:rPr lang="ru-RU" dirty="0"/>
              <a:t>тематические тесты</a:t>
            </a:r>
          </a:p>
          <a:p>
            <a:r>
              <a:rPr lang="ru-RU" dirty="0"/>
              <a:t>методические </a:t>
            </a:r>
            <a:r>
              <a:rPr lang="ru-RU" dirty="0" smtClean="0"/>
              <a:t>рекомендации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50936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Учебники</a:t>
            </a:r>
            <a:r>
              <a:rPr lang="ru-RU" dirty="0"/>
              <a:t> соответствуют Федеральному государственному образовательному стандарту основного общего образования. Учебники включают материалы, как для общеобразовательных классов, так и для классов с углубленным изучением математики. Авторская концепция сохраняет традиционную для отечественного образования фундаментальность изложения теории в учебниках, оставляя за учителем право самому регулировать степень углубления в теоретический материал, использование дополнительного материала и сложных задач с учётом уровня подготовки класса и целей обучения. Основной методический принцип, положенный в основу изложения теоретического материала и организации системы упражнений, заключается в том, что ученик за один раз должен преодолевать не более одной трудности. Система задач разбита на рубрики по видам деятельности. Каждая глава учебников дополнена историческими сведениями и интересными заданиями. В конце каждого учебника выделен пункт «Задания на исследование», служащий основой для проектной деятельности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26981697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Дидактические материалы</a:t>
            </a:r>
            <a:r>
              <a:rPr lang="ru-RU" dirty="0"/>
              <a:t> содержат самостоятельные и контрольные работы в двух вариантах. В дидактические материалы к 8 и 9 классам включён раздел «Материалы для подготовки к самостоятельным работам», в котором приводится подробный разбор основных типов заданий, способы и образцы решений.</a:t>
            </a:r>
          </a:p>
          <a:p>
            <a:r>
              <a:rPr lang="ru-RU" b="1" dirty="0"/>
              <a:t>Тематические тесты</a:t>
            </a:r>
            <a:r>
              <a:rPr lang="ru-RU" dirty="0"/>
              <a:t> помогут в организации итогового контроля и подготовке к ГИА. Тесты даны в четырёх вариантах и содержат итоговый тест.</a:t>
            </a:r>
          </a:p>
          <a:p>
            <a:r>
              <a:rPr lang="ru-RU" b="1" dirty="0"/>
              <a:t>Методические рекомендации</a:t>
            </a:r>
            <a:r>
              <a:rPr lang="ru-RU" dirty="0"/>
              <a:t> содержат тематическое планирование, в них рассмотрены концепция и структура учебников, даны рекомендации по изучению тем курса, комментарии к решению сложных задач и по работе с текстовыми задачами разных видов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1025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Особенности линии УМК:</a:t>
            </a:r>
            <a:endParaRPr lang="ru-RU" dirty="0"/>
          </a:p>
          <a:p>
            <a:r>
              <a:rPr lang="ru-RU" dirty="0"/>
              <a:t>учащимся и учителям даётся возможность выбора любого желаемого уровня обучения</a:t>
            </a:r>
          </a:p>
          <a:p>
            <a:r>
              <a:rPr lang="ru-RU" dirty="0"/>
              <a:t>отдельные темы программы изучаются один раз и в полном объёме</a:t>
            </a:r>
          </a:p>
          <a:p>
            <a:r>
              <a:rPr lang="ru-RU" dirty="0"/>
              <a:t>дальнейшее закрепление и повторение материала ведётся через систему упражнений</a:t>
            </a:r>
          </a:p>
          <a:p>
            <a:r>
              <a:rPr lang="ru-RU" dirty="0"/>
              <a:t>сложность заданий нарастает линейно, при этом на отработку каждого нового приёма решения даётся достаточное число упражнений, которые не перебиваются упражнениями на другие темы</a:t>
            </a:r>
          </a:p>
          <a:p>
            <a:r>
              <a:rPr lang="ru-RU" dirty="0"/>
              <a:t>приводится система упражнений, позволяющая осуществлять дифференцированный подход к обучению. Выделены задачи в специальные рубрики по видам деятельности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0856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Основания для рекомендации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МГУ-школе</a:t>
            </a:r>
          </a:p>
          <a:p>
            <a:r>
              <a:rPr lang="ru-RU" dirty="0" smtClean="0"/>
              <a:t>Хороший методический шлейф</a:t>
            </a:r>
          </a:p>
          <a:p>
            <a:r>
              <a:rPr lang="ru-RU" dirty="0" smtClean="0"/>
              <a:t>Возможность </a:t>
            </a:r>
            <a:r>
              <a:rPr lang="ru-RU" dirty="0" err="1" smtClean="0"/>
              <a:t>разноуровневого</a:t>
            </a:r>
            <a:r>
              <a:rPr lang="ru-RU" dirty="0" smtClean="0"/>
              <a:t> обучения в одном классе</a:t>
            </a:r>
          </a:p>
          <a:p>
            <a:r>
              <a:rPr lang="ru-RU" dirty="0" smtClean="0"/>
              <a:t>Возможность учителю выбирать уровень углубления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5019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Коррекция заявок на 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До 15 февраля!!!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Желательно до утра 15 февраля!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359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Методическая поддержка смены УМК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Формирование перечня школ, которым необходимо менять УМК и корректировать программы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Формирование программы поддержки в рамках работы РМО учителей (включая информационные семинары и, возможно, курсы повышения квалификации)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Реализация программы поддержки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766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Контакты кафедры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Кафедра естественно-математических дисциплин 8(4852)32-25-47</a:t>
            </a:r>
          </a:p>
          <a:p>
            <a:pPr marL="0" indent="0">
              <a:buNone/>
            </a:pPr>
            <a:r>
              <a:rPr lang="ru-RU" dirty="0" smtClean="0"/>
              <a:t>Зав. кафедрой – Головлева Светлана Михайловна </a:t>
            </a:r>
            <a:r>
              <a:rPr lang="en-US" dirty="0" smtClean="0">
                <a:hlinkClick r:id="rId2"/>
              </a:rPr>
              <a:t>golovleva@iro.yar.ru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Ассистент - </a:t>
            </a:r>
            <a:r>
              <a:rPr lang="ru-RU" dirty="0" err="1" smtClean="0"/>
              <a:t>Житенёва</a:t>
            </a:r>
            <a:r>
              <a:rPr lang="ru-RU" dirty="0" smtClean="0"/>
              <a:t> Ольга Владимировна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71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части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Учебники, рекомендуемые к использованию при реализации основной части образовательной программы</a:t>
            </a:r>
          </a:p>
          <a:p>
            <a:r>
              <a:rPr lang="ru-RU" dirty="0" smtClean="0"/>
              <a:t>Учебники, рекомендуемые к использованию при реализации части основной образовательной программы, формируемой участниками образовательных отношений</a:t>
            </a:r>
          </a:p>
          <a:p>
            <a:r>
              <a:rPr lang="ru-RU" dirty="0" smtClean="0"/>
              <a:t>Учебники, обеспечивающие учет региональных и этнокультурных особенностей субъектов 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36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53536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Научно-методический совет по учебникам при </a:t>
            </a:r>
            <a:r>
              <a:rPr lang="ru-RU" dirty="0" err="1" smtClean="0"/>
              <a:t>Минобрнауки</a:t>
            </a:r>
            <a:r>
              <a:rPr lang="ru-RU" dirty="0" smtClean="0"/>
              <a:t> </a:t>
            </a:r>
            <a:r>
              <a:rPr lang="ru-RU" dirty="0" err="1" smtClean="0"/>
              <a:t>Росии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Рекомендует учебники для включения в перечень</a:t>
            </a:r>
          </a:p>
          <a:p>
            <a:r>
              <a:rPr lang="ru-RU" dirty="0" smtClean="0"/>
              <a:t>На основании положительных экспертных заключений</a:t>
            </a:r>
          </a:p>
          <a:p>
            <a:r>
              <a:rPr lang="ru-RU" dirty="0" smtClean="0"/>
              <a:t>Экспертные заключения включают: научную, педагогическую, общественную, этнокультурную, региональную экспертизы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16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экспертизе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Принадлежность к завершенной предметной линии учебников</a:t>
            </a:r>
          </a:p>
          <a:p>
            <a:r>
              <a:rPr lang="ru-RU" dirty="0" smtClean="0"/>
              <a:t>Печатная форма и электронное приложение, являющееся составной частью</a:t>
            </a:r>
          </a:p>
          <a:p>
            <a:r>
              <a:rPr lang="ru-RU" dirty="0" smtClean="0"/>
              <a:t>Наличие методического пособия для учителя, содержащего материалы по методике преподавания, изучения учебного предмета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83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Изменения в Федеральный перечень учебников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от 8 июня 2015 № 576</a:t>
            </a:r>
          </a:p>
          <a:p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от 28 декабря 2015 № 1529</a:t>
            </a:r>
          </a:p>
          <a:p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от 26 января 2016 № 38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0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036496" cy="16561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Если учебники </a:t>
            </a:r>
            <a:r>
              <a:rPr lang="ru-RU" b="1" u="sng" dirty="0" smtClean="0"/>
              <a:t>приобретены</a:t>
            </a:r>
            <a:r>
              <a:rPr lang="ru-RU" dirty="0" smtClean="0"/>
              <a:t> школой </a:t>
            </a:r>
            <a:r>
              <a:rPr lang="ru-RU" b="1" u="sng" dirty="0" smtClean="0"/>
              <a:t>до</a:t>
            </a:r>
            <a:r>
              <a:rPr lang="ru-RU" dirty="0" smtClean="0"/>
              <a:t> принятия соответствующих норм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396765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Приказ от 31 марта 2014 г. №253</a:t>
            </a:r>
          </a:p>
          <a:p>
            <a:pPr marL="0" indent="0">
              <a:buNone/>
            </a:pPr>
            <a:r>
              <a:rPr lang="ru-RU" dirty="0" smtClean="0"/>
              <a:t>3. Организации, осуществляющие образовательную деятельность по основным общеобразовательным программам, вправе в течение 5 лет использовать в образовательной деятельности приобретенные до вступления в силу настоящего приказа учебники из: </a:t>
            </a:r>
          </a:p>
          <a:p>
            <a:pPr marL="0" indent="0">
              <a:buNone/>
            </a:pPr>
            <a:r>
              <a:rPr lang="ru-RU" dirty="0" smtClean="0"/>
              <a:t>ФПУ 2013/14 г.</a:t>
            </a:r>
          </a:p>
        </p:txBody>
      </p:sp>
    </p:spTree>
    <p:extLst>
      <p:ext uri="{BB962C8B-B14F-4D97-AF65-F5344CB8AC3E}">
        <p14:creationId xmlns:p14="http://schemas.microsoft.com/office/powerpoint/2010/main" val="167078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72400" cy="539530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/>
              </a:rPr>
              <a:t>Порядок формирования федерального перечня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</a:t>
            </a:r>
            <a:r>
              <a:rPr lang="ru-RU" b="1" dirty="0" smtClean="0">
                <a:effectLst/>
              </a:rPr>
              <a:t>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47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485</TotalTime>
  <Words>1559</Words>
  <Application>Microsoft Office PowerPoint</Application>
  <PresentationFormat>Экран (4:3)</PresentationFormat>
  <Paragraphs>197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Литейная</vt:lpstr>
      <vt:lpstr>Вопросы закупки учебников на 2016-2017 учебный год в связи с изменениями в федеральном перечне учебников</vt:lpstr>
      <vt:lpstr>Закупка учебников 2016-17 уч. гг.</vt:lpstr>
      <vt:lpstr>Федеральный перечень учебников</vt:lpstr>
      <vt:lpstr>3 части</vt:lpstr>
      <vt:lpstr>Научно-методический совет по учебникам при Минобрнауки Росии</vt:lpstr>
      <vt:lpstr>Требования к экспертизе</vt:lpstr>
      <vt:lpstr>Изменения в Федеральный перечень учебников</vt:lpstr>
      <vt:lpstr>Если учебники приобретены школой до принятия соответствующих норм </vt:lpstr>
      <vt:lpstr>Порядок формирования федерального перечня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</vt:lpstr>
      <vt:lpstr>Порядок формирования ФПУ</vt:lpstr>
      <vt:lpstr>Примерная основная образовательная программа</vt:lpstr>
      <vt:lpstr>Ситуация, сложившаяся в образовательных организациях</vt:lpstr>
      <vt:lpstr>Ситуация, сложившаяся в образовательных организациях</vt:lpstr>
      <vt:lpstr>Ситуация, сложившаяся в образовательных организациях</vt:lpstr>
      <vt:lpstr>Ситуация, сложившаяся в образовательных организациях</vt:lpstr>
      <vt:lpstr>Закупка учебников 2016-17 уч. г. </vt:lpstr>
      <vt:lpstr>Закупка учебников школой</vt:lpstr>
      <vt:lpstr>Методическая поддержка</vt:lpstr>
      <vt:lpstr>УМК</vt:lpstr>
      <vt:lpstr>УМК</vt:lpstr>
      <vt:lpstr>УМК</vt:lpstr>
      <vt:lpstr>УМК</vt:lpstr>
      <vt:lpstr>УМК</vt:lpstr>
      <vt:lpstr>УМК</vt:lpstr>
      <vt:lpstr>УМК</vt:lpstr>
      <vt:lpstr>УМК</vt:lpstr>
      <vt:lpstr>УМК</vt:lpstr>
      <vt:lpstr>УМК</vt:lpstr>
      <vt:lpstr>УМК</vt:lpstr>
      <vt:lpstr>УМК</vt:lpstr>
      <vt:lpstr>УМК</vt:lpstr>
      <vt:lpstr>УМК</vt:lpstr>
      <vt:lpstr>УМК</vt:lpstr>
      <vt:lpstr>УМК</vt:lpstr>
      <vt:lpstr>УМК</vt:lpstr>
      <vt:lpstr>УМК</vt:lpstr>
      <vt:lpstr>Коррекция заявок на УМК</vt:lpstr>
      <vt:lpstr>Методическая поддержка смены УМК</vt:lpstr>
      <vt:lpstr>Контакты кафедры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проведении регионального фестиваля “Я иду на урок”</dc:title>
  <dc:creator>Светлана Михайловна Головлева</dc:creator>
  <cp:lastModifiedBy>Светлана Михайловна Головлева</cp:lastModifiedBy>
  <cp:revision>19</cp:revision>
  <dcterms:created xsi:type="dcterms:W3CDTF">2016-02-09T07:10:12Z</dcterms:created>
  <dcterms:modified xsi:type="dcterms:W3CDTF">2016-02-10T08:44:22Z</dcterms:modified>
</cp:coreProperties>
</file>