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2" r:id="rId4"/>
    <p:sldId id="273" r:id="rId5"/>
    <p:sldId id="274" r:id="rId6"/>
    <p:sldId id="263" r:id="rId7"/>
    <p:sldId id="275" r:id="rId8"/>
    <p:sldId id="258" r:id="rId9"/>
    <p:sldId id="259" r:id="rId10"/>
    <p:sldId id="269" r:id="rId11"/>
    <p:sldId id="270" r:id="rId12"/>
    <p:sldId id="271" r:id="rId13"/>
    <p:sldId id="260" r:id="rId14"/>
    <p:sldId id="261" r:id="rId15"/>
    <p:sldId id="262" r:id="rId16"/>
    <p:sldId id="264" r:id="rId17"/>
    <p:sldId id="268" r:id="rId18"/>
    <p:sldId id="266" r:id="rId19"/>
    <p:sldId id="267" r:id="rId20"/>
    <p:sldId id="265" r:id="rId21"/>
    <p:sldId id="276" r:id="rId2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C795A88-843E-4057-878D-4BE19F270AF8}">
          <p14:sldIdLst>
            <p14:sldId id="256"/>
          </p14:sldIdLst>
        </p14:section>
        <p14:section name="проект &quot;Развитие кадрового потенциала&quot;" id="{03420738-244F-4E1E-AE5F-D061D1485A41}">
          <p14:sldIdLst>
            <p14:sldId id="257"/>
            <p14:sldId id="272"/>
            <p14:sldId id="273"/>
            <p14:sldId id="274"/>
            <p14:sldId id="263"/>
            <p14:sldId id="275"/>
          </p14:sldIdLst>
        </p14:section>
        <p14:section name="Профстандарт" id="{01BB01B9-4C48-4559-843C-09BD34715DAB}">
          <p14:sldIdLst>
            <p14:sldId id="258"/>
            <p14:sldId id="259"/>
            <p14:sldId id="269"/>
            <p14:sldId id="270"/>
            <p14:sldId id="271"/>
          </p14:sldIdLst>
        </p14:section>
        <p14:section name="Общественные консультации по ПООП" id="{3CC36905-3FF2-4D1A-9899-82904F3B89AD}">
          <p14:sldIdLst>
            <p14:sldId id="260"/>
            <p14:sldId id="261"/>
            <p14:sldId id="262"/>
            <p14:sldId id="264"/>
            <p14:sldId id="268"/>
            <p14:sldId id="266"/>
            <p14:sldId id="267"/>
            <p14:sldId id="26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7D78B1-A663-41CA-8824-1C9619CB7CD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C15E34-05B8-4C22-8239-29952BF84CB3}">
      <dgm:prSet phldrT="[Текст]"/>
      <dgm:spPr/>
      <dgm:t>
        <a:bodyPr/>
        <a:lstStyle/>
        <a:p>
          <a:r>
            <a:rPr lang="ru-RU" dirty="0" err="1" smtClean="0"/>
            <a:t>Надпредметный</a:t>
          </a:r>
          <a:r>
            <a:rPr lang="ru-RU" dirty="0" smtClean="0"/>
            <a:t> уровень</a:t>
          </a:r>
        </a:p>
        <a:p>
          <a:r>
            <a:rPr lang="ru-RU" dirty="0" smtClean="0"/>
            <a:t>24 часа</a:t>
          </a:r>
          <a:endParaRPr lang="ru-RU" dirty="0"/>
        </a:p>
      </dgm:t>
    </dgm:pt>
    <dgm:pt modelId="{552528DD-1B4C-4A68-8695-6516A658FF99}" type="parTrans" cxnId="{13245371-8D30-4358-8B66-E5A59809A1D3}">
      <dgm:prSet/>
      <dgm:spPr/>
      <dgm:t>
        <a:bodyPr/>
        <a:lstStyle/>
        <a:p>
          <a:endParaRPr lang="ru-RU"/>
        </a:p>
      </dgm:t>
    </dgm:pt>
    <dgm:pt modelId="{F26A4211-AF7E-45D0-8F1D-6C9A3A141208}" type="sibTrans" cxnId="{13245371-8D30-4358-8B66-E5A59809A1D3}">
      <dgm:prSet/>
      <dgm:spPr/>
      <dgm:t>
        <a:bodyPr/>
        <a:lstStyle/>
        <a:p>
          <a:endParaRPr lang="ru-RU"/>
        </a:p>
      </dgm:t>
    </dgm:pt>
    <dgm:pt modelId="{EE440F58-C417-40CA-BDA4-6ED84B650048}">
      <dgm:prSet phldrT="[Текст]"/>
      <dgm:spPr/>
      <dgm:t>
        <a:bodyPr/>
        <a:lstStyle/>
        <a:p>
          <a:r>
            <a:rPr lang="ru-RU" dirty="0" smtClean="0"/>
            <a:t>Компетентность учителя ЕМД в условиях реализации ФГОС ООО.</a:t>
          </a:r>
          <a:endParaRPr lang="ru-RU" dirty="0"/>
        </a:p>
      </dgm:t>
    </dgm:pt>
    <dgm:pt modelId="{120D2ED6-D892-458A-A52D-335981AC7261}" type="parTrans" cxnId="{D5B7203D-C24C-4B41-9FAE-2921FC3660D2}">
      <dgm:prSet/>
      <dgm:spPr/>
      <dgm:t>
        <a:bodyPr/>
        <a:lstStyle/>
        <a:p>
          <a:endParaRPr lang="ru-RU"/>
        </a:p>
      </dgm:t>
    </dgm:pt>
    <dgm:pt modelId="{D8882CE6-57B0-41AD-BB50-D42B2DBD0D7C}" type="sibTrans" cxnId="{D5B7203D-C24C-4B41-9FAE-2921FC3660D2}">
      <dgm:prSet/>
      <dgm:spPr/>
      <dgm:t>
        <a:bodyPr/>
        <a:lstStyle/>
        <a:p>
          <a:endParaRPr lang="ru-RU"/>
        </a:p>
      </dgm:t>
    </dgm:pt>
    <dgm:pt modelId="{63B84DDC-3244-425E-8DF1-09D09D32FD91}">
      <dgm:prSet phldrT="[Текст]"/>
      <dgm:spPr/>
      <dgm:t>
        <a:bodyPr/>
        <a:lstStyle/>
        <a:p>
          <a:r>
            <a:rPr lang="ru-RU" dirty="0" smtClean="0"/>
            <a:t>Предметный уровень</a:t>
          </a:r>
        </a:p>
        <a:p>
          <a:r>
            <a:rPr lang="ru-RU" dirty="0" smtClean="0"/>
            <a:t>48 часов</a:t>
          </a:r>
          <a:endParaRPr lang="ru-RU" dirty="0"/>
        </a:p>
      </dgm:t>
    </dgm:pt>
    <dgm:pt modelId="{45CE2928-C77D-427D-848D-4B7607BB0CF3}" type="parTrans" cxnId="{E35EBD24-BADF-4D7D-8FC4-9E23EA6CE493}">
      <dgm:prSet/>
      <dgm:spPr/>
      <dgm:t>
        <a:bodyPr/>
        <a:lstStyle/>
        <a:p>
          <a:endParaRPr lang="ru-RU"/>
        </a:p>
      </dgm:t>
    </dgm:pt>
    <dgm:pt modelId="{2FA2B26D-120D-4CF7-AE93-31F834640D5F}" type="sibTrans" cxnId="{E35EBD24-BADF-4D7D-8FC4-9E23EA6CE493}">
      <dgm:prSet/>
      <dgm:spPr/>
      <dgm:t>
        <a:bodyPr/>
        <a:lstStyle/>
        <a:p>
          <a:endParaRPr lang="ru-RU"/>
        </a:p>
      </dgm:t>
    </dgm:pt>
    <dgm:pt modelId="{2CA64E87-A7B6-4CF1-93B8-6B7283B0A8DB}">
      <dgm:prSet phldrT="[Текст]"/>
      <dgm:spPr/>
      <dgm:t>
        <a:bodyPr/>
        <a:lstStyle/>
        <a:p>
          <a:r>
            <a:rPr lang="ru-RU" dirty="0" smtClean="0"/>
            <a:t>Реализация требований ФГОС ООО. Предмет</a:t>
          </a:r>
        </a:p>
      </dgm:t>
    </dgm:pt>
    <dgm:pt modelId="{2EA42DD8-B41A-46D7-B6AC-7CE084CD5742}" type="parTrans" cxnId="{63E2F974-E745-4222-9C89-067BA3BA7BD5}">
      <dgm:prSet/>
      <dgm:spPr/>
      <dgm:t>
        <a:bodyPr/>
        <a:lstStyle/>
        <a:p>
          <a:endParaRPr lang="ru-RU"/>
        </a:p>
      </dgm:t>
    </dgm:pt>
    <dgm:pt modelId="{B7C41B64-32FC-4341-9562-BD2B84E64EE3}" type="sibTrans" cxnId="{63E2F974-E745-4222-9C89-067BA3BA7BD5}">
      <dgm:prSet/>
      <dgm:spPr/>
      <dgm:t>
        <a:bodyPr/>
        <a:lstStyle/>
        <a:p>
          <a:endParaRPr lang="ru-RU"/>
        </a:p>
      </dgm:t>
    </dgm:pt>
    <dgm:pt modelId="{1F7E64B9-29EB-4717-BDD8-EB87628018D4}">
      <dgm:prSet phldrT="[Текст]"/>
      <dgm:spPr/>
      <dgm:t>
        <a:bodyPr/>
        <a:lstStyle/>
        <a:p>
          <a:r>
            <a:rPr lang="ru-RU" dirty="0" smtClean="0"/>
            <a:t>ФГОС ООО: особенности преподавания предмета… </a:t>
          </a:r>
          <a:r>
            <a:rPr lang="ru-RU" i="1" dirty="0" smtClean="0"/>
            <a:t>18 часов</a:t>
          </a:r>
          <a:endParaRPr lang="ru-RU" i="1" dirty="0"/>
        </a:p>
      </dgm:t>
    </dgm:pt>
    <dgm:pt modelId="{09802C85-B7EE-4967-829D-6C8186816C1C}" type="parTrans" cxnId="{DC184A1E-C95C-4D2D-ACAD-9A8264E35719}">
      <dgm:prSet/>
      <dgm:spPr/>
      <dgm:t>
        <a:bodyPr/>
        <a:lstStyle/>
        <a:p>
          <a:endParaRPr lang="ru-RU"/>
        </a:p>
      </dgm:t>
    </dgm:pt>
    <dgm:pt modelId="{CE658E29-56B4-4EEB-B28A-A5D6B1D9161A}" type="sibTrans" cxnId="{DC184A1E-C95C-4D2D-ACAD-9A8264E35719}">
      <dgm:prSet/>
      <dgm:spPr/>
      <dgm:t>
        <a:bodyPr/>
        <a:lstStyle/>
        <a:p>
          <a:endParaRPr lang="ru-RU"/>
        </a:p>
      </dgm:t>
    </dgm:pt>
    <dgm:pt modelId="{4A0555CF-856D-49C0-B0EF-EE17031A8C43}" type="pres">
      <dgm:prSet presAssocID="{187D78B1-A663-41CA-8824-1C9619CB7CD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74D6C6C-39C4-49C7-B18C-1A6BFBC130B0}" type="pres">
      <dgm:prSet presAssocID="{6FC15E34-05B8-4C22-8239-29952BF84CB3}" presName="horFlow" presStyleCnt="0"/>
      <dgm:spPr/>
    </dgm:pt>
    <dgm:pt modelId="{DF1FF4C1-3917-434C-8A28-638C3ADCAF9D}" type="pres">
      <dgm:prSet presAssocID="{6FC15E34-05B8-4C22-8239-29952BF84CB3}" presName="bigChev" presStyleLbl="node1" presStyleIdx="0" presStyleCnt="2"/>
      <dgm:spPr/>
      <dgm:t>
        <a:bodyPr/>
        <a:lstStyle/>
        <a:p>
          <a:endParaRPr lang="ru-RU"/>
        </a:p>
      </dgm:t>
    </dgm:pt>
    <dgm:pt modelId="{BA81E287-E21C-4297-9B09-B1059824A3EE}" type="pres">
      <dgm:prSet presAssocID="{120D2ED6-D892-458A-A52D-335981AC7261}" presName="parTrans" presStyleCnt="0"/>
      <dgm:spPr/>
    </dgm:pt>
    <dgm:pt modelId="{47239F8B-62F5-4FC7-BC64-0707E05BC61C}" type="pres">
      <dgm:prSet presAssocID="{EE440F58-C417-40CA-BDA4-6ED84B650048}" presName="node" presStyleLbl="alignAccFollowNode1" presStyleIdx="0" presStyleCnt="3" custScaleX="228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27185-71D2-48E6-A0E3-512E94028A38}" type="pres">
      <dgm:prSet presAssocID="{6FC15E34-05B8-4C22-8239-29952BF84CB3}" presName="vSp" presStyleCnt="0"/>
      <dgm:spPr/>
    </dgm:pt>
    <dgm:pt modelId="{83E7696C-8EB3-455D-810E-9B8E2A8EAFE9}" type="pres">
      <dgm:prSet presAssocID="{63B84DDC-3244-425E-8DF1-09D09D32FD91}" presName="horFlow" presStyleCnt="0"/>
      <dgm:spPr/>
    </dgm:pt>
    <dgm:pt modelId="{9A77999A-6D3F-42AA-816D-7FC3773E968F}" type="pres">
      <dgm:prSet presAssocID="{63B84DDC-3244-425E-8DF1-09D09D32FD91}" presName="bigChev" presStyleLbl="node1" presStyleIdx="1" presStyleCnt="2"/>
      <dgm:spPr/>
      <dgm:t>
        <a:bodyPr/>
        <a:lstStyle/>
        <a:p>
          <a:endParaRPr lang="ru-RU"/>
        </a:p>
      </dgm:t>
    </dgm:pt>
    <dgm:pt modelId="{E7DEF871-4E2D-46B3-A5EC-ABC3F2EF9772}" type="pres">
      <dgm:prSet presAssocID="{2EA42DD8-B41A-46D7-B6AC-7CE084CD5742}" presName="parTrans" presStyleCnt="0"/>
      <dgm:spPr/>
    </dgm:pt>
    <dgm:pt modelId="{04F8A0B8-21AD-4740-BE9A-72F0BAF8D117}" type="pres">
      <dgm:prSet presAssocID="{2CA64E87-A7B6-4CF1-93B8-6B7283B0A8DB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CAF2E-98A0-4103-979B-0C179AA8818F}" type="pres">
      <dgm:prSet presAssocID="{B7C41B64-32FC-4341-9562-BD2B84E64EE3}" presName="sibTrans" presStyleCnt="0"/>
      <dgm:spPr/>
    </dgm:pt>
    <dgm:pt modelId="{DBFB0E02-D320-4132-9778-662040DD95A5}" type="pres">
      <dgm:prSet presAssocID="{1F7E64B9-29EB-4717-BDD8-EB87628018D4}" presName="node" presStyleLbl="alignAccFollowNode1" presStyleIdx="2" presStyleCnt="3" custScaleX="145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A22ACC-697A-4F57-AAFA-6E2A14090C0A}" type="presOf" srcId="{2CA64E87-A7B6-4CF1-93B8-6B7283B0A8DB}" destId="{04F8A0B8-21AD-4740-BE9A-72F0BAF8D117}" srcOrd="0" destOrd="0" presId="urn:microsoft.com/office/officeart/2005/8/layout/lProcess3"/>
    <dgm:cxn modelId="{C497D3B3-0CC3-40DF-984B-06523B4BB56B}" type="presOf" srcId="{1F7E64B9-29EB-4717-BDD8-EB87628018D4}" destId="{DBFB0E02-D320-4132-9778-662040DD95A5}" srcOrd="0" destOrd="0" presId="urn:microsoft.com/office/officeart/2005/8/layout/lProcess3"/>
    <dgm:cxn modelId="{5810375E-5632-4277-ABA3-FD61F3256F87}" type="presOf" srcId="{EE440F58-C417-40CA-BDA4-6ED84B650048}" destId="{47239F8B-62F5-4FC7-BC64-0707E05BC61C}" srcOrd="0" destOrd="0" presId="urn:microsoft.com/office/officeart/2005/8/layout/lProcess3"/>
    <dgm:cxn modelId="{63E2F974-E745-4222-9C89-067BA3BA7BD5}" srcId="{63B84DDC-3244-425E-8DF1-09D09D32FD91}" destId="{2CA64E87-A7B6-4CF1-93B8-6B7283B0A8DB}" srcOrd="0" destOrd="0" parTransId="{2EA42DD8-B41A-46D7-B6AC-7CE084CD5742}" sibTransId="{B7C41B64-32FC-4341-9562-BD2B84E64EE3}"/>
    <dgm:cxn modelId="{D5B7203D-C24C-4B41-9FAE-2921FC3660D2}" srcId="{6FC15E34-05B8-4C22-8239-29952BF84CB3}" destId="{EE440F58-C417-40CA-BDA4-6ED84B650048}" srcOrd="0" destOrd="0" parTransId="{120D2ED6-D892-458A-A52D-335981AC7261}" sibTransId="{D8882CE6-57B0-41AD-BB50-D42B2DBD0D7C}"/>
    <dgm:cxn modelId="{DC184A1E-C95C-4D2D-ACAD-9A8264E35719}" srcId="{63B84DDC-3244-425E-8DF1-09D09D32FD91}" destId="{1F7E64B9-29EB-4717-BDD8-EB87628018D4}" srcOrd="1" destOrd="0" parTransId="{09802C85-B7EE-4967-829D-6C8186816C1C}" sibTransId="{CE658E29-56B4-4EEB-B28A-A5D6B1D9161A}"/>
    <dgm:cxn modelId="{C5E1994E-A534-491F-AA18-90D856AB829F}" type="presOf" srcId="{6FC15E34-05B8-4C22-8239-29952BF84CB3}" destId="{DF1FF4C1-3917-434C-8A28-638C3ADCAF9D}" srcOrd="0" destOrd="0" presId="urn:microsoft.com/office/officeart/2005/8/layout/lProcess3"/>
    <dgm:cxn modelId="{13245371-8D30-4358-8B66-E5A59809A1D3}" srcId="{187D78B1-A663-41CA-8824-1C9619CB7CDE}" destId="{6FC15E34-05B8-4C22-8239-29952BF84CB3}" srcOrd="0" destOrd="0" parTransId="{552528DD-1B4C-4A68-8695-6516A658FF99}" sibTransId="{F26A4211-AF7E-45D0-8F1D-6C9A3A141208}"/>
    <dgm:cxn modelId="{54305ECC-D964-4A77-8B9E-9C0E83B7CE86}" type="presOf" srcId="{63B84DDC-3244-425E-8DF1-09D09D32FD91}" destId="{9A77999A-6D3F-42AA-816D-7FC3773E968F}" srcOrd="0" destOrd="0" presId="urn:microsoft.com/office/officeart/2005/8/layout/lProcess3"/>
    <dgm:cxn modelId="{AAEA57E4-272D-41C1-BD92-6AC310871524}" type="presOf" srcId="{187D78B1-A663-41CA-8824-1C9619CB7CDE}" destId="{4A0555CF-856D-49C0-B0EF-EE17031A8C43}" srcOrd="0" destOrd="0" presId="urn:microsoft.com/office/officeart/2005/8/layout/lProcess3"/>
    <dgm:cxn modelId="{E35EBD24-BADF-4D7D-8FC4-9E23EA6CE493}" srcId="{187D78B1-A663-41CA-8824-1C9619CB7CDE}" destId="{63B84DDC-3244-425E-8DF1-09D09D32FD91}" srcOrd="1" destOrd="0" parTransId="{45CE2928-C77D-427D-848D-4B7607BB0CF3}" sibTransId="{2FA2B26D-120D-4CF7-AE93-31F834640D5F}"/>
    <dgm:cxn modelId="{822CD0CC-7DF9-401D-8624-00DAE49D69AC}" type="presParOf" srcId="{4A0555CF-856D-49C0-B0EF-EE17031A8C43}" destId="{B74D6C6C-39C4-49C7-B18C-1A6BFBC130B0}" srcOrd="0" destOrd="0" presId="urn:microsoft.com/office/officeart/2005/8/layout/lProcess3"/>
    <dgm:cxn modelId="{1D822014-2124-4774-A24A-9CAF313E248C}" type="presParOf" srcId="{B74D6C6C-39C4-49C7-B18C-1A6BFBC130B0}" destId="{DF1FF4C1-3917-434C-8A28-638C3ADCAF9D}" srcOrd="0" destOrd="0" presId="urn:microsoft.com/office/officeart/2005/8/layout/lProcess3"/>
    <dgm:cxn modelId="{962690AA-721D-405E-BA0F-5ABECBEDDA17}" type="presParOf" srcId="{B74D6C6C-39C4-49C7-B18C-1A6BFBC130B0}" destId="{BA81E287-E21C-4297-9B09-B1059824A3EE}" srcOrd="1" destOrd="0" presId="urn:microsoft.com/office/officeart/2005/8/layout/lProcess3"/>
    <dgm:cxn modelId="{A67CE37C-B966-492E-91DD-C4C83DA8F9E3}" type="presParOf" srcId="{B74D6C6C-39C4-49C7-B18C-1A6BFBC130B0}" destId="{47239F8B-62F5-4FC7-BC64-0707E05BC61C}" srcOrd="2" destOrd="0" presId="urn:microsoft.com/office/officeart/2005/8/layout/lProcess3"/>
    <dgm:cxn modelId="{33F37D7C-9889-4127-9F33-7A8918E6D303}" type="presParOf" srcId="{4A0555CF-856D-49C0-B0EF-EE17031A8C43}" destId="{14927185-71D2-48E6-A0E3-512E94028A38}" srcOrd="1" destOrd="0" presId="urn:microsoft.com/office/officeart/2005/8/layout/lProcess3"/>
    <dgm:cxn modelId="{F280D3F0-A439-45DD-8496-39751169BE4C}" type="presParOf" srcId="{4A0555CF-856D-49C0-B0EF-EE17031A8C43}" destId="{83E7696C-8EB3-455D-810E-9B8E2A8EAFE9}" srcOrd="2" destOrd="0" presId="urn:microsoft.com/office/officeart/2005/8/layout/lProcess3"/>
    <dgm:cxn modelId="{6B01CD7A-D1A4-40E4-BB4A-011E12EF7CFF}" type="presParOf" srcId="{83E7696C-8EB3-455D-810E-9B8E2A8EAFE9}" destId="{9A77999A-6D3F-42AA-816D-7FC3773E968F}" srcOrd="0" destOrd="0" presId="urn:microsoft.com/office/officeart/2005/8/layout/lProcess3"/>
    <dgm:cxn modelId="{DA4DF8AC-A4EE-485D-A8A2-6683A5A4C396}" type="presParOf" srcId="{83E7696C-8EB3-455D-810E-9B8E2A8EAFE9}" destId="{E7DEF871-4E2D-46B3-A5EC-ABC3F2EF9772}" srcOrd="1" destOrd="0" presId="urn:microsoft.com/office/officeart/2005/8/layout/lProcess3"/>
    <dgm:cxn modelId="{FBE9A297-A8FF-4920-A47A-B9A9956FD234}" type="presParOf" srcId="{83E7696C-8EB3-455D-810E-9B8E2A8EAFE9}" destId="{04F8A0B8-21AD-4740-BE9A-72F0BAF8D117}" srcOrd="2" destOrd="0" presId="urn:microsoft.com/office/officeart/2005/8/layout/lProcess3"/>
    <dgm:cxn modelId="{C0AE0C6D-858E-4D5F-A9A3-C439542A766E}" type="presParOf" srcId="{83E7696C-8EB3-455D-810E-9B8E2A8EAFE9}" destId="{FC3CAF2E-98A0-4103-979B-0C179AA8818F}" srcOrd="3" destOrd="0" presId="urn:microsoft.com/office/officeart/2005/8/layout/lProcess3"/>
    <dgm:cxn modelId="{60B2D5B0-59BC-47A6-A732-B5477800F2F3}" type="presParOf" srcId="{83E7696C-8EB3-455D-810E-9B8E2A8EAFE9}" destId="{DBFB0E02-D320-4132-9778-662040DD95A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FF4C1-3917-434C-8A28-638C3ADCAF9D}">
      <dsp:nvSpPr>
        <dsp:cNvPr id="0" name=""/>
        <dsp:cNvSpPr/>
      </dsp:nvSpPr>
      <dsp:spPr>
        <a:xfrm>
          <a:off x="3660" y="370428"/>
          <a:ext cx="3186558" cy="12746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Надпредметный</a:t>
          </a:r>
          <a:r>
            <a:rPr lang="ru-RU" sz="2000" kern="1200" dirty="0" smtClean="0"/>
            <a:t> уровень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24 часа</a:t>
          </a:r>
          <a:endParaRPr lang="ru-RU" sz="2000" kern="1200" dirty="0"/>
        </a:p>
      </dsp:txBody>
      <dsp:txXfrm>
        <a:off x="640972" y="370428"/>
        <a:ext cx="1911935" cy="1274623"/>
      </dsp:txXfrm>
    </dsp:sp>
    <dsp:sp modelId="{47239F8B-62F5-4FC7-BC64-0707E05BC61C}">
      <dsp:nvSpPr>
        <dsp:cNvPr id="0" name=""/>
        <dsp:cNvSpPr/>
      </dsp:nvSpPr>
      <dsp:spPr>
        <a:xfrm>
          <a:off x="2775966" y="478771"/>
          <a:ext cx="6050079" cy="10579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Компетентность учителя ЕМД в условиях реализации ФГОС ООО.</a:t>
          </a:r>
          <a:endParaRPr lang="ru-RU" sz="1800" kern="1200" dirty="0"/>
        </a:p>
      </dsp:txBody>
      <dsp:txXfrm>
        <a:off x="3304935" y="478771"/>
        <a:ext cx="4992142" cy="1057937"/>
      </dsp:txXfrm>
    </dsp:sp>
    <dsp:sp modelId="{9A77999A-6D3F-42AA-816D-7FC3773E968F}">
      <dsp:nvSpPr>
        <dsp:cNvPr id="0" name=""/>
        <dsp:cNvSpPr/>
      </dsp:nvSpPr>
      <dsp:spPr>
        <a:xfrm>
          <a:off x="3660" y="1823499"/>
          <a:ext cx="3186558" cy="12746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Предметный уровень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48 часов</a:t>
          </a:r>
          <a:endParaRPr lang="ru-RU" sz="2000" kern="1200" dirty="0"/>
        </a:p>
      </dsp:txBody>
      <dsp:txXfrm>
        <a:off x="640972" y="1823499"/>
        <a:ext cx="1911935" cy="1274623"/>
      </dsp:txXfrm>
    </dsp:sp>
    <dsp:sp modelId="{04F8A0B8-21AD-4740-BE9A-72F0BAF8D117}">
      <dsp:nvSpPr>
        <dsp:cNvPr id="0" name=""/>
        <dsp:cNvSpPr/>
      </dsp:nvSpPr>
      <dsp:spPr>
        <a:xfrm>
          <a:off x="2775966" y="1931842"/>
          <a:ext cx="2644843" cy="10579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Реализация требований ФГОС ООО. Предмет</a:t>
          </a:r>
        </a:p>
      </dsp:txBody>
      <dsp:txXfrm>
        <a:off x="3304935" y="1931842"/>
        <a:ext cx="1586906" cy="1057937"/>
      </dsp:txXfrm>
    </dsp:sp>
    <dsp:sp modelId="{DBFB0E02-D320-4132-9778-662040DD95A5}">
      <dsp:nvSpPr>
        <dsp:cNvPr id="0" name=""/>
        <dsp:cNvSpPr/>
      </dsp:nvSpPr>
      <dsp:spPr>
        <a:xfrm>
          <a:off x="5050531" y="1931842"/>
          <a:ext cx="3861207" cy="10579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ФГОС ООО: особенности преподавания предмета… </a:t>
          </a:r>
          <a:r>
            <a:rPr lang="ru-RU" sz="1800" i="1" kern="1200" dirty="0" smtClean="0"/>
            <a:t>18 часов</a:t>
          </a:r>
          <a:endParaRPr lang="ru-RU" sz="1800" i="1" kern="1200" dirty="0"/>
        </a:p>
      </dsp:txBody>
      <dsp:txXfrm>
        <a:off x="5579500" y="1931842"/>
        <a:ext cx="2803270" cy="105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025F9-CF37-4BE3-B6A3-3C8F6B27DF26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6C939-4184-47D0-AB62-219D826B1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55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5E2C7-5C77-45F6-A5AF-4DDBA380294C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9937-BC7D-4E3E-B388-C588D4486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9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3D88FC-F680-4CAC-ABBA-D3AC51A43EC8}" type="slidenum">
              <a:rPr lang="en-US" altLang="ru-RU"/>
              <a:pPr eaLnBrk="1" hangingPunct="1">
                <a:spcBef>
                  <a:spcPct val="0"/>
                </a:spcBef>
              </a:pPr>
              <a:t>19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0872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60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9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9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359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676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64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88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22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6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89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61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9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4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6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18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2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2918FC9-CB12-491B-BD6B-86AAA1E82D9B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8B67E1-5DD0-4364-A2C1-50FA294F3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9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rowdexpert.ru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физики в современных условиях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Круглый стол с руководителями МО </a:t>
            </a:r>
            <a:r>
              <a:rPr lang="ru-RU" dirty="0" smtClean="0"/>
              <a:t>физик</a:t>
            </a:r>
            <a:r>
              <a:rPr lang="ru-RU" dirty="0" smtClean="0"/>
              <a:t>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Ярославской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5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5111" y="1"/>
            <a:ext cx="10018713" cy="914400"/>
          </a:xfrm>
        </p:spPr>
        <p:txBody>
          <a:bodyPr/>
          <a:lstStyle/>
          <a:p>
            <a:r>
              <a:rPr lang="ru-RU" b="1" dirty="0"/>
              <a:t>Описание трудовых функций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987959"/>
              </p:ext>
            </p:extLst>
          </p:nvPr>
        </p:nvGraphicFramePr>
        <p:xfrm>
          <a:off x="1303868" y="897378"/>
          <a:ext cx="10295465" cy="621099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40266"/>
                <a:gridCol w="3911600"/>
                <a:gridCol w="897467"/>
                <a:gridCol w="2302933"/>
                <a:gridCol w="1337734"/>
                <a:gridCol w="1405465"/>
              </a:tblGrid>
              <a:tr h="3154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Обобщенные трудовые функции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Трудовые функции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3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  <a:r>
                        <a:rPr lang="ru-RU" sz="1800" dirty="0" err="1" smtClean="0">
                          <a:effectLst/>
                        </a:rPr>
                        <a:t>кв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наименование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код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(подуровень)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824842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A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Педагогическая деятельность по проектированию и реализации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образовательного процесса в образовательных организациях дошкольного, начального общего, основного общего, среднего общего образования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Общепедагогическая функция. Обучение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>
                          <a:effectLst/>
                        </a:rPr>
                        <a:t>/</a:t>
                      </a:r>
                      <a:r>
                        <a:rPr lang="en-US" sz="1800" dirty="0">
                          <a:effectLst/>
                        </a:rPr>
                        <a:t>01.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630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Воспитательная деятельность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>
                          <a:effectLst/>
                        </a:rPr>
                        <a:t>/02.6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7532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Развивающая деятельность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>
                          <a:effectLst/>
                        </a:rPr>
                        <a:t>/03.6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155405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ru-RU" sz="1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Педагогическая деятельность по проектированию и реализации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основных общеобразовательных программ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5-6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Педагогическая деятельность по реализации программ основного и среднего общего образования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r>
                        <a:rPr lang="ru-RU" sz="1800" dirty="0">
                          <a:effectLst/>
                        </a:rPr>
                        <a:t>/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r>
                        <a:rPr lang="ru-RU" sz="18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842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Модуль «Предметное обучение. Математика»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r>
                        <a:rPr lang="ru-RU" sz="1800" dirty="0">
                          <a:effectLst/>
                        </a:rPr>
                        <a:t>/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r>
                        <a:rPr lang="ru-RU" sz="1800" dirty="0">
                          <a:effectLst/>
                        </a:rPr>
                        <a:t>4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603" marR="18603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2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469274"/>
              </p:ext>
            </p:extLst>
          </p:nvPr>
        </p:nvGraphicFramePr>
        <p:xfrm>
          <a:off x="1551340" y="275887"/>
          <a:ext cx="9918525" cy="63866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53028"/>
                <a:gridCol w="7365497"/>
              </a:tblGrid>
              <a:tr h="22182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Требования к образованию и обучению</a:t>
                      </a:r>
                      <a:endParaRPr lang="ru-RU" sz="32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 </a:t>
                      </a:r>
                      <a:endParaRPr lang="ru-RU" sz="1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19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Требования к опыту практической работы</a:t>
                      </a:r>
                      <a:endParaRPr lang="ru-RU" sz="32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Требования к опыту практической работы не предъявляются</a:t>
                      </a:r>
                      <a:endParaRPr lang="ru-RU" sz="1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168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Особые условия допуска к работе</a:t>
                      </a:r>
                      <a:endParaRPr lang="ru-RU" sz="32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 педагогической деятельности не допускаются лица: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имеющие заболевания, предусмотренные установленным перечнем</a:t>
                      </a:r>
                      <a:endParaRPr lang="ru-RU" sz="1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6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Трудовая функция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Трудовые действия</a:t>
            </a:r>
          </a:p>
          <a:p>
            <a:r>
              <a:rPr lang="ru-RU" dirty="0" smtClean="0"/>
              <a:t>Необходимые умения</a:t>
            </a:r>
          </a:p>
          <a:p>
            <a:r>
              <a:rPr lang="ru-RU" dirty="0" smtClean="0"/>
              <a:t>Необходимые знания</a:t>
            </a:r>
          </a:p>
          <a:p>
            <a:r>
              <a:rPr lang="ru-RU" dirty="0" smtClean="0"/>
              <a:t>Другие характеристики - </a:t>
            </a:r>
            <a:r>
              <a:rPr lang="ru-RU" dirty="0"/>
              <a:t>Соблюдение правовых, нравственных и этических норм, требований профессиональной этики</a:t>
            </a:r>
          </a:p>
        </p:txBody>
      </p:sp>
    </p:spTree>
    <p:extLst>
      <p:ext uri="{BB962C8B-B14F-4D97-AF65-F5344CB8AC3E}">
        <p14:creationId xmlns:p14="http://schemas.microsoft.com/office/powerpoint/2010/main" val="2449307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Общественные консультации</a:t>
            </a:r>
            <a:br>
              <a:rPr lang="ru-RU" dirty="0"/>
            </a:br>
            <a:r>
              <a:rPr lang="ru-RU" dirty="0"/>
              <a:t>по примерной образовательной программе основного общего образования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hlinkClick r:id="rId2"/>
              </a:rPr>
              <a:t>http://</a:t>
            </a:r>
            <a:r>
              <a:rPr lang="en-US" sz="5400" dirty="0" smtClean="0">
                <a:hlinkClick r:id="rId2"/>
              </a:rPr>
              <a:t>edu.crowdexpert.ru/</a:t>
            </a:r>
            <a:r>
              <a:rPr lang="ru-RU" sz="5400" dirty="0" smtClean="0"/>
              <a:t>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009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556" b="9840"/>
          <a:stretch/>
        </p:blipFill>
        <p:spPr>
          <a:xfrm>
            <a:off x="1497490" y="533399"/>
            <a:ext cx="10491310" cy="521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5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3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Повышение квалификации в ГОАУ ЯО ИРО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Персонифицированная система повышения квалификации с возможностью выбора образовательных маршрутов</a:t>
            </a:r>
          </a:p>
          <a:p>
            <a:pPr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Модульная программа обновления компетенций в условиях введения ФГОС</a:t>
            </a:r>
          </a:p>
          <a:p>
            <a:pPr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Уровни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Надпредметный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14350" indent="-514350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Предметный (Функциональный)</a:t>
            </a:r>
          </a:p>
          <a:p>
            <a:pPr marL="514350" indent="-514350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Вариативный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8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400" cy="3116263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Основное достоинство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89213" y="2768600"/>
            <a:ext cx="8915400" cy="38227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dirty="0" smtClean="0"/>
              <a:t>Возможность самостоятельного </a:t>
            </a:r>
            <a:r>
              <a:rPr lang="ru-RU" sz="3200" b="1" i="1" dirty="0" smtClean="0"/>
              <a:t>выбора</a:t>
            </a:r>
            <a:r>
              <a:rPr lang="ru-RU" sz="3200" dirty="0" smtClean="0"/>
              <a:t> образовательного маршрута и </a:t>
            </a:r>
            <a:r>
              <a:rPr lang="ru-RU" sz="3200" b="1" i="1" dirty="0" smtClean="0"/>
              <a:t>гарантированное </a:t>
            </a:r>
            <a:r>
              <a:rPr lang="ru-RU" sz="3200" dirty="0" smtClean="0"/>
              <a:t>обновление общих компетенций в соответствии с современными требованиями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830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400" cy="1681163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Программа (базовая часть)</a:t>
            </a:r>
            <a:br>
              <a:rPr lang="ru-RU" altLang="ru-RU" sz="3200" smtClean="0"/>
            </a:br>
            <a:r>
              <a:rPr lang="ru-RU" altLang="ru-RU" sz="3200" smtClean="0"/>
              <a:t>ФГОС ООО: обновление компетенций учителя. Предмет (72 часа)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89212" y="2441359"/>
          <a:ext cx="8915399" cy="34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393113" y="5410200"/>
            <a:ext cx="3798887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Учителя нескольких предметов, уже прошедшие ППК «Реализация требований ФГОС</a:t>
            </a:r>
          </a:p>
        </p:txBody>
      </p:sp>
    </p:spTree>
    <p:extLst>
      <p:ext uri="{BB962C8B-B14F-4D97-AF65-F5344CB8AC3E}">
        <p14:creationId xmlns:p14="http://schemas.microsoft.com/office/powerpoint/2010/main" val="134771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ru-RU" altLang="ru-RU" smtClean="0"/>
              <a:t>Вариативные модули</a:t>
            </a:r>
            <a:endParaRPr lang="en-US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3" y="1692275"/>
            <a:ext cx="8915400" cy="470852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направления: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Система оценивания планируемых результатов по предмету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Материально-технические условия реализации требований ФГОС по предмету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Интеграция урочной и внеурочной деятельности по предмету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Организация проектно-исследовательской деятельности по предмету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Подготовка к итоговой государственной аттестации (преподавание отдельных тем)</a:t>
            </a:r>
          </a:p>
        </p:txBody>
      </p:sp>
    </p:spTree>
    <p:extLst>
      <p:ext uri="{BB962C8B-B14F-4D97-AF65-F5344CB8AC3E}">
        <p14:creationId xmlns:p14="http://schemas.microsoft.com/office/powerpoint/2010/main" val="37408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«Развитие кадрового потенциала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истемы образования Ярославской области»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7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семинаров и круглых столов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Программа учебного предмета</a:t>
            </a:r>
          </a:p>
          <a:p>
            <a:r>
              <a:rPr lang="ru-RU" dirty="0" smtClean="0"/>
              <a:t>Особенности проведения урока и анализ урока</a:t>
            </a:r>
          </a:p>
          <a:p>
            <a:r>
              <a:rPr lang="ru-RU" dirty="0" smtClean="0"/>
              <a:t>Использование современных ТСО (опыт использования, знакомство с новыми средствами)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03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Анкетирование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2872" y="2967335"/>
            <a:ext cx="9546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Ваше участие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2568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реализации проекта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Внедрение профессионального стандарта «Педагог»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Развитие педагогических кадров в образовательной организации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Совершенствование системы методического обеспечения образовательной деятельности на муниципальном уровне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Разработка и внедрение эффективных моделей повышения квалификации работников образования на региональном уровне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Повышение эффективности аттестации кадров в системе развития кадрового потенциала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8381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реализации проекта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Переход к эффективному контракту. Совершенствование отраслевой системы оплаты труда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3000" b="1" dirty="0" smtClean="0"/>
              <a:t>Развитие профессиональных сообществ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Формирование резерва управленческих кадров. Развитие лидерства в системе образования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Модернизация региональной системы педагогического образования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Модернизация системы профессиональной ориентации школьников на педагогические профессии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00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реализации проекта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ru-RU" dirty="0" smtClean="0"/>
              <a:t>Совершенствование научно-методического обеспечения развития кадрового потенциала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ru-RU" dirty="0" smtClean="0"/>
              <a:t>Повышение престижа профессии педагога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ru-RU" dirty="0" smtClean="0"/>
              <a:t>Управление проектом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98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Профессиональные сообщества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Учителей-предметников по направлениям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5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профессиональных сообществ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Современное техническое оснащение преподавания предметов ЕМЦ и технологии</a:t>
            </a:r>
          </a:p>
          <a:p>
            <a:r>
              <a:rPr lang="ru-RU" dirty="0" smtClean="0"/>
              <a:t>Профессиональное развитие учителя ЕМД и 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08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Профессиональный стандарт «Педагог»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/>
              <a:t>УТВЕРЖДЕН </a:t>
            </a:r>
            <a:r>
              <a:rPr lang="x-none" dirty="0" smtClean="0"/>
              <a:t>приказом </a:t>
            </a:r>
            <a:r>
              <a:rPr lang="x-none" dirty="0"/>
              <a:t>Министерства труда и социальной защиты </a:t>
            </a:r>
            <a:r>
              <a:rPr lang="x-none" dirty="0" smtClean="0"/>
              <a:t>Российской </a:t>
            </a:r>
            <a:r>
              <a:rPr lang="x-none" dirty="0"/>
              <a:t>Федерации </a:t>
            </a:r>
            <a:r>
              <a:rPr lang="x-none" dirty="0" smtClean="0"/>
              <a:t>от </a:t>
            </a:r>
            <a:r>
              <a:rPr lang="x-none" dirty="0"/>
              <a:t>«18» октября 2013 г. № 544н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3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Основная цель вида профессиональной деятельности</a:t>
            </a:r>
            <a:r>
              <a:rPr lang="ru-RU" dirty="0" smtClean="0"/>
              <a:t>: </a:t>
            </a:r>
            <a:r>
              <a:rPr lang="ru-RU" dirty="0"/>
              <a:t>Оказание образовательных услуг по основным общеобразовательным программам образовательными организациями (организациями, осуществляющими обучение)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965331"/>
              </p:ext>
            </p:extLst>
          </p:nvPr>
        </p:nvGraphicFramePr>
        <p:xfrm>
          <a:off x="1484312" y="3251200"/>
          <a:ext cx="1001871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356"/>
                <a:gridCol w="500935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 вида профессиональной деятельности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Основное общее образование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общее 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01.001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Группа занятий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Преподаватели в средней школе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Отнесение к видам экономической деятельности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Услуги в области основного общего и среднего (полного) общего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80.21.1.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9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170</TotalTime>
  <Words>657</Words>
  <Application>Microsoft Office PowerPoint</Application>
  <PresentationFormat>Произвольный</PresentationFormat>
  <Paragraphs>128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Параллакс</vt:lpstr>
      <vt:lpstr>Учитель физики в современных условиях</vt:lpstr>
      <vt:lpstr>Проект «Развитие кадрового потенциала</vt:lpstr>
      <vt:lpstr>Основные направления реализации проекта</vt:lpstr>
      <vt:lpstr>Основные направления реализации проекта</vt:lpstr>
      <vt:lpstr>Основные направления реализации проекта</vt:lpstr>
      <vt:lpstr>Профессиональные сообщества</vt:lpstr>
      <vt:lpstr>Тематика профессиональных сообществ</vt:lpstr>
      <vt:lpstr>Профессиональный стандарт «Педагог»</vt:lpstr>
      <vt:lpstr>Основная цель вида профессиональной деятельности: Оказание образовательных услуг по основным общеобразовательным программам образовательными организациями (организациями, осуществляющими обучение) </vt:lpstr>
      <vt:lpstr>Описание трудовых функций</vt:lpstr>
      <vt:lpstr>Презентация PowerPoint</vt:lpstr>
      <vt:lpstr>Трудовая функция</vt:lpstr>
      <vt:lpstr>Общественные консультации по примерной образовательной программе основного общего образования</vt:lpstr>
      <vt:lpstr>Презентация PowerPoint</vt:lpstr>
      <vt:lpstr>Повышение квалификации</vt:lpstr>
      <vt:lpstr>Повышение квалификации в ГОАУ ЯО ИРО</vt:lpstr>
      <vt:lpstr>Основное достоинство</vt:lpstr>
      <vt:lpstr>Программа (базовая часть) ФГОС ООО: обновление компетенций учителя. Предмет (72 часа)</vt:lpstr>
      <vt:lpstr>Вариативные модули</vt:lpstr>
      <vt:lpstr>Тематика семинаров и круглых столов</vt:lpstr>
      <vt:lpstr>Анкетирование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математики в современных условиях</dc:title>
  <dc:creator>Sve</dc:creator>
  <cp:lastModifiedBy>Анна Вячеславовна Пешкова</cp:lastModifiedBy>
  <cp:revision>13</cp:revision>
  <cp:lastPrinted>2014-10-10T04:50:51Z</cp:lastPrinted>
  <dcterms:created xsi:type="dcterms:W3CDTF">2014-10-09T19:24:32Z</dcterms:created>
  <dcterms:modified xsi:type="dcterms:W3CDTF">2015-05-29T10:00:33Z</dcterms:modified>
</cp:coreProperties>
</file>