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t</c:v>
                </c:pt>
              </c:strCache>
            </c:strRef>
          </c:tx>
          <c:spPr>
            <a:ln>
              <a:headEnd type="oval" w="med" len="med"/>
              <a:tailEnd type="oval" w="med" len="med"/>
            </a:ln>
          </c:spPr>
          <c:marker>
            <c:symbol val="none"/>
          </c:marker>
          <c:xVal>
            <c:numRef>
              <c:f>Лист1!$A$2:$A$8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3.5</c:v>
                </c:pt>
                <c:pt idx="4">
                  <c:v>5</c:v>
                </c:pt>
                <c:pt idx="5">
                  <c:v>6</c:v>
                </c:pt>
                <c:pt idx="6">
                  <c:v>7.5</c:v>
                </c:pt>
              </c:numCache>
            </c:numRef>
          </c:xVal>
          <c:yVal>
            <c:numRef>
              <c:f>Лист1!$B$2:$B$8</c:f>
              <c:numCache>
                <c:formatCode>General</c:formatCode>
                <c:ptCount val="7"/>
                <c:pt idx="0">
                  <c:v>8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410752"/>
        <c:axId val="62396672"/>
      </c:scatterChart>
      <c:valAx>
        <c:axId val="62410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2396672"/>
        <c:crosses val="autoZero"/>
        <c:crossBetween val="midCat"/>
      </c:valAx>
      <c:valAx>
        <c:axId val="62396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41075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0.72999</cdr:x>
      <cdr:y>0.71476</cdr:y>
    </cdr:from>
    <cdr:to>
      <cdr:x>0.94395</cdr:x>
      <cdr:y>0.71476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948136" y="3149897"/>
          <a:ext cx="864096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bg1">
              <a:lumMod val="50000"/>
            </a:schemeClr>
          </a:solidFill>
          <a:headEnd type="oval" w="med" len="med"/>
          <a:tailEnd type="oval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Пешкова А.В.,</a:t>
            </a:r>
            <a:r>
              <a:rPr lang="ru-RU" dirty="0" err="1" smtClean="0"/>
              <a:t>к.п.н</a:t>
            </a:r>
            <a:endParaRPr lang="ru-RU" dirty="0" smtClean="0"/>
          </a:p>
          <a:p>
            <a:r>
              <a:rPr lang="ru-RU" dirty="0" smtClean="0"/>
              <a:t>Доцент кафедры ЕМД ГОАУ ЯО ИРО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ЕГЭ по физике - 2015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094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>
                <a:solidFill>
                  <a:srgbClr val="93A299">
                    <a:lumMod val="75000"/>
                  </a:srgbClr>
                </a:solidFill>
              </a:rPr>
              <a:t>Раздел «Электродинамика» </a:t>
            </a:r>
            <a:br>
              <a:rPr lang="ru-RU" sz="29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ru-RU" sz="2900" dirty="0">
                <a:solidFill>
                  <a:srgbClr val="93A299">
                    <a:lumMod val="75000"/>
                  </a:srgbClr>
                </a:solidFill>
              </a:rPr>
              <a:t>6 заданий в части 1: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16 </a:t>
            </a:r>
            <a:r>
              <a:rPr lang="ru-RU" dirty="0" smtClean="0"/>
              <a:t>базового уровня сложности с кратким ответом (самостоятельной записью числового ответа) проверяют различные формулы и законы с использованием простейших расчетов. Задание конструируется на элементах из тем «Закон электромагнитной индукции», закономерности, описывающие процессы в колебательном контуре, законы отражения и преломления света, построение хода лучей в линзе.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199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Луч света лазерной указки падает на поверхность стекла и распространяется в стекле со скоростью 200 000 км/с. Каков показатель преломления стекла?</a:t>
            </a:r>
          </a:p>
          <a:p>
            <a:pPr marL="114300" indent="0">
              <a:buNone/>
            </a:pPr>
            <a:r>
              <a:rPr lang="ru-RU" dirty="0" smtClean="0"/>
              <a:t>Ответ:_______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035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>
                <a:solidFill>
                  <a:srgbClr val="93A299">
                    <a:lumMod val="75000"/>
                  </a:srgbClr>
                </a:solidFill>
              </a:rPr>
              <a:t>Раздел «Электродинамика» </a:t>
            </a:r>
            <a:br>
              <a:rPr lang="ru-RU" sz="29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ru-RU" sz="2900" dirty="0">
                <a:solidFill>
                  <a:srgbClr val="93A299">
                    <a:lumMod val="75000"/>
                  </a:srgbClr>
                </a:solidFill>
              </a:rPr>
              <a:t>6 заданий в части 1: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17 </a:t>
            </a:r>
            <a:r>
              <a:rPr lang="ru-RU" dirty="0" smtClean="0"/>
              <a:t>оценивается максимально в 2 балла и аналогично тому, что ранее стояло на позиции В1 или В2. По сравнению с предыдущим годом в них сокращено количество величин, для которых нужно указать изменения – с 2 до 3.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646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 рисунке показана цепь постоянного тока, содержащая источник тока с ЭДС Е и два резистора </a:t>
            </a:r>
            <a:r>
              <a:rPr lang="en-US" dirty="0" smtClean="0"/>
              <a:t>R1 </a:t>
            </a:r>
            <a:r>
              <a:rPr lang="ru-RU" dirty="0" smtClean="0"/>
              <a:t>и</a:t>
            </a:r>
            <a:r>
              <a:rPr lang="en-US" dirty="0" smtClean="0"/>
              <a:t> R2</a:t>
            </a:r>
            <a:r>
              <a:rPr lang="ru-RU" dirty="0" smtClean="0"/>
              <a:t>. Если ключ замкнуть, то как изменится сила тока через резистор </a:t>
            </a:r>
            <a:r>
              <a:rPr lang="en-US" dirty="0" smtClean="0"/>
              <a:t>R1 </a:t>
            </a:r>
            <a:r>
              <a:rPr lang="ru-RU" dirty="0" smtClean="0"/>
              <a:t>и суммарная тепловая мощность, выделяющаяся на внешнем участке цепи? Внутренним сопротивлением источника тока пренебречь. Для каждой величины определите соответствующий характер изменения и запишите в таблицу выбранные цифры. Цифры могут повторяться.</a:t>
            </a:r>
          </a:p>
          <a:p>
            <a:r>
              <a:rPr lang="ru-RU" dirty="0" smtClean="0"/>
              <a:t>Увеличится</a:t>
            </a:r>
          </a:p>
          <a:p>
            <a:r>
              <a:rPr lang="ru-RU" dirty="0" smtClean="0"/>
              <a:t>Уменьшится</a:t>
            </a:r>
          </a:p>
          <a:p>
            <a:r>
              <a:rPr lang="ru-RU" dirty="0" smtClean="0"/>
              <a:t>Не изменится</a:t>
            </a:r>
          </a:p>
          <a:p>
            <a:pPr marL="11430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701833"/>
              </p:ext>
            </p:extLst>
          </p:nvPr>
        </p:nvGraphicFramePr>
        <p:xfrm>
          <a:off x="2915816" y="4725144"/>
          <a:ext cx="6096000" cy="1285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04256"/>
                <a:gridCol w="37917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Сила тока через резистор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Суммарная тепловая мощность на всем участке цепи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331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>
                <a:solidFill>
                  <a:srgbClr val="93A299">
                    <a:lumMod val="75000"/>
                  </a:srgbClr>
                </a:solidFill>
              </a:rPr>
              <a:t>Раздел «Электродинамика» </a:t>
            </a:r>
            <a:br>
              <a:rPr lang="ru-RU" sz="2900">
                <a:solidFill>
                  <a:srgbClr val="93A299">
                    <a:lumMod val="75000"/>
                  </a:srgbClr>
                </a:solidFill>
              </a:rPr>
            </a:br>
            <a:r>
              <a:rPr lang="ru-RU" sz="2900">
                <a:solidFill>
                  <a:srgbClr val="93A299">
                    <a:lumMod val="75000"/>
                  </a:srgbClr>
                </a:solidFill>
              </a:rPr>
              <a:t>6 заданий в части 1: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93A299"/>
              </a:buClr>
            </a:pPr>
            <a:r>
              <a:rPr lang="ru-RU" b="1" dirty="0">
                <a:solidFill>
                  <a:srgbClr val="564B3C"/>
                </a:solidFill>
              </a:rPr>
              <a:t>Задание </a:t>
            </a:r>
            <a:r>
              <a:rPr lang="ru-RU" b="1" dirty="0" smtClean="0">
                <a:solidFill>
                  <a:srgbClr val="564B3C"/>
                </a:solidFill>
              </a:rPr>
              <a:t>18 </a:t>
            </a:r>
            <a:r>
              <a:rPr lang="ru-RU" dirty="0">
                <a:solidFill>
                  <a:srgbClr val="564B3C"/>
                </a:solidFill>
              </a:rPr>
              <a:t>оценивается максимально в 2 </a:t>
            </a:r>
            <a:r>
              <a:rPr lang="ru-RU" dirty="0" smtClean="0">
                <a:solidFill>
                  <a:srgbClr val="564B3C"/>
                </a:solidFill>
              </a:rPr>
              <a:t>балла. Оно направлено на установление соответствия между физическими величинами и графиками, или формулами, или единицами измерения величин. Ранее эти задания стояли на позиции В3 или В4. Одно из заданий 17 или 18 относится к базовому уровню, другое к повышенному.</a:t>
            </a:r>
            <a:endParaRPr lang="ru-RU" dirty="0">
              <a:solidFill>
                <a:srgbClr val="564B3C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153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Задания, проверяющие методологические умения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2 задания в конце части 1 (одно с выбором ответа, другое с множественным выбором), относящиеся к разным разделам физики.</a:t>
            </a:r>
          </a:p>
          <a:p>
            <a:pPr marL="114300" indent="0">
              <a:buNone/>
            </a:pPr>
            <a:r>
              <a:rPr lang="ru-RU" dirty="0" smtClean="0"/>
              <a:t>Задание с выбором ответа проверяет:</a:t>
            </a:r>
          </a:p>
          <a:p>
            <a:pPr lvl="1"/>
            <a:r>
              <a:rPr lang="ru-RU" dirty="0" smtClean="0"/>
              <a:t>Запись показаний приборов при измерении физических величин</a:t>
            </a:r>
          </a:p>
          <a:p>
            <a:pPr lvl="1"/>
            <a:r>
              <a:rPr lang="ru-RU" dirty="0" smtClean="0"/>
              <a:t>Выбор установки для проведения опыта по заданной гипотезе</a:t>
            </a:r>
          </a:p>
          <a:p>
            <a:pPr lvl="1"/>
            <a:r>
              <a:rPr lang="ru-RU" dirty="0" smtClean="0"/>
              <a:t>Построение графика по заданным точкам с учетом абсолютных погрешностей измерений</a:t>
            </a:r>
          </a:p>
          <a:p>
            <a:pPr marL="114300" indent="0">
              <a:buNone/>
            </a:pPr>
            <a:r>
              <a:rPr lang="ru-RU" dirty="0" smtClean="0"/>
              <a:t> Для снятия показаний приборов предлагаются задания по рисункам или фотографиям. Как правило, необходимо уметь записывать показания с учетом округлений и погрешности измерений. Абсолютная погрешность при этом задается в тексте задания.</a:t>
            </a:r>
          </a:p>
          <a:p>
            <a:pPr marL="114300" indent="0">
              <a:buNone/>
            </a:pPr>
            <a:r>
              <a:rPr lang="ru-RU" dirty="0" smtClean="0"/>
              <a:t>Умение строить график по экспериментальным точкам с учетом абсолютных погрешностей формируется в ходе лабораторных работ.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809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Задания, проверяющие методологические умения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smtClean="0"/>
              <a:t>Задание с </a:t>
            </a:r>
            <a:r>
              <a:rPr lang="ru-RU" dirty="0">
                <a:solidFill>
                  <a:srgbClr val="564B3C"/>
                </a:solidFill>
              </a:rPr>
              <a:t>множественным выбором</a:t>
            </a:r>
            <a:r>
              <a:rPr lang="ru-RU" dirty="0" smtClean="0"/>
              <a:t> ответа проверяет умение интерпретировать результаты эксперимента, представленных в виде графиков или таблиц.</a:t>
            </a:r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12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038600" cy="4878281"/>
          </a:xfrm>
        </p:spPr>
        <p:txBody>
          <a:bodyPr>
            <a:normAutofit fontScale="47500" lnSpcReduction="20000"/>
          </a:bodyPr>
          <a:lstStyle/>
          <a:p>
            <a:pPr marL="114300" indent="0" algn="just">
              <a:buNone/>
            </a:pPr>
            <a:r>
              <a:rPr lang="ru-RU" sz="3600" dirty="0" smtClean="0"/>
              <a:t>На рисунке представлен схематичный график изменения кинетической энергии с течением времени. Выберите два утверждения, соответствующие данному графику.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ru-RU" sz="3600" dirty="0" smtClean="0"/>
              <a:t>Конечная скорость камня в 2 раза меньше его начальной скорости.</a:t>
            </a:r>
          </a:p>
          <a:p>
            <a:pPr marL="628650" lvl="0" indent="-514350" algn="just">
              <a:buClr>
                <a:srgbClr val="93A299"/>
              </a:buClr>
              <a:buFont typeface="+mj-lt"/>
              <a:buAutoNum type="arabicPeriod"/>
            </a:pPr>
            <a:r>
              <a:rPr lang="ru-RU" sz="3600" dirty="0">
                <a:solidFill>
                  <a:srgbClr val="564B3C"/>
                </a:solidFill>
              </a:rPr>
              <a:t>Конечная </a:t>
            </a:r>
            <a:r>
              <a:rPr lang="ru-RU" sz="3600" dirty="0" smtClean="0">
                <a:solidFill>
                  <a:srgbClr val="564B3C"/>
                </a:solidFill>
              </a:rPr>
              <a:t>кинетическая энергия </a:t>
            </a:r>
            <a:r>
              <a:rPr lang="ru-RU" sz="3600" dirty="0">
                <a:solidFill>
                  <a:srgbClr val="564B3C"/>
                </a:solidFill>
              </a:rPr>
              <a:t>камня в 2 раза меньше </a:t>
            </a:r>
            <a:r>
              <a:rPr lang="ru-RU" sz="3600" dirty="0" smtClean="0">
                <a:solidFill>
                  <a:srgbClr val="564B3C"/>
                </a:solidFill>
              </a:rPr>
              <a:t>ее начального значения.</a:t>
            </a:r>
          </a:p>
          <a:p>
            <a:pPr marL="628650" lvl="0" indent="-514350" algn="just">
              <a:buClr>
                <a:srgbClr val="93A299"/>
              </a:buClr>
              <a:buFont typeface="+mj-lt"/>
              <a:buAutoNum type="arabicPeriod"/>
            </a:pPr>
            <a:r>
              <a:rPr lang="ru-RU" sz="3600" dirty="0" smtClean="0">
                <a:solidFill>
                  <a:srgbClr val="564B3C"/>
                </a:solidFill>
              </a:rPr>
              <a:t>Тело брошено под углом к горизонту с поверхности Земли и упало в кузов проезжающего мимо грузовика</a:t>
            </a:r>
          </a:p>
          <a:p>
            <a:pPr marL="628650" lvl="0" indent="-514350" algn="just">
              <a:buClr>
                <a:srgbClr val="93A299"/>
              </a:buClr>
              <a:buFont typeface="+mj-lt"/>
              <a:buAutoNum type="arabicPeriod"/>
            </a:pPr>
            <a:r>
              <a:rPr lang="ru-RU" sz="3600" dirty="0" smtClean="0">
                <a:solidFill>
                  <a:srgbClr val="564B3C"/>
                </a:solidFill>
              </a:rPr>
              <a:t>Тело брошено под углом к горизонту с поверхности Земли и упало на Землю.</a:t>
            </a:r>
            <a:endParaRPr lang="ru-RU" sz="3600" dirty="0">
              <a:solidFill>
                <a:srgbClr val="564B3C"/>
              </a:solidFill>
            </a:endParaRPr>
          </a:p>
          <a:p>
            <a:pPr marL="628650" indent="-514350">
              <a:buFont typeface="+mj-lt"/>
              <a:buAutoNum type="arabicPeriod"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3394203"/>
              </p:ext>
            </p:extLst>
          </p:nvPr>
        </p:nvGraphicFramePr>
        <p:xfrm>
          <a:off x="4648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0684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Часть 2 работы – решение задач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Общее число задач сокращено за счет 1 задачи повышенного и 1 высокого уровня</a:t>
            </a:r>
          </a:p>
          <a:p>
            <a:r>
              <a:rPr lang="ru-RU" dirty="0" smtClean="0"/>
              <a:t>В каждом варианте будет 3 расчетные задачи с самостоятельной записью числового ответа повышенного уровня сложности и 5 задач с развернутым ответом: 1 качественная и 4 расчетные</a:t>
            </a:r>
          </a:p>
          <a:p>
            <a:r>
              <a:rPr lang="ru-RU" dirty="0" smtClean="0"/>
              <a:t>По содержанию:</a:t>
            </a:r>
          </a:p>
          <a:p>
            <a:pPr lvl="1"/>
            <a:r>
              <a:rPr lang="ru-RU" dirty="0" smtClean="0"/>
              <a:t>2 задачи по механике</a:t>
            </a:r>
          </a:p>
          <a:p>
            <a:pPr lvl="1"/>
            <a:r>
              <a:rPr lang="ru-RU" dirty="0" smtClean="0"/>
              <a:t>2 задачи по молекулярной физике и термодинамике</a:t>
            </a:r>
          </a:p>
          <a:p>
            <a:pPr lvl="1"/>
            <a:r>
              <a:rPr lang="ru-RU" dirty="0" smtClean="0"/>
              <a:t>3 задачи по электродинамике</a:t>
            </a:r>
          </a:p>
          <a:p>
            <a:pPr lvl="1"/>
            <a:r>
              <a:rPr lang="ru-RU" dirty="0" smtClean="0"/>
              <a:t>1 задача по квантовой физике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278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«Привязка» тематики заданий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№29 – Механика</a:t>
            </a:r>
          </a:p>
          <a:p>
            <a:r>
              <a:rPr lang="ru-RU" dirty="0" smtClean="0"/>
              <a:t>№30 – МКТ и термодинамика</a:t>
            </a:r>
          </a:p>
          <a:p>
            <a:r>
              <a:rPr lang="ru-RU" dirty="0" smtClean="0"/>
              <a:t>№31 – электродинамика</a:t>
            </a:r>
          </a:p>
          <a:p>
            <a:r>
              <a:rPr lang="ru-RU" dirty="0" smtClean="0"/>
              <a:t>№32 – может быть электродинамика или квантовая физика, в зависимости от тематики качественной задачи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61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структуры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Состоит из 2 частей:</a:t>
            </a:r>
          </a:p>
          <a:p>
            <a:pPr lvl="1"/>
            <a:r>
              <a:rPr lang="ru-RU" dirty="0" smtClean="0"/>
              <a:t>Часть 1 – задания разных форм, ответы на которые записываются в бланк №1</a:t>
            </a:r>
          </a:p>
          <a:p>
            <a:pPr lvl="1"/>
            <a:r>
              <a:rPr lang="ru-RU" dirty="0" smtClean="0"/>
              <a:t>Часть 2 - задания с развернутым ответом, ответы на которые записываются в бланк №2</a:t>
            </a:r>
          </a:p>
          <a:p>
            <a:r>
              <a:rPr lang="ru-RU" dirty="0" smtClean="0"/>
              <a:t>Сокращено общее количество заданий (с 35 до 32)</a:t>
            </a:r>
          </a:p>
          <a:p>
            <a:r>
              <a:rPr lang="ru-RU" dirty="0" smtClean="0"/>
              <a:t>Уменьшено число заданий с выбором ответа в 2,5 раза</a:t>
            </a:r>
          </a:p>
          <a:p>
            <a:r>
              <a:rPr lang="ru-RU" dirty="0" smtClean="0"/>
              <a:t>Увеличено число заданий с кратким ответом в 4 раза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58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распределения тем: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№25-27 (повышенный уровень, расчетные задачи с кратким ответом, типовые учебные ситуации с изученными алгоритмами и явно заданными физическими моделями)</a:t>
            </a:r>
          </a:p>
          <a:p>
            <a:pPr lvl="1"/>
            <a:r>
              <a:rPr lang="ru-RU" dirty="0" smtClean="0"/>
              <a:t>№25 – механика</a:t>
            </a:r>
          </a:p>
          <a:p>
            <a:pPr lvl="1"/>
            <a:r>
              <a:rPr lang="ru-RU" dirty="0" smtClean="0"/>
              <a:t>№26 – электродинамика</a:t>
            </a:r>
          </a:p>
          <a:p>
            <a:pPr lvl="1"/>
            <a:r>
              <a:rPr lang="ru-RU" dirty="0" smtClean="0"/>
              <a:t>№27 – квантовая физика</a:t>
            </a:r>
          </a:p>
          <a:p>
            <a:r>
              <a:rPr lang="ru-RU" dirty="0" smtClean="0"/>
              <a:t>№28 – МКТ и термодинамика (качественная задача)</a:t>
            </a:r>
          </a:p>
          <a:p>
            <a:r>
              <a:rPr lang="ru-RU" dirty="0" smtClean="0"/>
              <a:t>№29 – 32 (высокий уровень, развернутый ответ, измененные или новые ситуации, самостоятельный выбор физической модели)</a:t>
            </a:r>
          </a:p>
          <a:p>
            <a:pPr lvl="1"/>
            <a:r>
              <a:rPr lang="ru-RU" dirty="0" smtClean="0"/>
              <a:t>№29 – механика</a:t>
            </a:r>
          </a:p>
          <a:p>
            <a:pPr lvl="1"/>
            <a:r>
              <a:rPr lang="ru-RU" dirty="0" smtClean="0"/>
              <a:t>№30 – МКТ и термодинамика</a:t>
            </a:r>
          </a:p>
          <a:p>
            <a:pPr lvl="1"/>
            <a:r>
              <a:rPr lang="ru-RU" dirty="0" smtClean="0"/>
              <a:t>№31 – электродинамика</a:t>
            </a:r>
          </a:p>
          <a:p>
            <a:pPr lvl="1"/>
            <a:r>
              <a:rPr lang="ru-RU" dirty="0" smtClean="0"/>
              <a:t>№32 - электродинамика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843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25-27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Подбор заданий преимущественно с опорой на Открытый банк заданий</a:t>
            </a:r>
          </a:p>
          <a:p>
            <a:r>
              <a:rPr lang="ru-RU" dirty="0" smtClean="0"/>
              <a:t>Необходимо обратить внимание на запись ответа. Как правило, будут использоваться задачи, в которых ответ – целое число или десятичная дробь.</a:t>
            </a:r>
          </a:p>
          <a:p>
            <a:r>
              <a:rPr lang="ru-RU" dirty="0" smtClean="0"/>
              <a:t>После каждой задачи предлагается формат записи ответа, указывается место для числового ответа и единицы измерения, в которых необходимо выразить ответ.</a:t>
            </a:r>
          </a:p>
          <a:p>
            <a:r>
              <a:rPr lang="ru-RU" dirty="0" smtClean="0"/>
              <a:t>После решения задачи на черновике в бланк переносится только число без единиц измерения.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102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задач 25 - 27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Пример 7</a:t>
            </a:r>
          </a:p>
          <a:p>
            <a:pPr marL="411480" lvl="1" indent="0">
              <a:buNone/>
            </a:pPr>
            <a:r>
              <a:rPr lang="ru-RU" dirty="0" smtClean="0"/>
              <a:t>Емкость конденсатора в цепи переменного тока равна 50 мкФ. Уравнение изменения напряжения на конденсаторе имеет вид </a:t>
            </a:r>
            <a:r>
              <a:rPr lang="en-US" dirty="0" smtClean="0"/>
              <a:t>U=</a:t>
            </a:r>
            <a:r>
              <a:rPr lang="en-US" dirty="0" err="1" smtClean="0"/>
              <a:t>asin</a:t>
            </a:r>
            <a:r>
              <a:rPr lang="en-US" dirty="0" smtClean="0"/>
              <a:t> (</a:t>
            </a:r>
            <a:r>
              <a:rPr lang="en-US" dirty="0" err="1" smtClean="0"/>
              <a:t>bt</a:t>
            </a:r>
            <a:r>
              <a:rPr lang="en-US" dirty="0" smtClean="0"/>
              <a:t>)</a:t>
            </a:r>
            <a:r>
              <a:rPr lang="ru-RU" dirty="0" smtClean="0"/>
              <a:t>, где а=60В, </a:t>
            </a:r>
            <a:r>
              <a:rPr lang="en-US" dirty="0" smtClean="0"/>
              <a:t>b</a:t>
            </a:r>
            <a:r>
              <a:rPr lang="ru-RU" dirty="0" smtClean="0"/>
              <a:t>=500с </a:t>
            </a:r>
            <a:r>
              <a:rPr lang="ru-RU" baseline="30000" dirty="0" smtClean="0"/>
              <a:t>-1</a:t>
            </a:r>
            <a:endParaRPr lang="ru-RU" dirty="0"/>
          </a:p>
          <a:p>
            <a:pPr marL="411480" lvl="1" indent="0">
              <a:buNone/>
            </a:pPr>
            <a:r>
              <a:rPr lang="ru-RU" dirty="0" smtClean="0"/>
              <a:t>    Найдите амплитуду колебаний силы тока.</a:t>
            </a:r>
          </a:p>
          <a:p>
            <a:pPr marL="411480" lvl="1" indent="0">
              <a:buNone/>
            </a:pPr>
            <a:r>
              <a:rPr lang="ru-RU" dirty="0" smtClean="0"/>
              <a:t>Ответ: __________ А</a:t>
            </a:r>
          </a:p>
          <a:p>
            <a:r>
              <a:rPr lang="ru-RU" dirty="0" smtClean="0"/>
              <a:t>Пример 8</a:t>
            </a:r>
          </a:p>
          <a:p>
            <a:pPr marL="411480" lvl="1" indent="0">
              <a:buNone/>
            </a:pPr>
            <a:r>
              <a:rPr lang="ru-RU" dirty="0" smtClean="0"/>
              <a:t>Предмет высотой 6 см. расположен на горизонтальной главной оптической оси тонкой собирающей линзы на расстоянии 30 см. от ее оптического центра. Высота изображения предмета 12 см. Чему равно фокусное расстояние линзы?</a:t>
            </a:r>
          </a:p>
          <a:p>
            <a:pPr marL="411480" lvl="1" indent="0">
              <a:buNone/>
            </a:pPr>
            <a:r>
              <a:rPr lang="ru-RU" dirty="0" smtClean="0"/>
              <a:t>Ответ: _________ см</a:t>
            </a:r>
          </a:p>
        </p:txBody>
      </p:sp>
    </p:spTree>
    <p:extLst>
      <p:ext uri="{BB962C8B-B14F-4D97-AF65-F5344CB8AC3E}">
        <p14:creationId xmlns:p14="http://schemas.microsoft.com/office/powerpoint/2010/main" val="1254783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29 - 32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Подбираются разного уровня трудности – от 10 до 30 – 40% выполнения</a:t>
            </a:r>
          </a:p>
          <a:p>
            <a:r>
              <a:rPr lang="ru-RU" dirty="0" smtClean="0"/>
              <a:t>Как правило, самые сложные задания рассчитаны на выпускников высокого уровня подготовки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2865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3A299">
                    <a:lumMod val="75000"/>
                  </a:srgbClr>
                </a:solidFill>
              </a:rPr>
              <a:t>Задачи 29 - 32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Пример 9</a:t>
            </a:r>
          </a:p>
          <a:p>
            <a:r>
              <a:rPr lang="ru-RU" dirty="0" smtClean="0"/>
              <a:t>Во сколько раз увеличится мощность, выделяемая на резисторе </a:t>
            </a:r>
            <a:r>
              <a:rPr lang="en-US" dirty="0" smtClean="0"/>
              <a:t>R1</a:t>
            </a:r>
            <a:r>
              <a:rPr lang="ru-RU" dirty="0" smtClean="0"/>
              <a:t> при замыкании ключа К (см. рисунок), если </a:t>
            </a:r>
            <a:r>
              <a:rPr lang="en-US" dirty="0" smtClean="0"/>
              <a:t>R1=R2=R3=1</a:t>
            </a:r>
            <a:r>
              <a:rPr lang="ru-RU" dirty="0" smtClean="0"/>
              <a:t>Ом, </a:t>
            </a:r>
            <a:r>
              <a:rPr lang="en-US" dirty="0" smtClean="0"/>
              <a:t>r=0,5</a:t>
            </a:r>
            <a:r>
              <a:rPr lang="ru-RU" dirty="0" smtClean="0"/>
              <a:t>Ом</a:t>
            </a:r>
          </a:p>
          <a:p>
            <a:pPr marL="11430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254330" y="6329853"/>
            <a:ext cx="203775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292080" y="4077072"/>
            <a:ext cx="0" cy="225278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2" idx="3"/>
          </p:cNvCxnSpPr>
          <p:nvPr/>
        </p:nvCxnSpPr>
        <p:spPr>
          <a:xfrm>
            <a:off x="4813265" y="5193196"/>
            <a:ext cx="4788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932040" y="4077072"/>
            <a:ext cx="36004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971600" y="3861048"/>
            <a:ext cx="3960440" cy="2619469"/>
            <a:chOff x="971600" y="3861048"/>
            <a:chExt cx="3960440" cy="2619469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3143215" y="6156481"/>
              <a:ext cx="0" cy="324036"/>
            </a:xfrm>
            <a:prstGeom prst="line">
              <a:avLst/>
            </a:prstGeom>
            <a:ln w="2222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254330" y="6248844"/>
              <a:ext cx="0" cy="162018"/>
            </a:xfrm>
            <a:prstGeom prst="line">
              <a:avLst/>
            </a:prstGeom>
            <a:ln w="412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971600" y="6318499"/>
              <a:ext cx="2171616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971600" y="5203462"/>
              <a:ext cx="0" cy="1115038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Прямоугольник 19"/>
            <p:cNvSpPr/>
            <p:nvPr/>
          </p:nvSpPr>
          <p:spPr>
            <a:xfrm>
              <a:off x="1475656" y="5085184"/>
              <a:ext cx="1080120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254330" y="3969060"/>
              <a:ext cx="1080120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733145" y="5085184"/>
              <a:ext cx="1080120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4" name="Прямая соединительная линия 23"/>
            <p:cNvCxnSpPr>
              <a:endCxn id="20" idx="1"/>
            </p:cNvCxnSpPr>
            <p:nvPr/>
          </p:nvCxnSpPr>
          <p:spPr>
            <a:xfrm>
              <a:off x="971600" y="5193196"/>
              <a:ext cx="504056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stCxn id="20" idx="3"/>
              <a:endCxn id="22" idx="1"/>
            </p:cNvCxnSpPr>
            <p:nvPr/>
          </p:nvCxnSpPr>
          <p:spPr>
            <a:xfrm>
              <a:off x="2555776" y="5193196"/>
              <a:ext cx="1177369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2987824" y="4077072"/>
              <a:ext cx="0" cy="1116124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endCxn id="21" idx="1"/>
            </p:cNvCxnSpPr>
            <p:nvPr/>
          </p:nvCxnSpPr>
          <p:spPr>
            <a:xfrm>
              <a:off x="2987824" y="4077072"/>
              <a:ext cx="266506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334450" y="4077072"/>
              <a:ext cx="237550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V="1">
              <a:off x="4572000" y="3861048"/>
              <a:ext cx="360040" cy="216024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5433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3A299">
                    <a:lumMod val="75000"/>
                  </a:srgbClr>
                </a:solidFill>
              </a:rPr>
              <a:t>Задачи 29 - 32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" y="1760383"/>
            <a:ext cx="8229600" cy="437356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Пример 10</a:t>
            </a:r>
          </a:p>
          <a:p>
            <a:r>
              <a:rPr lang="ru-RU" sz="1800" dirty="0" smtClean="0"/>
              <a:t>Небольшие шарики, масса которых </a:t>
            </a:r>
            <a:r>
              <a:rPr lang="en-US" sz="1800" dirty="0" smtClean="0"/>
              <a:t>m=30</a:t>
            </a:r>
            <a:r>
              <a:rPr lang="ru-RU" sz="1800" dirty="0" smtClean="0"/>
              <a:t>г и М=60г, соединены легким стержнем и помещены в гладкую сферическую выемку. В начальный момент шарики удерживаются в положении, изображенном на рисунке. Когда их отпустили без толчка, шарики стали скользить по поверхности выемки. Максимальная высота подъема шарика массой М относительно нижней точки выемки оказалась равной 12 см. Каков радиус выемки </a:t>
            </a:r>
            <a:r>
              <a:rPr lang="en-US" sz="1800" dirty="0" smtClean="0"/>
              <a:t>R</a:t>
            </a:r>
            <a:r>
              <a:rPr lang="ru-RU" sz="1800" dirty="0" smtClean="0"/>
              <a:t>?</a:t>
            </a:r>
            <a:endParaRPr lang="ru-RU" sz="18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971600" y="4437112"/>
            <a:ext cx="3528392" cy="1809492"/>
            <a:chOff x="971600" y="4437112"/>
            <a:chExt cx="3528392" cy="1809492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971600" y="4437112"/>
              <a:ext cx="3528392" cy="1296144"/>
              <a:chOff x="971600" y="4437112"/>
              <a:chExt cx="3528392" cy="1296144"/>
            </a:xfrm>
          </p:grpSpPr>
          <p:grpSp>
            <p:nvGrpSpPr>
              <p:cNvPr id="19" name="Группа 18"/>
              <p:cNvGrpSpPr/>
              <p:nvPr/>
            </p:nvGrpSpPr>
            <p:grpSpPr>
              <a:xfrm>
                <a:off x="971600" y="4509120"/>
                <a:ext cx="3528392" cy="1224136"/>
                <a:chOff x="971600" y="4509120"/>
                <a:chExt cx="3528392" cy="1224136"/>
              </a:xfrm>
            </p:grpSpPr>
            <p:cxnSp>
              <p:nvCxnSpPr>
                <p:cNvPr id="6" name="Прямая соединительная линия 5"/>
                <p:cNvCxnSpPr/>
                <p:nvPr/>
              </p:nvCxnSpPr>
              <p:spPr>
                <a:xfrm>
                  <a:off x="971600" y="4869160"/>
                  <a:ext cx="1080120" cy="0"/>
                </a:xfrm>
                <a:prstGeom prst="line">
                  <a:avLst/>
                </a:prstGeom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Овал 6"/>
                <p:cNvSpPr/>
                <p:nvPr/>
              </p:nvSpPr>
              <p:spPr>
                <a:xfrm>
                  <a:off x="2005309" y="4509120"/>
                  <a:ext cx="1368152" cy="1224136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>
                  <a:off x="3373461" y="4869160"/>
                  <a:ext cx="1126531" cy="0"/>
                </a:xfrm>
                <a:prstGeom prst="line">
                  <a:avLst/>
                </a:prstGeom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Прямая со стрелкой 11"/>
                <p:cNvCxnSpPr>
                  <a:endCxn id="7" idx="6"/>
                </p:cNvCxnSpPr>
                <p:nvPr/>
              </p:nvCxnSpPr>
              <p:spPr>
                <a:xfrm>
                  <a:off x="2689385" y="5121188"/>
                  <a:ext cx="684076" cy="0"/>
                </a:xfrm>
                <a:prstGeom prst="straightConnector1">
                  <a:avLst/>
                </a:prstGeom>
                <a:ln>
                  <a:solidFill>
                    <a:schemeClr val="accent6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Прямая соединительная линия 13"/>
                <p:cNvCxnSpPr>
                  <a:stCxn id="7" idx="2"/>
                </p:cNvCxnSpPr>
                <p:nvPr/>
              </p:nvCxnSpPr>
              <p:spPr>
                <a:xfrm>
                  <a:off x="2005309" y="5121188"/>
                  <a:ext cx="684076" cy="0"/>
                </a:xfrm>
                <a:prstGeom prst="line">
                  <a:avLst/>
                </a:prstGeom>
                <a:ln>
                  <a:solidFill>
                    <a:schemeClr val="accent6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>
                  <a:endCxn id="7" idx="4"/>
                </p:cNvCxnSpPr>
                <p:nvPr/>
              </p:nvCxnSpPr>
              <p:spPr>
                <a:xfrm>
                  <a:off x="2689385" y="5121188"/>
                  <a:ext cx="0" cy="612068"/>
                </a:xfrm>
                <a:prstGeom prst="line">
                  <a:avLst/>
                </a:prstGeom>
                <a:ln>
                  <a:solidFill>
                    <a:schemeClr val="accent6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Прямая соединительная линия 17"/>
                <p:cNvCxnSpPr>
                  <a:stCxn id="7" idx="4"/>
                  <a:endCxn id="7" idx="6"/>
                </p:cNvCxnSpPr>
                <p:nvPr/>
              </p:nvCxnSpPr>
              <p:spPr>
                <a:xfrm flipV="1">
                  <a:off x="2689385" y="5121188"/>
                  <a:ext cx="684076" cy="612068"/>
                </a:xfrm>
                <a:prstGeom prst="line">
                  <a:avLst/>
                </a:prstGeom>
                <a:ln>
                  <a:solidFill>
                    <a:schemeClr val="accent6">
                      <a:lumMod val="50000"/>
                    </a:schemeClr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Овал 19"/>
              <p:cNvSpPr/>
              <p:nvPr/>
            </p:nvSpPr>
            <p:spPr>
              <a:xfrm>
                <a:off x="1907704" y="4437112"/>
                <a:ext cx="1584176" cy="50405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3491880" y="4941168"/>
              <a:ext cx="444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497972" y="5877272"/>
              <a:ext cx="4036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М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67327" y="5131311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659694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в кодификаторе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Объем контролируемых элементов содержания оставлен без изменений в соответствии с ФК ГОС</a:t>
            </a:r>
          </a:p>
          <a:p>
            <a:r>
              <a:rPr lang="ru-RU" dirty="0" smtClean="0"/>
              <a:t>В кодификатор внесен весь перечень формул, выносимых на ЕГЭ</a:t>
            </a:r>
          </a:p>
          <a:p>
            <a:r>
              <a:rPr lang="ru-RU" dirty="0" smtClean="0"/>
              <a:t>При оценивании будут приниматься во внимание только формулы, указанные в кодификаторе. Другие сочетания из формул, или формулы, полученные из формул кодификатора путем преобразования, приниматься во внимание не будут.</a:t>
            </a:r>
          </a:p>
          <a:p>
            <a:r>
              <a:rPr lang="ru-RU" dirty="0" smtClean="0"/>
              <a:t>Кроме того, в критериях оценивания указано, что должны быть описаны все вновь вводимые обозначения буквенных величин (за исключением констант, указанных в варианте КИМ, обозначений, указанных в условии задачи, и стандартных обозначений, используемых при написании физических законов). Словесные пояснения необходимы, если по ходу решения появляется новая физическая величина (например, промежуточное значение скорости), но они должны соответствовать стандартным обозначениям кодификатора.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8305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11 (фрагмент кодификатора)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114300" indent="0">
                  <a:buNone/>
                </a:pPr>
                <a:r>
                  <a:rPr lang="ru-RU" dirty="0" smtClean="0"/>
                  <a:t>2.1.10 Модель идеального газа в термодинамике</a:t>
                </a:r>
              </a:p>
              <a:p>
                <a:pPr lvl="1"/>
                <a:r>
                  <a:rPr lang="ru-RU" dirty="0" smtClean="0"/>
                  <a:t>Уравнение Менделеева – </a:t>
                </a:r>
                <a:r>
                  <a:rPr lang="ru-RU" dirty="0" err="1" smtClean="0"/>
                  <a:t>Клапейрона</a:t>
                </a:r>
                <a:r>
                  <a:rPr lang="ru-RU" dirty="0" smtClean="0"/>
                  <a:t> (применимые формы записи):</a:t>
                </a:r>
              </a:p>
              <a:p>
                <a:pPr lvl="1"/>
                <a:r>
                  <a:rPr lang="en-US" dirty="0" smtClean="0"/>
                  <a:t>PV=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</a:rPr>
                          <m:t>𝞵</m:t>
                        </m:r>
                      </m:den>
                    </m:f>
                  </m:oMath>
                </a14:m>
                <a:r>
                  <a:rPr lang="en-US" dirty="0" smtClean="0"/>
                  <a:t>RT=</a:t>
                </a:r>
                <a:r>
                  <a:rPr lang="el-GR" dirty="0" smtClean="0"/>
                  <a:t>υ</a:t>
                </a:r>
                <a:r>
                  <a:rPr lang="en-US" dirty="0" smtClean="0"/>
                  <a:t>RT=</a:t>
                </a:r>
                <a:r>
                  <a:rPr lang="en-US" dirty="0" err="1" smtClean="0"/>
                  <a:t>NkT</a:t>
                </a:r>
                <a:r>
                  <a:rPr lang="en-US" dirty="0" smtClean="0"/>
                  <a:t>,      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</a:rPr>
                          <m:t>ρ</m:t>
                        </m:r>
                        <m:r>
                          <a:rPr lang="en-US" b="0" i="1" smtClean="0">
                            <a:latin typeface="Cambria Math"/>
                          </a:rPr>
                          <m:t>𝑅𝑇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</a:rPr>
                          <m:t>𝞵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>
                  <a:buClr>
                    <a:srgbClr val="CF543F"/>
                  </a:buClr>
                </a:pPr>
                <a:r>
                  <a:rPr lang="ru-RU" dirty="0" smtClean="0"/>
                  <a:t>Выражение для внутренней энергии одноатомного идеального газа </a:t>
                </a:r>
                <a:r>
                  <a:rPr lang="ru-RU" dirty="0">
                    <a:solidFill>
                      <a:srgbClr val="564B3C"/>
                    </a:solidFill>
                  </a:rPr>
                  <a:t>(применимые формы записи):</a:t>
                </a:r>
              </a:p>
              <a:p>
                <a:pPr lvl="1"/>
                <a:r>
                  <a:rPr lang="en-US" dirty="0" smtClean="0"/>
                  <a:t>U=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 smtClean="0"/>
                  <a:t>υ</a:t>
                </a:r>
                <a:r>
                  <a:rPr lang="en-US" dirty="0" smtClean="0"/>
                  <a:t>RT=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NkT=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𝞵</m:t>
                        </m:r>
                      </m:den>
                    </m:f>
                  </m:oMath>
                </a14:m>
                <a:r>
                  <a:rPr lang="en-US" dirty="0" smtClean="0"/>
                  <a:t>RT=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PV=</a:t>
                </a:r>
                <a:r>
                  <a:rPr lang="el-GR" dirty="0" smtClean="0"/>
                  <a:t>υ</a:t>
                </a:r>
                <a:r>
                  <a:rPr lang="en-US" dirty="0" smtClean="0"/>
                  <a:t>C</a:t>
                </a:r>
                <a:r>
                  <a:rPr lang="el-GR" baseline="-25000" dirty="0" smtClean="0"/>
                  <a:t>υ</a:t>
                </a:r>
                <a:r>
                  <a:rPr lang="en-US" dirty="0" smtClean="0"/>
                  <a:t>T</a:t>
                </a:r>
              </a:p>
              <a:p>
                <a:pPr marL="114300" indent="0">
                  <a:buNone/>
                </a:pPr>
                <a:r>
                  <a:rPr lang="en-US" dirty="0" smtClean="0"/>
                  <a:t>2.1.11 </a:t>
                </a:r>
                <a:r>
                  <a:rPr lang="ru-RU" dirty="0" smtClean="0"/>
                  <a:t>Закон Дальтона для давления смеси разреженных газов р=р</a:t>
                </a:r>
                <a:r>
                  <a:rPr lang="ru-RU" baseline="-25000" dirty="0" smtClean="0"/>
                  <a:t>1</a:t>
                </a:r>
                <a:r>
                  <a:rPr lang="ru-RU" dirty="0" smtClean="0"/>
                  <a:t>+р</a:t>
                </a:r>
                <a:r>
                  <a:rPr lang="ru-RU" baseline="-25000" dirty="0" smtClean="0"/>
                  <a:t>2</a:t>
                </a:r>
                <a:r>
                  <a:rPr lang="ru-RU" dirty="0" smtClean="0"/>
                  <a:t>+р</a:t>
                </a:r>
                <a:r>
                  <a:rPr lang="ru-RU" baseline="-25000" dirty="0" smtClean="0"/>
                  <a:t>3</a:t>
                </a:r>
              </a:p>
              <a:p>
                <a:pPr marL="114300" indent="0">
                  <a:buNone/>
                </a:pPr>
                <a:r>
                  <a:rPr lang="ru-RU" dirty="0" smtClean="0"/>
                  <a:t>2.1.12 </a:t>
                </a:r>
                <a:r>
                  <a:rPr lang="ru-RU" dirty="0" err="1" smtClean="0"/>
                  <a:t>Изопроцессы</a:t>
                </a:r>
                <a:r>
                  <a:rPr lang="ru-RU" dirty="0" smtClean="0"/>
                  <a:t> в разреженном газе с постоянным числом частиц </a:t>
                </a:r>
                <a:r>
                  <a:rPr lang="en-US" dirty="0" smtClean="0"/>
                  <a:t>N </a:t>
                </a:r>
                <a:r>
                  <a:rPr lang="ru-RU" dirty="0" smtClean="0"/>
                  <a:t>(с постоянным количеством вещества): </a:t>
                </a:r>
              </a:p>
              <a:p>
                <a:pPr lvl="1"/>
                <a:r>
                  <a:rPr lang="ru-RU" dirty="0" smtClean="0"/>
                  <a:t>Изотерма (Т=</a:t>
                </a:r>
                <a:r>
                  <a:rPr lang="en-US" dirty="0" err="1" smtClean="0"/>
                  <a:t>const</a:t>
                </a:r>
                <a:r>
                  <a:rPr lang="en-US" dirty="0" smtClean="0"/>
                  <a:t>)</a:t>
                </a:r>
                <a:r>
                  <a:rPr lang="ru-RU" dirty="0" smtClean="0"/>
                  <a:t>: </a:t>
                </a:r>
                <a:r>
                  <a:rPr lang="en-US" dirty="0" err="1" smtClean="0"/>
                  <a:t>pV</a:t>
                </a:r>
                <a:r>
                  <a:rPr lang="en-US" dirty="0" smtClean="0"/>
                  <a:t>=</a:t>
                </a:r>
                <a:r>
                  <a:rPr lang="en-US" dirty="0" err="1" smtClean="0"/>
                  <a:t>const</a:t>
                </a:r>
                <a:r>
                  <a:rPr lang="en-US" dirty="0" smtClean="0"/>
                  <a:t>,</a:t>
                </a:r>
                <a:r>
                  <a:rPr lang="ru-RU" dirty="0" smtClean="0"/>
                  <a:t> изохора (</a:t>
                </a:r>
                <a:r>
                  <a:rPr lang="en-US" dirty="0" smtClean="0"/>
                  <a:t>V=</a:t>
                </a:r>
                <a:r>
                  <a:rPr lang="en-US" dirty="0" err="1" smtClean="0"/>
                  <a:t>const</a:t>
                </a:r>
                <a:r>
                  <a:rPr lang="en-US" dirty="0" smtClean="0"/>
                  <a:t>)</a:t>
                </a:r>
                <a:r>
                  <a:rPr lang="ru-RU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dirty="0" smtClean="0"/>
                  <a:t>= </a:t>
                </a:r>
                <a:r>
                  <a:rPr lang="en-US" dirty="0" err="1" smtClean="0"/>
                  <a:t>const</a:t>
                </a:r>
                <a:r>
                  <a:rPr lang="ru-RU" dirty="0" smtClean="0"/>
                  <a:t>, изобара (</a:t>
                </a:r>
                <a:r>
                  <a:rPr lang="en-US" dirty="0" smtClean="0"/>
                  <a:t>p=</a:t>
                </a:r>
                <a:r>
                  <a:rPr lang="en-US" dirty="0" err="1" smtClean="0"/>
                  <a:t>const</a:t>
                </a:r>
                <a:r>
                  <a:rPr lang="en-US" dirty="0" smtClean="0"/>
                  <a:t>)</a:t>
                </a:r>
                <a:r>
                  <a:rPr lang="ru-RU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dirty="0" smtClean="0"/>
                  <a:t>= const.</a:t>
                </a:r>
              </a:p>
              <a:p>
                <a:pPr lvl="1"/>
                <a:r>
                  <a:rPr lang="ru-RU" dirty="0" smtClean="0"/>
                  <a:t>Графическое представление процессов на </a:t>
                </a:r>
                <a:r>
                  <a:rPr lang="en-US" dirty="0" err="1" smtClean="0"/>
                  <a:t>pV</a:t>
                </a:r>
                <a:r>
                  <a:rPr lang="en-US" dirty="0" smtClean="0"/>
                  <a:t>-, </a:t>
                </a:r>
                <a:r>
                  <a:rPr lang="en-US" dirty="0" err="1" smtClean="0"/>
                  <a:t>pT</a:t>
                </a:r>
                <a:r>
                  <a:rPr lang="en-US" dirty="0" smtClean="0"/>
                  <a:t>- </a:t>
                </a:r>
                <a:r>
                  <a:rPr lang="ru-RU" dirty="0" smtClean="0"/>
                  <a:t>и </a:t>
                </a:r>
                <a:r>
                  <a:rPr lang="en-US" dirty="0" smtClean="0"/>
                  <a:t>VT</a:t>
                </a:r>
                <a:r>
                  <a:rPr lang="ru-RU" dirty="0" smtClean="0"/>
                  <a:t>- диаграммах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92" r="-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1871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Оценивание расчетных задач на 2 балла: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Правильно записаны все необходимые положения теории, физические законы, закономерности и проведены необходимые преобразования. Но имеются один или несколько следующих недостатков:</a:t>
            </a:r>
          </a:p>
          <a:p>
            <a:pPr lvl="1"/>
            <a:r>
              <a:rPr lang="ru-RU" sz="2100" dirty="0" smtClean="0"/>
              <a:t>Записи, соответствующие пункту 2, представлены не в полном объеме или отсутствуют </a:t>
            </a:r>
          </a:p>
          <a:p>
            <a:pPr marL="411480" lvl="1" indent="0" algn="ctr">
              <a:buNone/>
            </a:pPr>
            <a:r>
              <a:rPr lang="ru-RU" sz="2100" dirty="0" smtClean="0"/>
              <a:t>и (или)</a:t>
            </a:r>
          </a:p>
          <a:p>
            <a:pPr lvl="1"/>
            <a:r>
              <a:rPr lang="ru-RU" sz="2100" dirty="0" smtClean="0"/>
              <a:t>В решении имеются лишние записи, не входящие в решение (возможно, неверные), которые не отделены от решения (не зачеркнуты, не обведены в рамку, скобки…) </a:t>
            </a:r>
          </a:p>
          <a:p>
            <a:pPr marL="411480" lvl="1" indent="0" algn="ctr">
              <a:buNone/>
            </a:pPr>
            <a:r>
              <a:rPr lang="ru-RU" sz="2100" dirty="0" smtClean="0"/>
              <a:t>и (или)</a:t>
            </a:r>
          </a:p>
          <a:p>
            <a:pPr lvl="1"/>
            <a:r>
              <a:rPr lang="ru-RU" sz="2100" dirty="0" smtClean="0"/>
              <a:t>В необходимых математических преобразованиях или вычислениях допущены ошибки, и (или) в математических преобразованиях/вычислениях пропущены логически важные шаги и (или)</a:t>
            </a:r>
          </a:p>
          <a:p>
            <a:pPr lvl="1"/>
            <a:r>
              <a:rPr lang="ru-RU" sz="2100" dirty="0" smtClean="0"/>
              <a:t>Отсутствует пункт 4, или в нем допущена ошибка, в том числе, в записи единиц измерения величины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3442861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3A299">
                    <a:lumMod val="75000"/>
                  </a:srgbClr>
                </a:solidFill>
              </a:rPr>
              <a:t>Оценивание расчетных задач на 2 балла: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Понимание физической сути всех процессов</a:t>
            </a:r>
          </a:p>
          <a:p>
            <a:r>
              <a:rPr lang="ru-RU" dirty="0" smtClean="0"/>
              <a:t>Верная запись всех уравнений</a:t>
            </a:r>
          </a:p>
          <a:p>
            <a:r>
              <a:rPr lang="ru-RU" dirty="0" smtClean="0"/>
              <a:t>Осмысленные математические действия, направленные на решение задачи</a:t>
            </a:r>
          </a:p>
          <a:p>
            <a:r>
              <a:rPr lang="ru-RU" dirty="0" smtClean="0"/>
              <a:t>Может быть оценено решение с ошибкой в преобразованиях и, соответственно, получен неверный ответ.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51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Clr>
                <a:srgbClr val="93A299"/>
              </a:buClr>
            </a:pPr>
            <a:r>
              <a:rPr lang="ru-RU" dirty="0" smtClean="0"/>
              <a:t>Проверяет освоение понятийного аппарата  (22 задания)</a:t>
            </a:r>
            <a:r>
              <a:rPr lang="ru-RU" dirty="0">
                <a:solidFill>
                  <a:srgbClr val="564B3C"/>
                </a:solidFill>
              </a:rPr>
              <a:t> </a:t>
            </a:r>
            <a:r>
              <a:rPr lang="ru-RU" dirty="0" smtClean="0">
                <a:solidFill>
                  <a:srgbClr val="564B3C"/>
                </a:solidFill>
              </a:rPr>
              <a:t>и овладение </a:t>
            </a:r>
            <a:r>
              <a:rPr lang="ru-RU" dirty="0">
                <a:solidFill>
                  <a:srgbClr val="564B3C"/>
                </a:solidFill>
              </a:rPr>
              <a:t>методологическими </a:t>
            </a:r>
            <a:r>
              <a:rPr lang="ru-RU" dirty="0" smtClean="0">
                <a:solidFill>
                  <a:srgbClr val="564B3C"/>
                </a:solidFill>
              </a:rPr>
              <a:t>умениями</a:t>
            </a:r>
            <a:endParaRPr lang="ru-RU" dirty="0" smtClean="0"/>
          </a:p>
          <a:p>
            <a:pPr lvl="1"/>
            <a:r>
              <a:rPr lang="ru-RU" dirty="0" smtClean="0"/>
              <a:t>Механика – 7 заданий</a:t>
            </a:r>
          </a:p>
          <a:p>
            <a:pPr lvl="1"/>
            <a:r>
              <a:rPr lang="ru-RU" dirty="0" smtClean="0"/>
              <a:t>Молекулярная физика – 5 заданий</a:t>
            </a:r>
          </a:p>
          <a:p>
            <a:pPr lvl="1"/>
            <a:r>
              <a:rPr lang="ru-RU" dirty="0" smtClean="0"/>
              <a:t>Электродинамика – 6 заданий</a:t>
            </a:r>
          </a:p>
          <a:p>
            <a:pPr lvl="1"/>
            <a:r>
              <a:rPr lang="ru-RU" dirty="0" smtClean="0"/>
              <a:t>Квантовая физика – 4 заданий</a:t>
            </a:r>
          </a:p>
          <a:p>
            <a:pPr lvl="1"/>
            <a:r>
              <a:rPr lang="ru-RU" dirty="0" smtClean="0"/>
              <a:t>По каждому разделу:</a:t>
            </a:r>
          </a:p>
          <a:p>
            <a:pPr lvl="2"/>
            <a:r>
              <a:rPr lang="ru-RU" dirty="0" smtClean="0"/>
              <a:t>начинается с 2 заданий с выбором ответа (1 из 4), </a:t>
            </a:r>
          </a:p>
          <a:p>
            <a:pPr lvl="2"/>
            <a:r>
              <a:rPr lang="ru-RU" dirty="0" smtClean="0"/>
              <a:t>задания с самостоятельной формулировкой в виде числа; </a:t>
            </a:r>
          </a:p>
          <a:p>
            <a:pPr lvl="2"/>
            <a:r>
              <a:rPr lang="ru-RU" dirty="0" smtClean="0"/>
              <a:t>задания на изменение физических величин в различных процессах и на установление соответствия между физическими величинами и графиками или формулами, в которых ответ записывается в виде двух цифр  </a:t>
            </a:r>
          </a:p>
        </p:txBody>
      </p:sp>
    </p:spTree>
    <p:extLst>
      <p:ext uri="{BB962C8B-B14F-4D97-AF65-F5344CB8AC3E}">
        <p14:creationId xmlns:p14="http://schemas.microsoft.com/office/powerpoint/2010/main" val="2663788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3A299">
                    <a:lumMod val="75000"/>
                  </a:srgbClr>
                </a:solidFill>
              </a:rPr>
              <a:t>Оценивание </a:t>
            </a:r>
            <a:r>
              <a:rPr lang="ru-RU" sz="3200" dirty="0" smtClean="0">
                <a:solidFill>
                  <a:srgbClr val="93A299">
                    <a:lumMod val="75000"/>
                  </a:srgbClr>
                </a:solidFill>
              </a:rPr>
              <a:t>качественных </a:t>
            </a:r>
            <a:r>
              <a:rPr lang="ru-RU" sz="3200" dirty="0">
                <a:solidFill>
                  <a:srgbClr val="93A299">
                    <a:lumMod val="75000"/>
                  </a:srgbClr>
                </a:solidFill>
              </a:rPr>
              <a:t>задач на 2 балла: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NewRomanPSMT"/>
              </a:rPr>
              <a:t>Дан правильный ответ, и приведено объяснение, но в </a:t>
            </a:r>
            <a:r>
              <a:rPr lang="ru-RU" dirty="0" smtClean="0">
                <a:latin typeface="TimesNewRomanPSMT"/>
              </a:rPr>
              <a:t>решении имеются </a:t>
            </a:r>
            <a:r>
              <a:rPr lang="ru-RU" dirty="0">
                <a:latin typeface="TimesNewRomanPSMT"/>
              </a:rPr>
              <a:t>один или несколько из следующих недостатков.</a:t>
            </a:r>
          </a:p>
          <a:p>
            <a:r>
              <a:rPr lang="ru-RU" dirty="0">
                <a:latin typeface="TimesNewRomanPSMT"/>
              </a:rPr>
              <a:t>В объяснении не указано или не используется одно </a:t>
            </a:r>
            <a:r>
              <a:rPr lang="ru-RU" dirty="0" smtClean="0">
                <a:latin typeface="TimesNewRomanPSMT"/>
              </a:rPr>
              <a:t>из физических </a:t>
            </a:r>
            <a:r>
              <a:rPr lang="ru-RU" dirty="0">
                <a:latin typeface="TimesNewRomanPSMT"/>
              </a:rPr>
              <a:t>явлений, свойств, определений или один из </a:t>
            </a:r>
            <a:r>
              <a:rPr lang="ru-RU" dirty="0" smtClean="0">
                <a:latin typeface="TimesNewRomanPSMT"/>
              </a:rPr>
              <a:t>законов (</a:t>
            </a:r>
            <a:r>
              <a:rPr lang="ru-RU" dirty="0">
                <a:latin typeface="TimesNewRomanPSMT"/>
              </a:rPr>
              <a:t>формул), необходимых для полного верного объяснения</a:t>
            </a:r>
            <a:r>
              <a:rPr lang="ru-RU" dirty="0" smtClean="0">
                <a:latin typeface="TimesNewRomanPSMT"/>
              </a:rPr>
              <a:t>. (</a:t>
            </a:r>
            <a:r>
              <a:rPr lang="ru-RU" dirty="0">
                <a:latin typeface="TimesNewRomanPSMT"/>
              </a:rPr>
              <a:t>Утверждение, лежащее в основе объяснения, не </a:t>
            </a:r>
            <a:r>
              <a:rPr lang="ru-RU" dirty="0" smtClean="0">
                <a:latin typeface="TimesNewRomanPSMT"/>
              </a:rPr>
              <a:t>подкреплено соответствующим </a:t>
            </a:r>
            <a:r>
              <a:rPr lang="ru-RU" dirty="0">
                <a:latin typeface="TimesNewRomanPSMT"/>
              </a:rPr>
              <a:t>законом, свойством, явлением, </a:t>
            </a:r>
            <a:r>
              <a:rPr lang="ru-RU" dirty="0" smtClean="0">
                <a:latin typeface="TimesNewRomanPSMT"/>
              </a:rPr>
              <a:t>определением и </a:t>
            </a:r>
            <a:r>
              <a:rPr lang="ru-RU" dirty="0">
                <a:latin typeface="TimesNewRomanPSMT"/>
              </a:rPr>
              <a:t>т.п.)</a:t>
            </a:r>
          </a:p>
          <a:p>
            <a:pPr marL="114300" indent="0" algn="ctr">
              <a:buNone/>
            </a:pPr>
            <a:r>
              <a:rPr lang="ru-RU" dirty="0">
                <a:latin typeface="TimesNewRomanPSMT"/>
              </a:rPr>
              <a:t>И (ИЛИ)</a:t>
            </a:r>
          </a:p>
          <a:p>
            <a:r>
              <a:rPr lang="ru-RU" dirty="0">
                <a:latin typeface="TimesNewRomanPSMT"/>
              </a:rPr>
              <a:t>Указаны все необходимые для объяснения явления и законы</a:t>
            </a:r>
            <a:r>
              <a:rPr lang="ru-RU" dirty="0" smtClean="0">
                <a:latin typeface="TimesNewRomanPSMT"/>
              </a:rPr>
              <a:t>, закономерности</a:t>
            </a:r>
            <a:r>
              <a:rPr lang="ru-RU" dirty="0">
                <a:latin typeface="TimesNewRomanPSMT"/>
              </a:rPr>
              <a:t>, но в них содержится один логический недочёт</a:t>
            </a:r>
            <a:r>
              <a:rPr lang="ru-RU" dirty="0" smtClean="0">
                <a:latin typeface="TimesNewRomanPSMT"/>
              </a:rPr>
              <a:t>.</a:t>
            </a:r>
            <a:r>
              <a:rPr lang="ru-RU" dirty="0">
                <a:latin typeface="TimesNewRomanPSMT"/>
              </a:rPr>
              <a:t> </a:t>
            </a:r>
            <a:endParaRPr lang="ru-RU" dirty="0" smtClean="0">
              <a:latin typeface="TimesNewRomanPSMT"/>
            </a:endParaRPr>
          </a:p>
          <a:p>
            <a:pPr marL="114300" indent="0" algn="ctr">
              <a:buNone/>
            </a:pPr>
            <a:r>
              <a:rPr lang="ru-RU" dirty="0" smtClean="0">
                <a:latin typeface="TimesNewRomanPSMT"/>
              </a:rPr>
              <a:t>И </a:t>
            </a:r>
            <a:r>
              <a:rPr lang="ru-RU" dirty="0">
                <a:latin typeface="TimesNewRomanPSMT"/>
              </a:rPr>
              <a:t>(ИЛИ)</a:t>
            </a:r>
          </a:p>
          <a:p>
            <a:r>
              <a:rPr lang="ru-RU" dirty="0">
                <a:latin typeface="TimesNewRomanPSMT"/>
              </a:rPr>
              <a:t>В решении имеются лишние записи, не входящие в </a:t>
            </a:r>
            <a:r>
              <a:rPr lang="ru-RU" dirty="0" smtClean="0">
                <a:latin typeface="TimesNewRomanPSMT"/>
              </a:rPr>
              <a:t>решение (</a:t>
            </a:r>
            <a:r>
              <a:rPr lang="ru-RU" dirty="0">
                <a:latin typeface="TimesNewRomanPSMT"/>
              </a:rPr>
              <a:t>возможно, неверные), которые не отделены от решения (</a:t>
            </a:r>
            <a:r>
              <a:rPr lang="ru-RU" dirty="0" smtClean="0">
                <a:latin typeface="TimesNewRomanPSMT"/>
              </a:rPr>
              <a:t>не зачёркнуты</a:t>
            </a:r>
            <a:r>
              <a:rPr lang="ru-RU" dirty="0">
                <a:latin typeface="TimesNewRomanPSMT"/>
              </a:rPr>
              <a:t>; не заключены в скобки, рамку и т.п.).</a:t>
            </a:r>
          </a:p>
          <a:p>
            <a:pPr marL="114300" indent="0" algn="ctr">
              <a:buNone/>
            </a:pPr>
            <a:r>
              <a:rPr lang="ru-RU" dirty="0">
                <a:latin typeface="TimesNewRomanPSMT"/>
              </a:rPr>
              <a:t>И (ИЛИ)</a:t>
            </a:r>
          </a:p>
          <a:p>
            <a:r>
              <a:rPr lang="ru-RU" dirty="0">
                <a:latin typeface="TimesNewRomanPSMT"/>
              </a:rPr>
              <a:t>В решении имеется неточность в указании на одно </a:t>
            </a:r>
            <a:r>
              <a:rPr lang="ru-RU" dirty="0" smtClean="0">
                <a:latin typeface="TimesNewRomanPSMT"/>
              </a:rPr>
              <a:t>из физических </a:t>
            </a:r>
            <a:r>
              <a:rPr lang="ru-RU" dirty="0">
                <a:latin typeface="TimesNewRomanPSMT"/>
              </a:rPr>
              <a:t>явлений, свойств, определений, законов (формул</a:t>
            </a:r>
            <a:r>
              <a:rPr lang="ru-RU" dirty="0" smtClean="0">
                <a:latin typeface="TimesNewRomanPSMT"/>
              </a:rPr>
              <a:t>), необходимых </a:t>
            </a:r>
            <a:r>
              <a:rPr lang="ru-RU" dirty="0">
                <a:latin typeface="TimesNewRomanPSMT"/>
              </a:rPr>
              <a:t>для полного верного объяснения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415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 smtClean="0">
                <a:solidFill>
                  <a:srgbClr val="93A299">
                    <a:lumMod val="75000"/>
                  </a:srgbClr>
                </a:solidFill>
              </a:rPr>
              <a:t>Оценивание </a:t>
            </a:r>
            <a:r>
              <a:rPr lang="ru-RU" sz="2900" dirty="0">
                <a:solidFill>
                  <a:srgbClr val="93A299">
                    <a:lumMod val="75000"/>
                  </a:srgbClr>
                </a:solidFill>
              </a:rPr>
              <a:t>качественных задач на </a:t>
            </a:r>
            <a:r>
              <a:rPr lang="ru-RU" sz="2900" dirty="0" smtClean="0">
                <a:solidFill>
                  <a:srgbClr val="93A299">
                    <a:lumMod val="75000"/>
                  </a:srgbClr>
                </a:solidFill>
              </a:rPr>
              <a:t>1 балл: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NewRomanPSMT"/>
              </a:rPr>
              <a:t>Представлено решение, соответствующее </a:t>
            </a:r>
            <a:r>
              <a:rPr lang="ru-RU" b="1" dirty="0">
                <a:latin typeface="TimesNewRomanPS-BoldMT"/>
              </a:rPr>
              <a:t>одному </a:t>
            </a:r>
            <a:r>
              <a:rPr lang="ru-RU" dirty="0">
                <a:latin typeface="TimesNewRomanPSMT"/>
              </a:rPr>
              <a:t>из </a:t>
            </a:r>
            <a:r>
              <a:rPr lang="ru-RU" dirty="0" smtClean="0">
                <a:latin typeface="TimesNewRomanPSMT"/>
              </a:rPr>
              <a:t>следующих случаев</a:t>
            </a:r>
            <a:r>
              <a:rPr lang="ru-RU" dirty="0">
                <a:latin typeface="TimesNewRomanPSMT"/>
              </a:rPr>
              <a:t>.</a:t>
            </a:r>
          </a:p>
          <a:p>
            <a:r>
              <a:rPr lang="ru-RU" dirty="0">
                <a:latin typeface="TimesNewRomanPSMT"/>
              </a:rPr>
              <a:t>Дан правильный ответ на вопрос задания, и </a:t>
            </a:r>
            <a:r>
              <a:rPr lang="ru-RU" dirty="0" smtClean="0">
                <a:latin typeface="TimesNewRomanPSMT"/>
              </a:rPr>
              <a:t>приведено объяснение</a:t>
            </a:r>
            <a:r>
              <a:rPr lang="ru-RU" dirty="0">
                <a:latin typeface="TimesNewRomanPSMT"/>
              </a:rPr>
              <a:t>, но в нём не указаны два явления или </a:t>
            </a:r>
            <a:r>
              <a:rPr lang="ru-RU" dirty="0" smtClean="0">
                <a:latin typeface="TimesNewRomanPSMT"/>
              </a:rPr>
              <a:t>физических закона</a:t>
            </a:r>
            <a:r>
              <a:rPr lang="ru-RU" dirty="0">
                <a:latin typeface="TimesNewRomanPSMT"/>
              </a:rPr>
              <a:t>, необходимых для полного верного объяснения.</a:t>
            </a:r>
          </a:p>
          <a:p>
            <a:pPr marL="114300" indent="0" algn="ctr">
              <a:buNone/>
            </a:pPr>
            <a:r>
              <a:rPr lang="ru-RU" dirty="0">
                <a:latin typeface="TimesNewRomanPSMT"/>
              </a:rPr>
              <a:t>ИЛИ</a:t>
            </a:r>
          </a:p>
          <a:p>
            <a:r>
              <a:rPr lang="ru-RU" dirty="0">
                <a:latin typeface="TimesNewRomanPSMT"/>
              </a:rPr>
              <a:t>Указаны все необходимые для объяснения явления и законы</a:t>
            </a:r>
            <a:r>
              <a:rPr lang="ru-RU" dirty="0" smtClean="0">
                <a:latin typeface="TimesNewRomanPSMT"/>
              </a:rPr>
              <a:t>, закономерности</a:t>
            </a:r>
            <a:r>
              <a:rPr lang="ru-RU" dirty="0">
                <a:latin typeface="TimesNewRomanPSMT"/>
              </a:rPr>
              <a:t>, но имеющиеся рассуждения, направленные </a:t>
            </a:r>
            <a:r>
              <a:rPr lang="ru-RU" dirty="0" smtClean="0">
                <a:latin typeface="TimesNewRomanPSMT"/>
              </a:rPr>
              <a:t>на получение </a:t>
            </a:r>
            <a:r>
              <a:rPr lang="ru-RU" dirty="0">
                <a:latin typeface="TimesNewRomanPSMT"/>
              </a:rPr>
              <a:t>ответа на вопрос задания, не доведены до конца.</a:t>
            </a:r>
          </a:p>
          <a:p>
            <a:pPr marL="114300" indent="0" algn="ctr">
              <a:buNone/>
            </a:pPr>
            <a:r>
              <a:rPr lang="ru-RU" dirty="0">
                <a:latin typeface="TimesNewRomanPSMT"/>
              </a:rPr>
              <a:t>ИЛИ</a:t>
            </a:r>
          </a:p>
          <a:p>
            <a:r>
              <a:rPr lang="ru-RU" dirty="0">
                <a:latin typeface="TimesNewRomanPSMT"/>
              </a:rPr>
              <a:t>Указаны все необходимые для объяснения явления и законы</a:t>
            </a:r>
            <a:r>
              <a:rPr lang="ru-RU" dirty="0" smtClean="0">
                <a:latin typeface="TimesNewRomanPSMT"/>
              </a:rPr>
              <a:t>, закономерности</a:t>
            </a:r>
            <a:r>
              <a:rPr lang="ru-RU" dirty="0">
                <a:latin typeface="TimesNewRomanPSMT"/>
              </a:rPr>
              <a:t>, но имеющиеся рассуждения, </a:t>
            </a:r>
            <a:r>
              <a:rPr lang="ru-RU" dirty="0" smtClean="0">
                <a:latin typeface="TimesNewRomanPSMT"/>
              </a:rPr>
              <a:t>приводящие к </a:t>
            </a:r>
            <a:r>
              <a:rPr lang="ru-RU" dirty="0">
                <a:latin typeface="TimesNewRomanPSMT"/>
              </a:rPr>
              <a:t>ответу, содержат ошибки.</a:t>
            </a:r>
          </a:p>
          <a:p>
            <a:pPr marL="114300" indent="0" algn="ctr">
              <a:buNone/>
            </a:pPr>
            <a:r>
              <a:rPr lang="ru-RU" dirty="0">
                <a:latin typeface="TimesNewRomanPSMT"/>
              </a:rPr>
              <a:t>ИЛИ</a:t>
            </a:r>
          </a:p>
          <a:p>
            <a:r>
              <a:rPr lang="ru-RU" dirty="0">
                <a:latin typeface="TimesNewRomanPSMT"/>
              </a:rPr>
              <a:t>Указаны не все необходимые для объяснения явления и законы</a:t>
            </a:r>
            <a:r>
              <a:rPr lang="ru-RU" dirty="0" smtClean="0">
                <a:latin typeface="TimesNewRomanPSMT"/>
              </a:rPr>
              <a:t>, закономерности</a:t>
            </a:r>
            <a:r>
              <a:rPr lang="ru-RU" dirty="0">
                <a:latin typeface="TimesNewRomanPSMT"/>
              </a:rPr>
              <a:t>, но имеются верные рассуждения, </a:t>
            </a:r>
            <a:r>
              <a:rPr lang="ru-RU" dirty="0" smtClean="0">
                <a:latin typeface="TimesNewRomanPSMT"/>
              </a:rPr>
              <a:t>направленные на </a:t>
            </a:r>
            <a:r>
              <a:rPr lang="ru-RU" dirty="0">
                <a:latin typeface="TimesNewRomanPSMT"/>
              </a:rPr>
              <a:t>решение задачи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675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к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Для обобщения и повторения можно использовать материалы прошлых лет</a:t>
            </a:r>
          </a:p>
          <a:p>
            <a:r>
              <a:rPr lang="ru-RU" dirty="0" smtClean="0"/>
              <a:t>Необходимо тренироваться выполнять задания с самостоятельной записью ответа в бланке №1</a:t>
            </a:r>
          </a:p>
          <a:p>
            <a:r>
              <a:rPr lang="ru-RU" dirty="0" smtClean="0"/>
              <a:t>Помощь учителям могут оказать материалы с сайта ФИПИ </a:t>
            </a:r>
            <a:r>
              <a:rPr lang="en-US" dirty="0" smtClean="0">
                <a:hlinkClick r:id="rId2"/>
              </a:rPr>
              <a:t>www.fipi.ru</a:t>
            </a:r>
            <a:r>
              <a:rPr lang="en-US" dirty="0" smtClean="0"/>
              <a:t> 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/>
              <a:t>Кодификатор, спецификация и демонстрационный вариант КИМ</a:t>
            </a:r>
          </a:p>
          <a:p>
            <a:pPr lvl="1"/>
            <a:r>
              <a:rPr lang="ru-RU" dirty="0" smtClean="0"/>
              <a:t>Открытый банк заданий ЕГЭ</a:t>
            </a:r>
          </a:p>
          <a:p>
            <a:pPr lvl="1"/>
            <a:r>
              <a:rPr lang="ru-RU" dirty="0" smtClean="0"/>
              <a:t>Учебно-методические материалы для председателей и членов региональных предметных комиссий по проверке выполнения заданий с развернутым </a:t>
            </a:r>
            <a:r>
              <a:rPr lang="ru-RU" smtClean="0"/>
              <a:t>ответом экзаменационных </a:t>
            </a:r>
            <a:r>
              <a:rPr lang="ru-RU" dirty="0" smtClean="0"/>
              <a:t>работ ЕГЭ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59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Раздел «Электродинамика»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6 </a:t>
            </a:r>
            <a:r>
              <a:rPr lang="ru-RU" dirty="0"/>
              <a:t>заданий в части 1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b="1" u="sng" dirty="0" smtClean="0"/>
              <a:t>Задание 13 </a:t>
            </a:r>
            <a:r>
              <a:rPr lang="ru-RU" dirty="0" smtClean="0"/>
              <a:t>с выбором 1 верного ответа базового уровня из 4 проверяет умение объяснять явления, проверяет явления электризации тел, проводники и диэлектрики в электрическом поле, явление электромагнитной индукции, а также явления интерференции, дифракции или дисперсии света. Во всех заданиях нужно выбрать верное объяснение свойств одного из этих явлений.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02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ru-RU" dirty="0" smtClean="0"/>
              <a:t>На плоскую непрозрачную пластинку с узкими параллельными щелями падает по нормали плоская монохроматическая волна из зеленой части видимого спектра. За пластиной на параллельном ей экране наблюдается интерференционная картина, содержащая большое число полос. Выберите верное утверждение.</a:t>
            </a:r>
          </a:p>
          <a:p>
            <a:pPr marL="114300" indent="0" algn="just">
              <a:buNone/>
            </a:pPr>
            <a:r>
              <a:rPr lang="ru-RU" dirty="0" smtClean="0"/>
              <a:t>При переходе на монохроматический свет из фиолетовой части видимого спектра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dirty="0" smtClean="0"/>
              <a:t>Расстояние между интерференционными полосами увеличится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dirty="0" smtClean="0">
                <a:solidFill>
                  <a:srgbClr val="564B3C"/>
                </a:solidFill>
              </a:rPr>
              <a:t>Расстояние между интерференционными полосами уменьшится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dirty="0">
                <a:solidFill>
                  <a:srgbClr val="564B3C"/>
                </a:solidFill>
              </a:rPr>
              <a:t>Расстояние между интерференционными полосами </a:t>
            </a:r>
            <a:r>
              <a:rPr lang="ru-RU" dirty="0" smtClean="0">
                <a:solidFill>
                  <a:srgbClr val="564B3C"/>
                </a:solidFill>
              </a:rPr>
              <a:t>не изменится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ru-RU" dirty="0" smtClean="0">
                <a:solidFill>
                  <a:srgbClr val="564B3C"/>
                </a:solidFill>
              </a:rPr>
              <a:t>Интерференционная картина станет невидимой для глаза.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03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3A299">
                    <a:lumMod val="75000"/>
                  </a:srgbClr>
                </a:solidFill>
              </a:rPr>
              <a:t>Раздел «Электродинамика» </a:t>
            </a:r>
            <a:br>
              <a:rPr lang="ru-RU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ru-RU" sz="3200" dirty="0">
                <a:solidFill>
                  <a:srgbClr val="93A299">
                    <a:lumMod val="75000"/>
                  </a:srgbClr>
                </a:solidFill>
              </a:rPr>
              <a:t>6 заданий в части 1: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ru-RU" b="1" u="sng" dirty="0" smtClean="0"/>
              <a:t>Задание 14 </a:t>
            </a:r>
            <a:r>
              <a:rPr lang="ru-RU" dirty="0" smtClean="0"/>
              <a:t>базового уровня проверяет умение определять направление для следующих элементов: принцип суперпозиции электрических полей (сложение кулоновских сил или напряженностей электрических полей), взаимодействие магнитов, магнитное поле проводника с током, сила Ампера и сила Лоренца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794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Какое направление имеет вектор напряженности электрического поля, созданного двумя разноименными зарядами, равными по модулю в точке 0 (см. рисунок)</a:t>
            </a:r>
          </a:p>
          <a:p>
            <a:pPr marL="114300" indent="0">
              <a:buNone/>
            </a:pPr>
            <a:r>
              <a:rPr lang="ru-RU" dirty="0" smtClean="0"/>
              <a:t>         1. →          2. ←        3. ↑            4. ↓           -</a:t>
            </a:r>
            <a:r>
              <a:rPr lang="en-US" dirty="0" smtClean="0"/>
              <a:t>q</a:t>
            </a:r>
          </a:p>
          <a:p>
            <a:pPr marL="114300" indent="0">
              <a:buNone/>
            </a:pPr>
            <a:r>
              <a:rPr lang="en-US" dirty="0" smtClean="0"/>
              <a:t>                                                                                     O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                                                                             +q</a:t>
            </a:r>
            <a:endParaRPr lang="ru-RU" dirty="0"/>
          </a:p>
        </p:txBody>
      </p:sp>
      <p:sp>
        <p:nvSpPr>
          <p:cNvPr id="4" name="Знак запрета 3"/>
          <p:cNvSpPr/>
          <p:nvPr/>
        </p:nvSpPr>
        <p:spPr>
          <a:xfrm>
            <a:off x="6876256" y="3356992"/>
            <a:ext cx="72008" cy="7200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нак запрета 4"/>
          <p:cNvSpPr/>
          <p:nvPr/>
        </p:nvSpPr>
        <p:spPr>
          <a:xfrm>
            <a:off x="7655416" y="3933056"/>
            <a:ext cx="72008" cy="7200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Знак запрета 5"/>
          <p:cNvSpPr/>
          <p:nvPr/>
        </p:nvSpPr>
        <p:spPr>
          <a:xfrm>
            <a:off x="6853396" y="4365104"/>
            <a:ext cx="58864" cy="7200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8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>
                <a:solidFill>
                  <a:srgbClr val="93A299">
                    <a:lumMod val="75000"/>
                  </a:srgbClr>
                </a:solidFill>
              </a:rPr>
              <a:t>Раздел «Электродинамика» </a:t>
            </a:r>
            <a:br>
              <a:rPr lang="ru-RU" sz="29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ru-RU" sz="2900" dirty="0">
                <a:solidFill>
                  <a:srgbClr val="93A299">
                    <a:lumMod val="75000"/>
                  </a:srgbClr>
                </a:solidFill>
              </a:rPr>
              <a:t>6 заданий в части 1: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15 </a:t>
            </a:r>
            <a:r>
              <a:rPr lang="ru-RU" dirty="0" smtClean="0"/>
              <a:t>базового уровня сложности с кратким ответом (самостоятельной записью числового ответа) проверяют различные формулы и законы с использованием простейших расчетов. Конструируется на элементах из тем «Электростатика» и «Постоянный ток» (Закон Кулона, сила тока, закон Ома для участка цепи, последовательной и параллельное соединение проводников, работа и мощность тока, закон Джоуля – Ленца.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629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Участок цепи состоит из двух последовательно соединенных цилиндрических проводников, сопротивление первого из которых равно </a:t>
            </a:r>
            <a:r>
              <a:rPr lang="en-US" dirty="0" smtClean="0"/>
              <a:t>R</a:t>
            </a:r>
            <a:r>
              <a:rPr lang="ru-RU" dirty="0" smtClean="0"/>
              <a:t>, а второго </a:t>
            </a:r>
            <a:r>
              <a:rPr lang="en-US" dirty="0" smtClean="0"/>
              <a:t>2R</a:t>
            </a:r>
            <a:r>
              <a:rPr lang="ru-RU" dirty="0" smtClean="0"/>
              <a:t>. Во сколько раз увеличится общее сопротивление участка, если удельное сопротивление и длину первого проводника увеличить вдвое?</a:t>
            </a:r>
          </a:p>
          <a:p>
            <a:pPr marL="114300" indent="0">
              <a:buNone/>
            </a:pPr>
            <a:r>
              <a:rPr lang="ru-RU" dirty="0" smtClean="0"/>
              <a:t>Ответ: в ______ раз(а)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284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436</TotalTime>
  <Words>2270</Words>
  <Application>Microsoft Office PowerPoint</Application>
  <PresentationFormat>Экран (4:3)</PresentationFormat>
  <Paragraphs>176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Аптека</vt:lpstr>
      <vt:lpstr>ЕГЭ по физике - 2015</vt:lpstr>
      <vt:lpstr>Изменение структуры</vt:lpstr>
      <vt:lpstr>Часть 1 работы</vt:lpstr>
      <vt:lpstr>Раздел «Электродинамика»  6 заданий в части 1:</vt:lpstr>
      <vt:lpstr>Пример 1</vt:lpstr>
      <vt:lpstr>Раздел «Электродинамика»  6 заданий в части 1:</vt:lpstr>
      <vt:lpstr>Пример 2</vt:lpstr>
      <vt:lpstr>Раздел «Электродинамика»  6 заданий в части 1:</vt:lpstr>
      <vt:lpstr>Пример 3</vt:lpstr>
      <vt:lpstr>Раздел «Электродинамика»  6 заданий в части 1:</vt:lpstr>
      <vt:lpstr>Пример 4</vt:lpstr>
      <vt:lpstr>Раздел «Электродинамика»  6 заданий в части 1:</vt:lpstr>
      <vt:lpstr>Пример 5</vt:lpstr>
      <vt:lpstr>Раздел «Электродинамика»  6 заданий в части 1:</vt:lpstr>
      <vt:lpstr>Задания, проверяющие методологические умения</vt:lpstr>
      <vt:lpstr>Задания, проверяющие методологические умения</vt:lpstr>
      <vt:lpstr>Пример 6</vt:lpstr>
      <vt:lpstr>Часть 2 работы – решение задач</vt:lpstr>
      <vt:lpstr>«Привязка» тематики заданий</vt:lpstr>
      <vt:lpstr>Пример распределения тем:</vt:lpstr>
      <vt:lpstr>Задачи 25-27</vt:lpstr>
      <vt:lpstr>Примеры задач 25 - 27</vt:lpstr>
      <vt:lpstr>Задачи 29 - 32</vt:lpstr>
      <vt:lpstr>Задачи 29 - 32</vt:lpstr>
      <vt:lpstr>Задачи 29 - 32</vt:lpstr>
      <vt:lpstr>Изменения в кодификаторе</vt:lpstr>
      <vt:lpstr>Пример 11 (фрагмент кодификатора)</vt:lpstr>
      <vt:lpstr>Оценивание расчетных задач на 2 балла:</vt:lpstr>
      <vt:lpstr>Оценивание расчетных задач на 2 балла:</vt:lpstr>
      <vt:lpstr>Оценивание качественных задач на 2 балла:</vt:lpstr>
      <vt:lpstr>Оценивание качественных задач на 1 балл:</vt:lpstr>
      <vt:lpstr>Подготовка к ЕГЭ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по физике - 2015</dc:title>
  <dc:creator>Анна Вячеславовна Пешкова</dc:creator>
  <cp:lastModifiedBy>Анна Вячеславовна Пешкова</cp:lastModifiedBy>
  <cp:revision>37</cp:revision>
  <dcterms:created xsi:type="dcterms:W3CDTF">2014-09-22T10:43:59Z</dcterms:created>
  <dcterms:modified xsi:type="dcterms:W3CDTF">2014-09-26T08:40:45Z</dcterms:modified>
</cp:coreProperties>
</file>