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11" r:id="rId3"/>
    <p:sldId id="312" r:id="rId4"/>
    <p:sldId id="313" r:id="rId5"/>
    <p:sldId id="277" r:id="rId6"/>
    <p:sldId id="278" r:id="rId7"/>
    <p:sldId id="257" r:id="rId8"/>
    <p:sldId id="258" r:id="rId9"/>
    <p:sldId id="260" r:id="rId10"/>
    <p:sldId id="279" r:id="rId11"/>
    <p:sldId id="280" r:id="rId12"/>
    <p:sldId id="281" r:id="rId13"/>
    <p:sldId id="282" r:id="rId14"/>
    <p:sldId id="283" r:id="rId15"/>
    <p:sldId id="284" r:id="rId16"/>
    <p:sldId id="286" r:id="rId17"/>
    <p:sldId id="289" r:id="rId18"/>
    <p:sldId id="290" r:id="rId19"/>
    <p:sldId id="287" r:id="rId20"/>
    <p:sldId id="288" r:id="rId21"/>
    <p:sldId id="285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4" r:id="rId42"/>
    <p:sldId id="315" r:id="rId43"/>
    <p:sldId id="316" r:id="rId44"/>
    <p:sldId id="317" r:id="rId45"/>
    <p:sldId id="318" r:id="rId46"/>
    <p:sldId id="310" r:id="rId4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2009 г.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2010 г.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49.1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2011 г.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49.6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2012 г.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47.2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2013 г.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45.2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75840"/>
        <c:axId val="22677376"/>
      </c:barChart>
      <c:catAx>
        <c:axId val="22675840"/>
        <c:scaling>
          <c:orientation val="minMax"/>
        </c:scaling>
        <c:delete val="0"/>
        <c:axPos val="b"/>
        <c:majorTickMark val="out"/>
        <c:minorTickMark val="none"/>
        <c:tickLblPos val="none"/>
        <c:crossAx val="22677376"/>
        <c:crosses val="autoZero"/>
        <c:auto val="1"/>
        <c:lblAlgn val="ctr"/>
        <c:lblOffset val="100"/>
        <c:noMultiLvlLbl val="0"/>
      </c:catAx>
      <c:valAx>
        <c:axId val="22677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675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N, 10</c:v>
                </c:pt>
              </c:strCache>
            </c:strRef>
          </c:tx>
          <c:spPr>
            <a:ln w="38100">
              <a:noFill/>
            </a:ln>
          </c:spPr>
          <c:xVal>
            <c:numRef>
              <c:f>Лист1!$A$2:$A$5</c:f>
              <c:numCache>
                <c:formatCode>General</c:formatCode>
                <c:ptCount val="4"/>
                <c:pt idx="0">
                  <c:v>3</c:v>
                </c:pt>
                <c:pt idx="1">
                  <c:v>6</c:v>
                </c:pt>
                <c:pt idx="2">
                  <c:v>9</c:v>
                </c:pt>
                <c:pt idx="3">
                  <c:v>15</c:v>
                </c:pt>
              </c:numCache>
            </c:numRef>
          </c:xVal>
          <c:y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6</c:v>
                </c:pt>
                <c:pt idx="3">
                  <c:v>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835264"/>
        <c:axId val="93836800"/>
      </c:scatterChart>
      <c:valAx>
        <c:axId val="9383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3836800"/>
        <c:crosses val="autoZero"/>
        <c:crossBetween val="midCat"/>
      </c:valAx>
      <c:valAx>
        <c:axId val="93836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835264"/>
        <c:crossesAt val="0"/>
        <c:crossBetween val="midCat"/>
      </c:valAx>
    </c:plotArea>
    <c:legend>
      <c:legendPos val="r"/>
      <c:layout>
        <c:manualLayout>
          <c:xMode val="edge"/>
          <c:yMode val="edge"/>
          <c:x val="0.69413317504379957"/>
          <c:y val="0.52767203853818023"/>
          <c:w val="0.21450968651081961"/>
          <c:h val="9.220711047482700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0.87497</cdr:x>
      <cdr:y>0.51104</cdr:y>
    </cdr:from>
    <cdr:to>
      <cdr:x>0.9588</cdr:x>
      <cdr:y>0.58249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27376" y="1981125"/>
          <a:ext cx="337967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/>
            <a:t>20</a:t>
          </a:r>
          <a:endParaRPr lang="ru-RU" sz="12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4B0D8F-7940-478E-A41B-CA82485FA897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D05CDD-8E44-4038-A3A2-297F2BF9AEC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D8F-7940-478E-A41B-CA82485FA897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5CDD-8E44-4038-A3A2-297F2BF9AEC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D8F-7940-478E-A41B-CA82485FA897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5CDD-8E44-4038-A3A2-297F2BF9AEC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D8F-7940-478E-A41B-CA82485FA897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5CDD-8E44-4038-A3A2-297F2BF9AEC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D8F-7940-478E-A41B-CA82485FA897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5CDD-8E44-4038-A3A2-297F2BF9AEC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D8F-7940-478E-A41B-CA82485FA897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5CDD-8E44-4038-A3A2-297F2BF9AEC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D8F-7940-478E-A41B-CA82485FA897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5CDD-8E44-4038-A3A2-297F2BF9AEC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D8F-7940-478E-A41B-CA82485FA897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5CDD-8E44-4038-A3A2-297F2BF9AEC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D8F-7940-478E-A41B-CA82485FA897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5CDD-8E44-4038-A3A2-297F2BF9AE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D8F-7940-478E-A41B-CA82485FA897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5CDD-8E44-4038-A3A2-297F2BF9AE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0D8F-7940-478E-A41B-CA82485FA897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5CDD-8E44-4038-A3A2-297F2BF9AE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84B0D8F-7940-478E-A41B-CA82485FA897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8D05CDD-8E44-4038-A3A2-297F2BF9AEC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Итоги ЕГЭ по физике-201</a:t>
            </a:r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Пешкова А.В., </a:t>
            </a:r>
            <a:r>
              <a:rPr lang="ru-RU" dirty="0" err="1" smtClean="0"/>
              <a:t>к.п.н</a:t>
            </a:r>
            <a:r>
              <a:rPr lang="ru-RU" dirty="0" smtClean="0"/>
              <a:t>.,</a:t>
            </a:r>
          </a:p>
          <a:p>
            <a:r>
              <a:rPr lang="ru-RU" dirty="0" smtClean="0"/>
              <a:t>Доцент кафедры ЕМД 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57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356099"/>
              </p:ext>
            </p:extLst>
          </p:nvPr>
        </p:nvGraphicFramePr>
        <p:xfrm>
          <a:off x="698500" y="2247900"/>
          <a:ext cx="7747000" cy="2834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53220"/>
                <a:gridCol w="63937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b="0" dirty="0" smtClean="0"/>
                        <a:t>Часть 1</a:t>
                      </a:r>
                      <a:endParaRPr lang="ru-RU" sz="28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/>
                        <a:t>21 задание с выбором ответа</a:t>
                      </a:r>
                      <a:endParaRPr lang="ru-RU" sz="28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Часть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 задания с кратким ответом в виде последовательности цифр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Часть 3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 заданий на решение задач, из них 4 – с выбором ответа и 6 – с развернутым ответом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КИМ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03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Владение основным понятийным аппаратом (понимание смысла физических понятий, явлений, моделей, величин, законов)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Освоение основ знаний о методах научного познания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Решение задач различного типа и уровня сложности</a:t>
            </a:r>
          </a:p>
          <a:p>
            <a:pPr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Овладение умениями по работе с информацией физического содержания при использовании различных способов представления информации в текстах заданий или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дистракторах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(графики, таблицы, схемы и схематические рисунки, фотографии или рисунки физических опытов, которые диагностируют овладение частью экспериментальных умений).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Проверяемые виды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11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757958"/>
              </p:ext>
            </p:extLst>
          </p:nvPr>
        </p:nvGraphicFramePr>
        <p:xfrm>
          <a:off x="698500" y="2247900"/>
          <a:ext cx="7747000" cy="3931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73500"/>
                <a:gridCol w="38735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Базовый уровень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20 заданий с выбором ответа в части 1</a:t>
                      </a:r>
                    </a:p>
                    <a:p>
                      <a:r>
                        <a:rPr lang="ru-RU" sz="2400" dirty="0" smtClean="0"/>
                        <a:t>2 задания с кратким ответом в части 2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Повышенный уровень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 заданий с выбором ответа</a:t>
                      </a:r>
                    </a:p>
                    <a:p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 задания с кратким ответом</a:t>
                      </a:r>
                    </a:p>
                    <a:p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 задание в развернутым ответом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Высокий уровень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 заданий части 3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Разбиение по уровням сложности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96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Были усовершенствованы критерии оценивания заданий с развернутым ответом</a:t>
            </a:r>
          </a:p>
          <a:p>
            <a:pPr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Была увеличена доля заданий, проверяющих особенности различных физических явлений за счет вопросов, касающихся применения формул и законов в рамках простых ситуаций расчетного характера</a:t>
            </a:r>
          </a:p>
          <a:p>
            <a:pPr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 рамках проверки методологических умений была увеличена доля заданий, проверяющих умение интерпретировать результаты различных опытов на основе экспериментальных данных: таблиц или графиков зависимостей величин, построенных с учетом погрешности измерений.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Изменения в ЕГЭ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37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Взаимодействие постоянных магнитов (71%)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Узнавание явлений дисперсии (85%)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Узнавание явлений плавления, кипения и кристаллизации (78%)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Изображение в плоском зеркале (85%)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Изображение в линзах (82%)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Если необходимо вычислить оптическую силу линзы, у выпускников возникали затруднения (49%)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1. Освоение понятийного аппарата.</a:t>
            </a:r>
            <a:br>
              <a:rPr lang="ru-RU" sz="3600" dirty="0" smtClean="0"/>
            </a:br>
            <a:r>
              <a:rPr lang="ru-RU" sz="3600" dirty="0" smtClean="0"/>
              <a:t>Наилучшие результаты: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3667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Диффузия и броуновское движение (54%)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Кристаллизация и плавление (62%)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Влажность воздуха (64%)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Интерференция света (55%)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1. Освоение понятийного аппарата Результаты несколько хуже: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3891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Пример 1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 герметично закрытый пакет из-под сока вставлена изогнутая трубочка для коктейля, внутри которой находится небольшой столбик сока. Если обхватить пакет руками и нагревать его, не оказывая на него давления, столбик сока начинает двигаться вправо к открытому концу трубочки. Какой процесс происходит с воздухом в пакете?</a:t>
            </a: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Изохорное нагревание</a:t>
            </a: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Изобарное расширение</a:t>
            </a: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Изотермическое расширение</a:t>
            </a: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Адиабатное сжатие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Ответ: 2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1. </a:t>
            </a:r>
            <a:r>
              <a:rPr lang="ru-RU" sz="2800" dirty="0" smtClean="0"/>
              <a:t>Освоение понятийного аппарата </a:t>
            </a:r>
            <a:br>
              <a:rPr lang="ru-RU" sz="2800" dirty="0" smtClean="0"/>
            </a:br>
            <a:r>
              <a:rPr lang="ru-RU" sz="2800" dirty="0" smtClean="0"/>
              <a:t>Наиболее сложные задания: соотнесение реального процесса с одним из </a:t>
            </a:r>
            <a:r>
              <a:rPr lang="ru-RU" sz="2800" dirty="0" err="1" smtClean="0"/>
              <a:t>изопроцессов</a:t>
            </a:r>
            <a:r>
              <a:rPr lang="ru-RU" sz="2800" dirty="0" smtClean="0"/>
              <a:t> в газах (42%)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5305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Как правило, использовались типовые учебные ситуации, для которых необходимо было определить характер изменения трех различных физических величин. Средний процент тестируемых, набравших 2 балла: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Движение тела, брошенного горизонтально – 33%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Движение тела по наклонной плоскости – 20%</a:t>
            </a: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Изопроцессы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процессы в газах – 48%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Зарядка конденсатора, подключенного к источнику тока – 18%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Дифракция света – 10%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Явление фотоэффекта – 18%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Ядерные реакции – 38%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Для всех этих заданий характерен невысокий процент полностью верного выполнения, однако достаточной высокий – получения 1 балла.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1. </a:t>
            </a:r>
            <a:r>
              <a:rPr lang="ru-RU" sz="2800" dirty="0" smtClean="0"/>
              <a:t>Освоение понятийного аппарата </a:t>
            </a:r>
            <a:br>
              <a:rPr lang="ru-RU" sz="2800" dirty="0" smtClean="0"/>
            </a:br>
            <a:r>
              <a:rPr lang="ru-RU" sz="2800" dirty="0" smtClean="0"/>
              <a:t>Задания с кратким ответом: проверка умения применять физические величины для анализа физических процессов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0154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060849"/>
            <a:ext cx="7745505" cy="4065314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Пример 2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 Объем сосуда с идеальным газом увеличили вдвое, выпустив половину газа и поддерживая температуру в сосуде постоянной. Как изменилось при этом давление газа в сосуде, его плотность и внутренняя энергия? Для каждой величины определите соответствующий характер изменения. Выбранные для каждой величины цифры запишите в таблицу. Цифры в ответе могут повторяться.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1. увеличилось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2. уменьшилось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3. не изменилось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1. Освоение понятийного аппарата 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582568"/>
              </p:ext>
            </p:extLst>
          </p:nvPr>
        </p:nvGraphicFramePr>
        <p:xfrm>
          <a:off x="3059833" y="4653136"/>
          <a:ext cx="5832648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  <a:gridCol w="194421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Давление газа в сосуде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Плотность газа в сосуде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Внутренняя энергия газа в сосуде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6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Пример 3.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При исследовании зависимости кинетической энергии фотоэлектронов от частоты падающего света фотоэлемент освещался через светофильтры. В первой серии опытов использовался светофильтр, пропускающий только синий свет, а во второй – только зеленый. В каждом опыте наблюдали явление фотоэффекта и измеряли напряжение запирания. Как изменится частота световой волны, напряжение запирания и работа выхода при переходе от первой серии опытов ко второй? Для каждой величины определите соответствующий характер ее изменения. Запишите в таблицу выбранные цифры для каждого ответа. Цифры в ответе могут повторяться.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895D1D"/>
                </a:solidFill>
              </a:rPr>
              <a:t>1. Освоение понятийного аппарата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3292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153331"/>
              </p:ext>
            </p:extLst>
          </p:nvPr>
        </p:nvGraphicFramePr>
        <p:xfrm>
          <a:off x="698500" y="2247900"/>
          <a:ext cx="7747000" cy="2936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81212"/>
                <a:gridCol w="1440160"/>
                <a:gridCol w="1872208"/>
                <a:gridCol w="31534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Части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заданий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Максимальный первичный</a:t>
                      </a:r>
                      <a:r>
                        <a:rPr lang="ru-RU" baseline="0" dirty="0" smtClean="0"/>
                        <a:t>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Тип</a:t>
                      </a:r>
                      <a:r>
                        <a:rPr lang="ru-RU" baseline="0" dirty="0" smtClean="0"/>
                        <a:t> заданий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Часть 1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19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20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18 с выбором ответа и 1 с развернутым ответом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Часть 2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Задания с кратким  ответом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Часть 3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Задания с развернутым ответом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Итого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27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40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ОГЭ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88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Задания с выбором ответа делятся на 3 группы: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1. проверка понимания формулы или закона с использованием простейших расчетов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2. Проверка понимания формулы или закона с использованием графиков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3.Определение направления или значения величины с использованием схематических рисунков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2. Понимание смысла физических величин и законов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7070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Ускорение – 88% выполнения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Законы Ньютона – 74%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Сила упругости, сила трения – 72%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Кинетическая и потенциальная энергии – 84%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Средняя кинетическая энергия теплового движения частиц – 68%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Закон всемирного тяготения – 60%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Уравнение состояния идеального газа – 66%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Внутренняя энергия идеального газа – 69%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Закон Кулона – 71%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Закон Ома для участка и для полной цепи – 80%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Магнитный поток – 69%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Колебательный контур – 69%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  <a:t>1.Проверка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  <a:t>понимания формулы или закона с использованием простейших расчетов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78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Гидростатическое давление, сила Архимеда – 45%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Период колебаний маятников – 56%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Влажность воздуха – 60%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Закон Джоуля – Ленца – 58%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ЭДС в движущемся проводнике – 56%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Показатель преломления света – 61%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Энергия кванта света – 51%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Уравнение Эйнштейна для фотоэффекта – 59%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  <a:t>1.Проверка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a typeface="+mn-ea"/>
                <a:cs typeface="+mn-cs"/>
              </a:rPr>
              <a:t>понимания формулы или закона с использованием простейших расчетов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11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Результаты выше 65% отмечены для заданий, оценивающих следующие темы:</a:t>
            </a:r>
          </a:p>
          <a:p>
            <a:r>
              <a:rPr lang="ru-RU" dirty="0" smtClean="0"/>
              <a:t>Скорость равномерного движения</a:t>
            </a:r>
          </a:p>
          <a:p>
            <a:r>
              <a:rPr lang="ru-RU" dirty="0" smtClean="0"/>
              <a:t>Ускорение равноускоренного движения</a:t>
            </a:r>
          </a:p>
          <a:p>
            <a:r>
              <a:rPr lang="ru-RU" dirty="0" smtClean="0"/>
              <a:t>2 закон Ньютона</a:t>
            </a:r>
          </a:p>
          <a:p>
            <a:r>
              <a:rPr lang="ru-RU" dirty="0" smtClean="0"/>
              <a:t>Внутренняя энергия идеального газа</a:t>
            </a:r>
          </a:p>
          <a:p>
            <a:pPr marL="0" indent="0">
              <a:buNone/>
            </a:pPr>
            <a:r>
              <a:rPr lang="ru-RU" dirty="0" smtClean="0"/>
              <a:t>Как правило, для величин и законов по другим разделам, кроме механики, использование графиков приводит в значительному снижению результатов.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</a:pPr>
            <a:r>
              <a:rPr lang="ru-RU" sz="3600" dirty="0" smtClean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>2. Проверка </a:t>
            </a:r>
            <a:r>
              <a:rPr lang="ru-RU" sz="3600" dirty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>понимания формулы или закона с использованием графиков</a:t>
            </a:r>
            <a:r>
              <a:rPr lang="ru-RU" sz="2400" dirty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468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идеального газа – 55%</a:t>
            </a:r>
          </a:p>
          <a:p>
            <a:r>
              <a:rPr lang="ru-RU" dirty="0" smtClean="0"/>
              <a:t>Определение </a:t>
            </a:r>
            <a:r>
              <a:rPr lang="ru-RU" dirty="0" err="1" smtClean="0"/>
              <a:t>изопроцесса</a:t>
            </a:r>
            <a:r>
              <a:rPr lang="ru-RU" dirty="0" smtClean="0"/>
              <a:t> – 42%</a:t>
            </a:r>
          </a:p>
          <a:p>
            <a:r>
              <a:rPr lang="ru-RU" dirty="0" smtClean="0"/>
              <a:t>Закон радиоактивного распада – 54%</a:t>
            </a:r>
          </a:p>
          <a:p>
            <a:pPr marL="0" indent="0">
              <a:buNone/>
            </a:pPr>
            <a:r>
              <a:rPr lang="ru-RU" dirty="0" smtClean="0"/>
              <a:t>Со следующим заданием справилось лишь 40% выпускников: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</a:pPr>
            <a:r>
              <a:rPr lang="ru-RU" sz="3600" dirty="0" smtClean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>2. Проверка </a:t>
            </a:r>
            <a:r>
              <a:rPr lang="ru-RU" sz="3600" dirty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>понимания формулы или закона с использованием графиков</a:t>
            </a:r>
            <a:r>
              <a:rPr lang="ru-RU" sz="2400" dirty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6094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</a:pPr>
            <a:r>
              <a:rPr lang="ru-RU" sz="3600" dirty="0" smtClean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>2. Проверка </a:t>
            </a:r>
            <a:r>
              <a:rPr lang="ru-RU" sz="3600" dirty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>понимания формулы или закона с использованием графиков</a:t>
            </a:r>
            <a:r>
              <a:rPr lang="ru-RU" sz="2400" dirty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Пример 4.</a:t>
            </a:r>
          </a:p>
          <a:p>
            <a:r>
              <a:rPr lang="ru-RU" dirty="0" smtClean="0"/>
              <a:t>Из ядер таллия – 208 при бета – распаде с периодом полураспада 3 мин. образуются стабильные ядра свинца. Через какую из точек, кроме начала координат, пройдет график зависимости числа ядер свинца от времени? См. рисунок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931629282"/>
              </p:ext>
            </p:extLst>
          </p:nvPr>
        </p:nvGraphicFramePr>
        <p:xfrm>
          <a:off x="4645024" y="2239963"/>
          <a:ext cx="4031431" cy="387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845417" y="2191667"/>
            <a:ext cx="462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20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998199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Наибольшие затруднения вызывают задания с использованием схематичных рисунков: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Определение направления силы Лоренца – 46%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Определение силы Ампера – 48%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Определение плеча силы – 41%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</a:pPr>
            <a:r>
              <a:rPr lang="ru-RU" sz="3600" dirty="0" smtClean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>2. Проверка </a:t>
            </a:r>
            <a:r>
              <a:rPr lang="ru-RU" sz="3600" dirty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>понимания формулы или закона с использованием графиков</a:t>
            </a:r>
            <a:r>
              <a:rPr lang="ru-RU" sz="2400" dirty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ru-RU" sz="2400" dirty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7000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</a:pPr>
            <a:r>
              <a:rPr lang="ru-RU" sz="3600" dirty="0" smtClean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>2. Проверка </a:t>
            </a:r>
            <a:r>
              <a:rPr lang="ru-RU" sz="3600" dirty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>понимания формулы или закона с использованием </a:t>
            </a:r>
            <a:r>
              <a:rPr lang="ru-RU" sz="3600" dirty="0" smtClean="0">
                <a:solidFill>
                  <a:srgbClr val="AEB795">
                    <a:lumMod val="50000"/>
                  </a:srgbClr>
                </a:solidFill>
                <a:ea typeface="+mn-ea"/>
                <a:cs typeface="+mn-cs"/>
              </a:rPr>
              <a:t>графиков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Пример 5</a:t>
            </a:r>
          </a:p>
          <a:p>
            <a:r>
              <a:rPr lang="ru-RU" dirty="0" smtClean="0"/>
              <a:t>Однородный куб опирается одним ребром на гладкий пол, другим – на вертикальную стену. Плечо силы </a:t>
            </a:r>
            <a:r>
              <a:rPr lang="en-US" dirty="0" smtClean="0"/>
              <a:t>N</a:t>
            </a:r>
            <a:r>
              <a:rPr lang="ru-RU" dirty="0" smtClean="0"/>
              <a:t> относительно оси, проходящей через точку А перпендикулярно плоскости рисунка, равно:</a:t>
            </a:r>
          </a:p>
          <a:p>
            <a:pPr marL="457200" indent="-457200">
              <a:buAutoNum type="arabicPeriod"/>
            </a:pPr>
            <a:r>
              <a:rPr lang="ru-RU" dirty="0" smtClean="0"/>
              <a:t>О</a:t>
            </a:r>
            <a:r>
              <a:rPr lang="ru-RU" sz="1300" dirty="0" smtClean="0"/>
              <a:t>2</a:t>
            </a:r>
            <a:r>
              <a:rPr lang="ru-RU" dirty="0" smtClean="0"/>
              <a:t>О   2. О</a:t>
            </a:r>
            <a:r>
              <a:rPr lang="ru-RU" sz="1500" dirty="0" smtClean="0"/>
              <a:t>2</a:t>
            </a:r>
            <a:r>
              <a:rPr lang="ru-RU" dirty="0" smtClean="0"/>
              <a:t>А    3. 0   4. АО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Ответ: 1</a:t>
            </a:r>
          </a:p>
          <a:p>
            <a:pPr marL="0" indent="0">
              <a:buNone/>
            </a:pPr>
            <a:r>
              <a:rPr lang="ru-RU" dirty="0" smtClean="0"/>
              <a:t>Решило 33%</a:t>
            </a:r>
            <a:endParaRPr lang="ru-RU" dirty="0"/>
          </a:p>
        </p:txBody>
      </p:sp>
      <p:grpSp>
        <p:nvGrpSpPr>
          <p:cNvPr id="30" name="Группа 29"/>
          <p:cNvGrpSpPr/>
          <p:nvPr/>
        </p:nvGrpSpPr>
        <p:grpSpPr>
          <a:xfrm>
            <a:off x="5279102" y="2685849"/>
            <a:ext cx="3096345" cy="2880320"/>
            <a:chOff x="5292079" y="2708920"/>
            <a:chExt cx="3096345" cy="2880320"/>
          </a:xfrm>
        </p:grpSpPr>
        <p:cxnSp>
          <p:nvCxnSpPr>
            <p:cNvPr id="11" name="Прямая со стрелкой 10"/>
            <p:cNvCxnSpPr/>
            <p:nvPr/>
          </p:nvCxnSpPr>
          <p:spPr>
            <a:xfrm flipV="1">
              <a:off x="5292080" y="2708920"/>
              <a:ext cx="0" cy="288032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5292080" y="5589240"/>
              <a:ext cx="3096344" cy="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Прямоугольник 13"/>
            <p:cNvSpPr/>
            <p:nvPr/>
          </p:nvSpPr>
          <p:spPr>
            <a:xfrm rot="17468172">
              <a:off x="5503288" y="3911937"/>
              <a:ext cx="1440160" cy="14401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 flipH="1">
              <a:off x="5292081" y="4221088"/>
              <a:ext cx="1862576" cy="7920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5796136" y="3700728"/>
              <a:ext cx="864096" cy="1862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5292079" y="4617132"/>
              <a:ext cx="936105" cy="14885"/>
            </a:xfrm>
            <a:prstGeom prst="line">
              <a:avLst/>
            </a:prstGeom>
            <a:ln w="952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H="1" flipV="1">
              <a:off x="5292079" y="4632017"/>
              <a:ext cx="1368153" cy="931289"/>
            </a:xfrm>
            <a:prstGeom prst="line">
              <a:avLst/>
            </a:prstGeom>
            <a:ln w="952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5013260" y="4467051"/>
            <a:ext cx="251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А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42549" y="4889273"/>
            <a:ext cx="566852" cy="370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r>
              <a:rPr lang="ru-RU" sz="1200" dirty="0" smtClean="0"/>
              <a:t>1</a:t>
            </a:r>
            <a:endParaRPr lang="ru-RU" sz="1200" dirty="0"/>
          </a:p>
        </p:txBody>
      </p:sp>
      <p:sp>
        <p:nvSpPr>
          <p:cNvPr id="33" name="Объект 32"/>
          <p:cNvSpPr txBox="1">
            <a:spLocks noGrp="1"/>
          </p:cNvSpPr>
          <p:nvPr>
            <p:ph sz="quarter" idx="14"/>
          </p:nvPr>
        </p:nvSpPr>
        <p:spPr>
          <a:xfrm>
            <a:off x="6215276" y="4427608"/>
            <a:ext cx="606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1600" dirty="0" smtClean="0"/>
              <a:t>О</a:t>
            </a:r>
            <a:r>
              <a:rPr lang="ru-RU" sz="1200" dirty="0" smtClean="0"/>
              <a:t>3</a:t>
            </a:r>
            <a:endParaRPr lang="ru-RU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6363829" y="5661248"/>
            <a:ext cx="566852" cy="370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r>
              <a:rPr lang="ru-RU" sz="1400" dirty="0" smtClean="0"/>
              <a:t>2</a:t>
            </a:r>
            <a:endParaRPr lang="ru-RU" sz="1050" dirty="0"/>
          </a:p>
        </p:txBody>
      </p:sp>
      <p:cxnSp>
        <p:nvCxnSpPr>
          <p:cNvPr id="36" name="Прямая со стрелкой 35"/>
          <p:cNvCxnSpPr/>
          <p:nvPr/>
        </p:nvCxnSpPr>
        <p:spPr>
          <a:xfrm flipV="1">
            <a:off x="6647255" y="4990105"/>
            <a:ext cx="0" cy="55013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764591" y="4895838"/>
            <a:ext cx="38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906902" y="5566169"/>
            <a:ext cx="212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5745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Задания с кратким ответом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Задания на соответствие между графиками и физическими величинами, которые они описывают, и между формулами и физическими явлениями, по которым их можно рассчитать.</a:t>
            </a:r>
          </a:p>
          <a:p>
            <a:pPr marL="0" indent="0">
              <a:buNone/>
            </a:pPr>
            <a:r>
              <a:rPr lang="ru-RU" dirty="0" smtClean="0"/>
              <a:t>Результаты лучше по определению различных формул.</a:t>
            </a:r>
          </a:p>
          <a:p>
            <a:pPr marL="0" indent="0">
              <a:buNone/>
            </a:pPr>
            <a:r>
              <a:rPr lang="ru-RU" dirty="0" smtClean="0"/>
              <a:t>Процент участников, получивших 2 балла:</a:t>
            </a:r>
          </a:p>
          <a:p>
            <a:r>
              <a:rPr lang="ru-RU" dirty="0" smtClean="0"/>
              <a:t>Равномерное и равноускоренное движение – 63%</a:t>
            </a:r>
          </a:p>
          <a:p>
            <a:r>
              <a:rPr lang="ru-RU" dirty="0" smtClean="0"/>
              <a:t>Торможение автомобиля с выключенным двигателем – 69%</a:t>
            </a:r>
          </a:p>
          <a:p>
            <a:r>
              <a:rPr lang="ru-RU" dirty="0" smtClean="0"/>
              <a:t>Движение заряженной частицы в магнитном поле – 63%</a:t>
            </a:r>
          </a:p>
          <a:p>
            <a:r>
              <a:rPr lang="ru-RU" dirty="0" smtClean="0"/>
              <a:t>Колебания в колебательном контуре – 42%</a:t>
            </a:r>
          </a:p>
          <a:p>
            <a:r>
              <a:rPr lang="ru-RU" dirty="0" smtClean="0"/>
              <a:t>Преломление света на границе двух сред – 34%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611560" y="547649"/>
            <a:ext cx="775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AEB795">
                    <a:lumMod val="50000"/>
                  </a:srgbClr>
                </a:solidFill>
              </a:rPr>
              <a:t>2. Проверка </a:t>
            </a:r>
            <a:r>
              <a:rPr lang="ru-RU" sz="3600" dirty="0">
                <a:solidFill>
                  <a:srgbClr val="AEB795">
                    <a:lumMod val="50000"/>
                  </a:srgbClr>
                </a:solidFill>
              </a:rPr>
              <a:t>понимания формулы или закона с использованием графиков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1118237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Пример 6</a:t>
            </a:r>
          </a:p>
          <a:p>
            <a:pPr marL="0" indent="0">
              <a:buNone/>
            </a:pPr>
            <a:r>
              <a:rPr lang="ru-RU" dirty="0" smtClean="0"/>
              <a:t>Заряженная частица массой М, несущая положительный заряд </a:t>
            </a:r>
            <a:r>
              <a:rPr lang="en-US" dirty="0" smtClean="0"/>
              <a:t>q</a:t>
            </a:r>
            <a:r>
              <a:rPr lang="ru-RU" dirty="0" smtClean="0"/>
              <a:t>, движется перпендикулярно линиям индукции однородного магнитного поля В по окружности со скоростью </a:t>
            </a:r>
            <a:r>
              <a:rPr lang="en-US" dirty="0" smtClean="0"/>
              <a:t>v</a:t>
            </a:r>
            <a:r>
              <a:rPr lang="ru-RU" dirty="0" smtClean="0"/>
              <a:t>. Действием силы тяжести пренебречь.</a:t>
            </a:r>
          </a:p>
          <a:p>
            <a:pPr marL="0" indent="0">
              <a:buNone/>
            </a:pPr>
            <a:r>
              <a:rPr lang="ru-RU" dirty="0" smtClean="0"/>
              <a:t>Установите соответствие между физическими величинами и формулами, по которым их можно рассчитать. К каждой позиции первого столбца подберите соответствующую позицию второго и запишите в таблицу выбранные цифры под соответствующими буквами.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AEB795">
                    <a:lumMod val="50000"/>
                  </a:srgbClr>
                </a:solidFill>
              </a:rPr>
              <a:t>Проверка понимания формулы или закона с использованием </a:t>
            </a:r>
            <a:r>
              <a:rPr lang="ru-RU" sz="3600" dirty="0" smtClean="0">
                <a:solidFill>
                  <a:srgbClr val="AEB795">
                    <a:lumMod val="50000"/>
                  </a:srgbClr>
                </a:solidFill>
              </a:rPr>
              <a:t>графиков (задания с кратким ответом)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83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Проверяют понимание смысла текста физического содержания</a:t>
            </a:r>
          </a:p>
          <a:p>
            <a:r>
              <a:rPr lang="ru-RU" dirty="0" smtClean="0"/>
              <a:t>В задании 22 используется представление информации в виде справочной таблицы, графика или рисунка (схемы), которые необходимо использовать для выбора верных утверждений.</a:t>
            </a:r>
          </a:p>
          <a:p>
            <a:r>
              <a:rPr lang="ru-RU" dirty="0" smtClean="0"/>
              <a:t>Задания 24, 26 и 27 рассчитаны на высокий уровень сложности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17-19 и 22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4287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AEB795">
                    <a:lumMod val="50000"/>
                  </a:srgbClr>
                </a:solidFill>
              </a:rPr>
              <a:t>Проверка понимания формулы или закона </a:t>
            </a:r>
            <a:r>
              <a:rPr lang="ru-RU" sz="3600" dirty="0" smtClean="0">
                <a:solidFill>
                  <a:srgbClr val="AEB795">
                    <a:lumMod val="50000"/>
                  </a:srgbClr>
                </a:solidFill>
              </a:rPr>
              <a:t>(</a:t>
            </a:r>
            <a:r>
              <a:rPr lang="ru-RU" sz="3600" dirty="0">
                <a:solidFill>
                  <a:srgbClr val="AEB795">
                    <a:lumMod val="50000"/>
                  </a:srgbClr>
                </a:solidFill>
              </a:rPr>
              <a:t>задания с кратким ответом)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А) модуль магнитной силы, действующей на частицу</a:t>
            </a:r>
          </a:p>
          <a:p>
            <a:pPr marL="0" indent="0">
              <a:buNone/>
            </a:pPr>
            <a:r>
              <a:rPr lang="ru-RU" dirty="0" smtClean="0"/>
              <a:t>Б) период обращения частицы по окружности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smtClean="0"/>
              <a:t>Ответ: 43</a:t>
            </a:r>
          </a:p>
          <a:p>
            <a:pPr marL="0" indent="0">
              <a:buNone/>
            </a:pPr>
            <a:r>
              <a:rPr lang="ru-RU" dirty="0" smtClean="0"/>
              <a:t>При выполнении этого задания 62% верно указали обе формулы, а 29% сделали это только для силы Лоренца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v/</a:t>
            </a:r>
            <a:r>
              <a:rPr lang="en-US" dirty="0" err="1" smtClean="0"/>
              <a:t>qB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mv/</a:t>
            </a:r>
            <a:r>
              <a:rPr lang="en-US" dirty="0" err="1" smtClean="0"/>
              <a:t>qB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2</a:t>
            </a:r>
            <a:r>
              <a:rPr lang="el-GR" dirty="0" smtClean="0"/>
              <a:t>π</a:t>
            </a:r>
            <a:r>
              <a:rPr lang="en-US" dirty="0" smtClean="0"/>
              <a:t>m/</a:t>
            </a:r>
            <a:r>
              <a:rPr lang="en-US" dirty="0" err="1" smtClean="0"/>
              <a:t>qB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qvB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887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Более высокие результаты – для графиков по механике</a:t>
            </a:r>
          </a:p>
          <a:p>
            <a:r>
              <a:rPr lang="ru-RU" dirty="0" smtClean="0"/>
              <a:t>Самые низкие – для графиков, описывающих энергии электрического и магнитного поля катушки с током в колебательном контуре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AEB795">
                    <a:lumMod val="50000"/>
                  </a:srgbClr>
                </a:solidFill>
              </a:rPr>
              <a:t>Проверка понимания формулы или закона (задания с кратким ответом)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2031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Принцип суперпозиции сил – 72%</a:t>
            </a:r>
          </a:p>
          <a:p>
            <a:r>
              <a:rPr lang="ru-RU" dirty="0" smtClean="0"/>
              <a:t>Закон сохранения энергии в механических процессах – 66%</a:t>
            </a:r>
          </a:p>
          <a:p>
            <a:r>
              <a:rPr lang="ru-RU" dirty="0" smtClean="0"/>
              <a:t>Первый закон термодинамики – 67%</a:t>
            </a:r>
          </a:p>
          <a:p>
            <a:r>
              <a:rPr lang="ru-RU" dirty="0" smtClean="0"/>
              <a:t>Принцип суперпозиции электрических полей - 53%</a:t>
            </a:r>
          </a:p>
          <a:p>
            <a:r>
              <a:rPr lang="ru-RU" dirty="0" smtClean="0"/>
              <a:t>Постоянство скорости света – 65%</a:t>
            </a:r>
          </a:p>
          <a:p>
            <a:r>
              <a:rPr lang="ru-RU" dirty="0" smtClean="0"/>
              <a:t>Постулаты Бора – 43%</a:t>
            </a:r>
          </a:p>
          <a:p>
            <a:r>
              <a:rPr lang="ru-RU" dirty="0" smtClean="0"/>
              <a:t>Увеличился уровень освоения заданий, проверяющих постоянство скорости света, остаются проблемными задания на излучение и поглощение света атомом.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Средние результаты выполнения заданий на проверку понимания смысла основных физических принципов и постулатов в среднем – на уровне 2012 г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201029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304000"/>
            <a:ext cx="7745505" cy="387781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Проверялось одним заданием в каждом варианте</a:t>
            </a:r>
          </a:p>
          <a:p>
            <a:r>
              <a:rPr lang="ru-RU" dirty="0" smtClean="0"/>
              <a:t>Контролировалось усвоение либо модели строения твердых тел, жидкостей и газов, либо планетарная модель атома</a:t>
            </a:r>
          </a:p>
          <a:p>
            <a:pPr marL="0" indent="0">
              <a:buNone/>
            </a:pPr>
            <a:r>
              <a:rPr lang="ru-RU" dirty="0" smtClean="0"/>
              <a:t>Пример 7</a:t>
            </a:r>
          </a:p>
          <a:p>
            <a:pPr marL="0" indent="0">
              <a:buNone/>
            </a:pPr>
            <a:r>
              <a:rPr lang="ru-RU" dirty="0" smtClean="0"/>
              <a:t>Связанная система элементарных частиц содержит 14 нейтронов, 13 протонов и 10 электронов. Эта система частиц является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Нейтральным атомом кремния</a:t>
            </a:r>
            <a:r>
              <a:rPr lang="en-US" dirty="0" smtClean="0"/>
              <a:t> </a:t>
            </a:r>
            <a:r>
              <a:rPr lang="en-US" sz="1400" b="1" dirty="0" smtClean="0"/>
              <a:t>14</a:t>
            </a:r>
            <a:r>
              <a:rPr lang="en-US" dirty="0" smtClean="0"/>
              <a:t>Si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en-US" sz="1200" b="1" dirty="0" smtClean="0"/>
              <a:t>27  </a:t>
            </a:r>
            <a:r>
              <a:rPr lang="en-US" dirty="0" smtClean="0"/>
              <a:t>)</a:t>
            </a:r>
          </a:p>
          <a:p>
            <a:pPr marL="457200" lvl="0" indent="-457200">
              <a:buClr>
                <a:srgbClr val="873624"/>
              </a:buClr>
              <a:buFont typeface="+mj-lt"/>
              <a:buAutoNum type="arabicPeriod"/>
            </a:pPr>
            <a:r>
              <a:rPr lang="ru-RU" dirty="0" smtClean="0"/>
              <a:t>Ионом кремния 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14</a:t>
            </a:r>
            <a:r>
              <a:rPr 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  <a:t>Si</a:t>
            </a:r>
            <a:r>
              <a:rPr lang="ru-RU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  <a:t>(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27  </a:t>
            </a:r>
            <a:r>
              <a:rPr 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  <a:t>)</a:t>
            </a:r>
          </a:p>
          <a:p>
            <a:pPr marL="457200" lvl="0" indent="-457200">
              <a:buClr>
                <a:srgbClr val="873624"/>
              </a:buClr>
              <a:buFont typeface="+mj-lt"/>
              <a:buAutoNum type="arabicPeriod"/>
            </a:pPr>
            <a:r>
              <a:rPr lang="ru-RU" dirty="0" smtClean="0"/>
              <a:t>Ионом алюминия </a:t>
            </a:r>
            <a:r>
              <a:rPr lang="en-US" sz="1300" b="1" dirty="0" smtClean="0"/>
              <a:t>13</a:t>
            </a:r>
            <a:r>
              <a:rPr lang="en-US" dirty="0" smtClean="0"/>
              <a:t> Al </a:t>
            </a:r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(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27  </a:t>
            </a:r>
            <a:r>
              <a:rPr 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  <a:t>)</a:t>
            </a:r>
          </a:p>
          <a:p>
            <a:pPr marL="457200" lvl="0" indent="-457200">
              <a:buClr>
                <a:srgbClr val="873624"/>
              </a:buClr>
              <a:buFont typeface="+mj-lt"/>
              <a:buAutoNum type="arabicPeriod"/>
            </a:pPr>
            <a:r>
              <a:rPr lang="ru-RU" dirty="0" smtClean="0"/>
              <a:t>Нейтральным атомом алюминия </a:t>
            </a:r>
            <a:r>
              <a:rPr lang="en-US" sz="13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13</a:t>
            </a:r>
            <a:r>
              <a:rPr 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  <a:t> Al (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27  </a:t>
            </a:r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)</a:t>
            </a:r>
            <a:endParaRPr lang="ru-RU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lvl="0" indent="0">
              <a:buClr>
                <a:srgbClr val="873624"/>
              </a:buClr>
              <a:buNone/>
            </a:pPr>
            <a:r>
              <a:rPr lang="ru-RU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Ответ 3</a:t>
            </a:r>
            <a:endParaRPr lang="en-US" dirty="0" smtClean="0"/>
          </a:p>
          <a:p>
            <a:pPr marL="0" indent="0">
              <a:buNone/>
            </a:pPr>
            <a:endParaRPr lang="ru-RU" sz="1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Понимание смысла физических моделей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974012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Определение физических величин, необходимых для проведения косвенных измерений – 70%</a:t>
            </a:r>
          </a:p>
          <a:p>
            <a:r>
              <a:rPr lang="ru-RU" dirty="0" smtClean="0"/>
              <a:t>Снятие показаний измерительных приборов – 64%</a:t>
            </a:r>
          </a:p>
          <a:p>
            <a:r>
              <a:rPr lang="ru-RU" dirty="0" smtClean="0"/>
              <a:t>Запись результатов прямых измерений с учетом абсолютной погрешности - 60%</a:t>
            </a:r>
          </a:p>
          <a:p>
            <a:r>
              <a:rPr lang="ru-RU" dirty="0" smtClean="0"/>
              <a:t>Выбор установки для проведения опытов по заданной гипотезе – 68%</a:t>
            </a:r>
          </a:p>
          <a:p>
            <a:r>
              <a:rPr lang="ru-RU" dirty="0" smtClean="0"/>
              <a:t>Формулировка выводов по результатам опыта, представленных в виде таблицы – 64%</a:t>
            </a:r>
          </a:p>
          <a:p>
            <a:r>
              <a:rPr lang="ru-RU" dirty="0" smtClean="0"/>
              <a:t>Определение коэффициента пропорциональности по данным опыта, представленных в виде графика (с учетом абсолютных погрешностей измерений – 47%</a:t>
            </a:r>
          </a:p>
          <a:p>
            <a:r>
              <a:rPr lang="ru-RU" dirty="0" smtClean="0"/>
              <a:t>Интерпретация результатов опыта – 56%</a:t>
            </a:r>
          </a:p>
          <a:p>
            <a:pPr marL="0" indent="0">
              <a:buNone/>
            </a:pPr>
            <a:r>
              <a:rPr lang="ru-RU" dirty="0" smtClean="0"/>
              <a:t>Среди всех перечисленных выше типов заданий затруднения вызывают те, которые проверяют умения строить графики по экспериментальным точкам, заданным с учетом погрешностей.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Методологические умения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383089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628800"/>
            <a:ext cx="7745505" cy="49685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Наиболее сложной оказалась группа заданий на интерпретацию результатов опыта, в которой после замыкания цепи происходила зарядка конденсатора.</a:t>
            </a:r>
          </a:p>
          <a:p>
            <a:pPr marL="0" indent="0">
              <a:buNone/>
            </a:pPr>
            <a:r>
              <a:rPr lang="ru-RU" dirty="0" smtClean="0"/>
              <a:t>Пример 8</a:t>
            </a:r>
          </a:p>
          <a:p>
            <a:pPr marL="0" indent="0">
              <a:buNone/>
            </a:pPr>
            <a:r>
              <a:rPr lang="ru-RU" dirty="0" smtClean="0"/>
              <a:t>Конденсатор подключен к источнику тока последовательно с резистором </a:t>
            </a:r>
            <a:r>
              <a:rPr lang="en-US" dirty="0" smtClean="0"/>
              <a:t>R</a:t>
            </a:r>
            <a:r>
              <a:rPr lang="ru-RU" dirty="0" smtClean="0"/>
              <a:t>= 20 кОм. В момент времени </a:t>
            </a:r>
            <a:r>
              <a:rPr lang="en-US" dirty="0" smtClean="0"/>
              <a:t>t=0 </a:t>
            </a:r>
            <a:r>
              <a:rPr lang="ru-RU" dirty="0" smtClean="0"/>
              <a:t>ключ замкнут. В этот момент конденсатор полностью разряжен. Результаты измерений силы тока в цепи, выполненных с точностью ±1 мкА представлены в таблице: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Чему равно напряжение на конденсаторе в момент времени </a:t>
            </a:r>
            <a:r>
              <a:rPr lang="en-US" dirty="0" smtClean="0"/>
              <a:t>t</a:t>
            </a:r>
            <a:r>
              <a:rPr lang="ru-RU" dirty="0" smtClean="0"/>
              <a:t>=3с? Внутренним сопротивлением источника и сопротивлением проводов пренебречь.</a:t>
            </a:r>
          </a:p>
          <a:p>
            <a:pPr marL="0" indent="0">
              <a:buNone/>
            </a:pPr>
            <a:r>
              <a:rPr lang="ru-RU" dirty="0" smtClean="0"/>
              <a:t>1) 0,3В         2) 5,2В     3) 3,8В     4) 5,7В</a:t>
            </a:r>
          </a:p>
          <a:p>
            <a:pPr marL="0" indent="0">
              <a:buNone/>
            </a:pPr>
            <a:r>
              <a:rPr lang="ru-RU" dirty="0" smtClean="0"/>
              <a:t>Ответ: 4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895D1D"/>
                </a:solidFill>
              </a:rPr>
              <a:t>Методологические умения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11631"/>
              </p:ext>
            </p:extLst>
          </p:nvPr>
        </p:nvGraphicFramePr>
        <p:xfrm>
          <a:off x="1187624" y="4077072"/>
          <a:ext cx="645604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005"/>
                <a:gridCol w="807005"/>
                <a:gridCol w="807005"/>
                <a:gridCol w="807005"/>
                <a:gridCol w="807005"/>
                <a:gridCol w="807005"/>
                <a:gridCol w="807005"/>
                <a:gridCol w="80700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 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r>
                        <a:rPr lang="ru-RU" dirty="0" smtClean="0"/>
                        <a:t>, мкА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1212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Традиционно наиболее высокие результаты продемонстрированы для задач повышенного уровня по механике, а наиболее низкие – по квантовой физике.</a:t>
            </a:r>
          </a:p>
          <a:p>
            <a:r>
              <a:rPr lang="ru-RU" dirty="0" smtClean="0"/>
              <a:t>Среди заданий по механике наиболее сложные – по статике</a:t>
            </a:r>
          </a:p>
          <a:p>
            <a:r>
              <a:rPr lang="ru-RU" dirty="0" smtClean="0"/>
              <a:t>Молекулярная физика – самые решаемые – на тепловой баланс, в том числе, и когда не весь лед растаял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8928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Электродинамика </a:t>
            </a:r>
          </a:p>
          <a:p>
            <a:r>
              <a:rPr lang="ru-RU" dirty="0" smtClean="0"/>
              <a:t>Наиболее успешно решаемые – на определение суммарной напряженности электрического поля. Типичная ошибка в них – определение направления вектора напряженности в зависимости от знака заряда.</a:t>
            </a:r>
          </a:p>
          <a:p>
            <a:r>
              <a:rPr lang="ru-RU" dirty="0" smtClean="0"/>
              <a:t>Наиболее сложные – задания на движение частицы в электрическом поле и на применение формулы линзы.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00869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2 или 3 балла получены, при этом % между 2 и 3 баллами распределены почти одинаково:</a:t>
            </a:r>
          </a:p>
          <a:p>
            <a:r>
              <a:rPr lang="ru-RU" dirty="0" smtClean="0"/>
              <a:t>Направление ускорения колеблющегося тела – 10,7%</a:t>
            </a:r>
          </a:p>
          <a:p>
            <a:r>
              <a:rPr lang="ru-RU" dirty="0" smtClean="0"/>
              <a:t>Движение поршня относительно сосуда с идеальным газом, находящегося в </a:t>
            </a:r>
            <a:r>
              <a:rPr lang="ru-RU" dirty="0" err="1" smtClean="0"/>
              <a:t>равноускоренно</a:t>
            </a:r>
            <a:r>
              <a:rPr lang="ru-RU" dirty="0" smtClean="0"/>
              <a:t> движущемся лифте – 3,3</a:t>
            </a:r>
          </a:p>
          <a:p>
            <a:r>
              <a:rPr lang="ru-RU" dirty="0" smtClean="0"/>
              <a:t>Изменение периода колебаний заряженного маятника, помещенного над бесконечной заряженной плоскостью – 6,5%</a:t>
            </a:r>
          </a:p>
          <a:p>
            <a:r>
              <a:rPr lang="ru-RU" dirty="0" smtClean="0"/>
              <a:t>Объяснение зависимости напряжения на концах проводника от площади его поперечного сечения – 7,3%</a:t>
            </a:r>
          </a:p>
          <a:p>
            <a:r>
              <a:rPr lang="ru-RU" dirty="0" smtClean="0"/>
              <a:t>Определение различий в давлении света на зеркальную пластинку, и пластинку, покрытую сажей – 4,2%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895D1D"/>
                </a:solidFill>
              </a:rPr>
              <a:t>Решение качественных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2101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Движение тела под углом к горизонту с учетом закона сохранения энергии – 18%</a:t>
            </a:r>
          </a:p>
          <a:p>
            <a:r>
              <a:rPr lang="ru-RU" dirty="0" smtClean="0"/>
              <a:t>Плавание тела на границе раздела двух жидкостей – 29%</a:t>
            </a:r>
          </a:p>
          <a:p>
            <a:r>
              <a:rPr lang="ru-RU" dirty="0" smtClean="0"/>
              <a:t>Применение 1 закона термодинамики к циклическим процессам – 14%</a:t>
            </a:r>
          </a:p>
          <a:p>
            <a:r>
              <a:rPr lang="ru-RU" dirty="0" smtClean="0"/>
              <a:t>Расчет цепей с последовательным и параллельным соединением проводников – 19%</a:t>
            </a:r>
          </a:p>
          <a:p>
            <a:r>
              <a:rPr lang="ru-RU" dirty="0" smtClean="0"/>
              <a:t>Определение энергии конденсатора, включенного в цепь постоянного тока – 35%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Высокие результаты для расчетных задач с развернутым ответом: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3922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задание базового уровня – от 2 до 5 минут</a:t>
            </a:r>
          </a:p>
          <a:p>
            <a:r>
              <a:rPr lang="ru-RU" dirty="0" smtClean="0"/>
              <a:t>На задание повышенного уровня – 6 – 15 минут</a:t>
            </a:r>
          </a:p>
          <a:p>
            <a:r>
              <a:rPr lang="ru-RU" dirty="0" smtClean="0"/>
              <a:t>На задание высокого уровня – от 20 до 30 минут</a:t>
            </a:r>
          </a:p>
          <a:p>
            <a:r>
              <a:rPr lang="ru-RU" dirty="0" smtClean="0"/>
              <a:t>На выполнение всей работы отведено 180 минут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5148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Определение КПД циклических процессов – 7,1%</a:t>
            </a:r>
          </a:p>
          <a:p>
            <a:r>
              <a:rPr lang="ru-RU" dirty="0" smtClean="0"/>
              <a:t>Расчет заряда, прошедшего через проводник при изменении магнитного потока – 4,6%</a:t>
            </a:r>
          </a:p>
          <a:p>
            <a:r>
              <a:rPr lang="ru-RU" dirty="0" smtClean="0"/>
              <a:t>Определение длин волн, излучаемых или поглощаемых атомом водорода – 3,7%</a:t>
            </a:r>
          </a:p>
          <a:p>
            <a:r>
              <a:rPr lang="ru-RU" dirty="0" smtClean="0"/>
              <a:t>Движение заряженного конического маятника в магнитном поле – 6%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Наиболее сложные темы: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542230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А6 – 35,57 – статика, механические колебания и волны</a:t>
            </a:r>
          </a:p>
          <a:p>
            <a:r>
              <a:rPr lang="ru-RU" dirty="0" smtClean="0"/>
              <a:t>А9 – 49,18 – МКТ, термодинамика</a:t>
            </a:r>
          </a:p>
          <a:p>
            <a:r>
              <a:rPr lang="ru-RU" dirty="0" smtClean="0"/>
              <a:t>А14 – 44,92 – ЭМИ, электромагнитные колебания и волны</a:t>
            </a:r>
          </a:p>
          <a:p>
            <a:r>
              <a:rPr lang="ru-RU" dirty="0" smtClean="0"/>
              <a:t>А19 – 42,47 - физика атомного ядра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Наибольшие трудности (по заданиям)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81236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А10 – 53,90 – термодинамика</a:t>
            </a:r>
          </a:p>
          <a:p>
            <a:r>
              <a:rPr lang="ru-RU" dirty="0" smtClean="0"/>
              <a:t>А11 – 58,71 – электростатика</a:t>
            </a:r>
          </a:p>
          <a:p>
            <a:r>
              <a:rPr lang="ru-RU" dirty="0" smtClean="0"/>
              <a:t>А13 – 53,36 – магнитное поле, электромагнитная индукция</a:t>
            </a:r>
          </a:p>
          <a:p>
            <a:r>
              <a:rPr lang="ru-RU" dirty="0" smtClean="0"/>
              <a:t>А22-А25 – расчетные задачи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Низкий результат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20492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А21 - 17,88– методы научного познания – минимальный балл</a:t>
            </a:r>
          </a:p>
          <a:p>
            <a:pPr marL="0" indent="0">
              <a:buNone/>
            </a:pPr>
            <a:r>
              <a:rPr lang="ru-RU" dirty="0" smtClean="0"/>
              <a:t>Пример.</a:t>
            </a:r>
          </a:p>
          <a:p>
            <a:r>
              <a:rPr lang="ru-RU" dirty="0" smtClean="0"/>
              <a:t>В таблице представлены результаты измерений фототока в зависимости от разности потенциалов между анодом и катодом на установке по изучению фотоэффекта. Точность измерения силы тока равна 5 мкА, разности потенциалов 0,1 В Работа выхода фотоэлектрона с поверхности катода равна 2,4 эВ. Фотокатод освещается монохроматическим светом.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Экстремально низкий результат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03814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2542004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А) превышает 1,8 В</a:t>
            </a:r>
          </a:p>
          <a:p>
            <a:pPr algn="l"/>
            <a:r>
              <a:rPr lang="ru-RU" sz="2800" dirty="0" smtClean="0"/>
              <a:t>Б) превышает 2,8 В</a:t>
            </a:r>
          </a:p>
          <a:p>
            <a:pPr algn="l"/>
            <a:r>
              <a:rPr lang="ru-RU" sz="2800" dirty="0"/>
              <a:t>В</a:t>
            </a:r>
            <a:r>
              <a:rPr lang="ru-RU" sz="2800" dirty="0" smtClean="0"/>
              <a:t>) равна (1,4±0,1)эВ</a:t>
            </a:r>
          </a:p>
          <a:p>
            <a:pPr algn="l"/>
            <a:r>
              <a:rPr lang="ru-RU" sz="2800" dirty="0" smtClean="0"/>
              <a:t>Г) не превосходит 2,0 эВ </a:t>
            </a:r>
          </a:p>
          <a:p>
            <a:pPr algn="l"/>
            <a:r>
              <a:rPr lang="ru-RU" sz="2800" dirty="0" smtClean="0"/>
              <a:t>Ответ: 2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7802997"/>
              </p:ext>
            </p:extLst>
          </p:nvPr>
        </p:nvGraphicFramePr>
        <p:xfrm>
          <a:off x="683568" y="1556792"/>
          <a:ext cx="774699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212"/>
                <a:gridCol w="932216"/>
                <a:gridCol w="1106714"/>
                <a:gridCol w="1106714"/>
                <a:gridCol w="1106714"/>
                <a:gridCol w="1106714"/>
                <a:gridCol w="1106714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ɸа</a:t>
                      </a:r>
                      <a:r>
                        <a:rPr lang="ru-RU" dirty="0" smtClean="0"/>
                        <a:t> - </a:t>
                      </a:r>
                      <a:r>
                        <a:rPr lang="en-US" dirty="0" smtClean="0"/>
                        <a:t>ɸ</a:t>
                      </a:r>
                      <a:r>
                        <a:rPr lang="ru-RU" dirty="0" smtClean="0"/>
                        <a:t>в , 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r>
                        <a:rPr lang="ru-RU" dirty="0" smtClean="0"/>
                        <a:t>, мкА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9875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На рисунке показан процесс изменения состояния одного моля одноатомного идеального газа (</a:t>
            </a:r>
            <a:r>
              <a:rPr lang="en-US" dirty="0" smtClean="0"/>
              <a:t>U – </a:t>
            </a:r>
            <a:r>
              <a:rPr lang="ru-RU" dirty="0" smtClean="0"/>
              <a:t>внутренняя энергия газа, </a:t>
            </a:r>
            <a:r>
              <a:rPr lang="en-US" dirty="0" smtClean="0"/>
              <a:t>p</a:t>
            </a:r>
            <a:r>
              <a:rPr lang="ru-RU" dirty="0" smtClean="0"/>
              <a:t>- его давление). Как изменяются в ходе этого объем, абсолютная температура и теплоемкость газа? Для каждой величины определите соответствующий характер изменения.                            </a:t>
            </a:r>
            <a:r>
              <a:rPr lang="en-US" dirty="0" smtClean="0"/>
              <a:t>U</a:t>
            </a:r>
            <a:endParaRPr lang="ru-RU" dirty="0" smtClean="0"/>
          </a:p>
          <a:p>
            <a:r>
              <a:rPr lang="ru-RU" dirty="0" smtClean="0"/>
              <a:t>1) увеличивается</a:t>
            </a:r>
            <a:r>
              <a:rPr lang="en-US" dirty="0" smtClean="0"/>
              <a:t>                             </a:t>
            </a:r>
            <a:r>
              <a:rPr lang="ru-RU" dirty="0" smtClean="0"/>
              <a:t>    </a:t>
            </a:r>
            <a:r>
              <a:rPr lang="en-US" dirty="0" smtClean="0"/>
              <a:t> 2</a:t>
            </a:r>
            <a:endParaRPr lang="ru-RU" dirty="0" smtClean="0"/>
          </a:p>
          <a:p>
            <a:r>
              <a:rPr lang="ru-RU" dirty="0" smtClean="0"/>
              <a:t>2) уменьшается</a:t>
            </a:r>
            <a:r>
              <a:rPr lang="en-US" dirty="0" smtClean="0"/>
              <a:t>                         </a:t>
            </a:r>
            <a:r>
              <a:rPr lang="ru-RU" dirty="0" smtClean="0"/>
              <a:t>    </a:t>
            </a:r>
            <a:r>
              <a:rPr lang="en-US" dirty="0" smtClean="0"/>
              <a:t>1</a:t>
            </a:r>
            <a:endParaRPr lang="ru-RU" dirty="0" smtClean="0"/>
          </a:p>
          <a:p>
            <a:r>
              <a:rPr lang="ru-RU" dirty="0" smtClean="0"/>
              <a:t>3) не изменяется</a:t>
            </a:r>
            <a:r>
              <a:rPr lang="en-US" dirty="0" smtClean="0"/>
              <a:t>                                                           </a:t>
            </a:r>
            <a:r>
              <a:rPr lang="en-US" dirty="0"/>
              <a:t>p</a:t>
            </a:r>
            <a:endParaRPr lang="ru-RU" dirty="0"/>
          </a:p>
          <a:p>
            <a:r>
              <a:rPr lang="ru-RU" dirty="0" smtClean="0"/>
              <a:t>Ответ: 313</a:t>
            </a:r>
            <a:r>
              <a:rPr lang="en-US" dirty="0" smtClean="0"/>
              <a:t>                                                 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В2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4644008" y="4041068"/>
            <a:ext cx="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644008" y="5553236"/>
            <a:ext cx="28083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4644008" y="5121188"/>
            <a:ext cx="504056" cy="4320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148064" y="4468122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5337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На сайте </a:t>
            </a:r>
            <a:r>
              <a:rPr lang="en-US" dirty="0" smtClean="0"/>
              <a:t>fipi.ru</a:t>
            </a:r>
            <a:r>
              <a:rPr lang="ru-RU" dirty="0" smtClean="0"/>
              <a:t>:</a:t>
            </a:r>
          </a:p>
          <a:p>
            <a:r>
              <a:rPr lang="ru-RU" dirty="0" smtClean="0"/>
              <a:t>Документы, определяющие структуру и  содержание КИМ ЕГЭ 2015 г.</a:t>
            </a:r>
          </a:p>
          <a:p>
            <a:r>
              <a:rPr lang="ru-RU" dirty="0" smtClean="0"/>
              <a:t>Открытый банк заданий ЕГЭ</a:t>
            </a:r>
          </a:p>
          <a:p>
            <a:r>
              <a:rPr lang="ru-RU" dirty="0" smtClean="0"/>
              <a:t>Учебно-методические материалы для председателей и членов региональных предметных комиссий по проверке выполнения заданий с развернутым ответом экзаменационных работ ЕГЭ</a:t>
            </a:r>
          </a:p>
          <a:p>
            <a:r>
              <a:rPr lang="ru-RU" dirty="0" smtClean="0"/>
              <a:t>Аналитические отчеты о результатах экзамена, методические рекомендации и методические письма прошлых лет.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Материалы в помощь учителю: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13824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114123"/>
              </p:ext>
            </p:extLst>
          </p:nvPr>
        </p:nvGraphicFramePr>
        <p:xfrm>
          <a:off x="698500" y="2247900"/>
          <a:ext cx="7747000" cy="298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0"/>
                <a:gridCol w="38735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участников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10081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Участников</a:t>
                      </a:r>
                      <a:r>
                        <a:rPr lang="ru-RU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ОГЭ по физике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38 человек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Справляемость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100%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Средний балл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21,9 из 40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Набрали 40 баллов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0 человек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«3»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34,2%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«4»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44,7%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542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«5»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21,1%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ОГЭ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61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Количество выпускников прошлых лет:</a:t>
            </a: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2013г. – 4,38%</a:t>
            </a: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2014г. – 11,08% (181 выпускник)</a:t>
            </a:r>
          </a:p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В 4,5 раза больше, чем обучавшихся на профильном уровне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ЕГЭ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8130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38023"/>
              </p:ext>
            </p:extLst>
          </p:nvPr>
        </p:nvGraphicFramePr>
        <p:xfrm>
          <a:off x="698500" y="2247900"/>
          <a:ext cx="7746999" cy="3870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82333"/>
                <a:gridCol w="2582333"/>
                <a:gridCol w="2582333"/>
              </a:tblGrid>
              <a:tr h="370840"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Ярославская область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Россия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Количество сдающих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1311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181534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Средний балл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45,19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45,76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Справляемость</a:t>
                      </a:r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82%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?</a:t>
                      </a:r>
                      <a:endParaRPr lang="ru-RU" sz="28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Количество 100-балльников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?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ЕГЭ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333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4990266"/>
              </p:ext>
            </p:extLst>
          </p:nvPr>
        </p:nvGraphicFramePr>
        <p:xfrm>
          <a:off x="698500" y="2247900"/>
          <a:ext cx="7746999" cy="4206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82333"/>
                <a:gridCol w="2582333"/>
                <a:gridCol w="2582333"/>
              </a:tblGrid>
              <a:tr h="37084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2013г.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2014г.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Средний тестовый балл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52,7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45,19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Доля участников, не справившихся с экзаменом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8,1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12%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Количество 100-балльников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2013-2014 </a:t>
            </a:r>
            <a:r>
              <a:rPr lang="ru-RU" dirty="0" err="1" smtClean="0"/>
              <a:t>уч.годы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174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079729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Средний балл в динамике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11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1409</TotalTime>
  <Words>2631</Words>
  <Application>Microsoft Office PowerPoint</Application>
  <PresentationFormat>Экран (4:3)</PresentationFormat>
  <Paragraphs>361</Paragraphs>
  <Slides>46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Твердый переплет</vt:lpstr>
      <vt:lpstr>Итоги ЕГЭ по физике-2014</vt:lpstr>
      <vt:lpstr>Особенности ОГЭ</vt:lpstr>
      <vt:lpstr>Задания 17-19 и 22</vt:lpstr>
      <vt:lpstr>Продолжительность экзамена</vt:lpstr>
      <vt:lpstr>Итоги ОГЭ</vt:lpstr>
      <vt:lpstr>Итоги ЕГЭ</vt:lpstr>
      <vt:lpstr>Итоги ЕГЭ</vt:lpstr>
      <vt:lpstr>2013-2014 уч.годы</vt:lpstr>
      <vt:lpstr>Средний балл в динамике</vt:lpstr>
      <vt:lpstr>Структура КИМ</vt:lpstr>
      <vt:lpstr>Проверяемые виды деятельности</vt:lpstr>
      <vt:lpstr>Разбиение по уровням сложности</vt:lpstr>
      <vt:lpstr>Изменения в ЕГЭ</vt:lpstr>
      <vt:lpstr>1. Освоение понятийного аппарата. Наилучшие результаты:</vt:lpstr>
      <vt:lpstr>1. Освоение понятийного аппарата Результаты несколько хуже:</vt:lpstr>
      <vt:lpstr>1. Освоение понятийного аппарата  Наиболее сложные задания: соотнесение реального процесса с одним из изопроцессов в газах (42%)</vt:lpstr>
      <vt:lpstr>1. Освоение понятийного аппарата  Задания с кратким ответом: проверка умения применять физические величины для анализа физических процессов</vt:lpstr>
      <vt:lpstr>1. Освоение понятийного аппарата </vt:lpstr>
      <vt:lpstr>1. Освоение понятийного аппарата </vt:lpstr>
      <vt:lpstr>2. Понимание смысла физических величин и законов</vt:lpstr>
      <vt:lpstr>1.Проверка понимания формулы или закона с использованием простейших расчетов</vt:lpstr>
      <vt:lpstr>1.Проверка понимания формулы или закона с использованием простейших расчетов</vt:lpstr>
      <vt:lpstr>2. Проверка понимания формулы или закона с использованием графиков </vt:lpstr>
      <vt:lpstr>2. Проверка понимания формулы или закона с использованием графиков </vt:lpstr>
      <vt:lpstr>2. Проверка понимания формулы или закона с использованием графиков </vt:lpstr>
      <vt:lpstr>2. Проверка понимания формулы или закона с использованием графиков </vt:lpstr>
      <vt:lpstr>2. Проверка понимания формулы или закона с использованием графиков</vt:lpstr>
      <vt:lpstr>2. Проверка понимания формулы или закона с использованием графиков</vt:lpstr>
      <vt:lpstr>Проверка понимания формулы или закона с использованием графиков (задания с кратким ответом)</vt:lpstr>
      <vt:lpstr>Проверка понимания формулы или закона (задания с кратким ответом)</vt:lpstr>
      <vt:lpstr>Проверка понимания формулы или закона (задания с кратким ответом)</vt:lpstr>
      <vt:lpstr>Средние результаты выполнения заданий на проверку понимания смысла основных физических принципов и постулатов в среднем – на уровне 2012 г</vt:lpstr>
      <vt:lpstr>Понимание смысла физических моделей</vt:lpstr>
      <vt:lpstr>Методологические умения</vt:lpstr>
      <vt:lpstr>Методологические умения</vt:lpstr>
      <vt:lpstr>Решение задач</vt:lpstr>
      <vt:lpstr>Решение задач</vt:lpstr>
      <vt:lpstr>Решение качественных задач</vt:lpstr>
      <vt:lpstr>Высокие результаты для расчетных задач с развернутым ответом:</vt:lpstr>
      <vt:lpstr>Наиболее сложные темы:</vt:lpstr>
      <vt:lpstr>Наибольшие трудности (по заданиям)</vt:lpstr>
      <vt:lpstr>Низкий результат</vt:lpstr>
      <vt:lpstr>Экстремально низкий результат</vt:lpstr>
      <vt:lpstr>Презентация PowerPoint</vt:lpstr>
      <vt:lpstr>Задание В2</vt:lpstr>
      <vt:lpstr>Материалы в помощь учителю: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ЕГЭ по физике-2013</dc:title>
  <dc:creator>Анна Вячеславовна Пешкова</dc:creator>
  <cp:lastModifiedBy>Анна Вячеславовна Пешкова</cp:lastModifiedBy>
  <cp:revision>113</cp:revision>
  <dcterms:created xsi:type="dcterms:W3CDTF">2013-10-04T04:55:08Z</dcterms:created>
  <dcterms:modified xsi:type="dcterms:W3CDTF">2015-05-18T10:57:04Z</dcterms:modified>
</cp:coreProperties>
</file>