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30" r:id="rId2"/>
    <p:sldId id="331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2" r:id="rId12"/>
    <p:sldId id="347" r:id="rId13"/>
    <p:sldId id="340" r:id="rId14"/>
    <p:sldId id="341" r:id="rId15"/>
    <p:sldId id="344" r:id="rId16"/>
    <p:sldId id="356" r:id="rId17"/>
    <p:sldId id="348" r:id="rId18"/>
    <p:sldId id="357" r:id="rId19"/>
    <p:sldId id="349" r:id="rId20"/>
    <p:sldId id="358" r:id="rId21"/>
    <p:sldId id="350" r:id="rId22"/>
    <p:sldId id="359" r:id="rId23"/>
    <p:sldId id="351" r:id="rId24"/>
    <p:sldId id="360" r:id="rId25"/>
    <p:sldId id="352" r:id="rId26"/>
    <p:sldId id="361" r:id="rId27"/>
    <p:sldId id="354" r:id="rId28"/>
    <p:sldId id="355" r:id="rId29"/>
    <p:sldId id="353" r:id="rId30"/>
    <p:sldId id="345" r:id="rId31"/>
    <p:sldId id="34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5144"/>
    <a:srgbClr val="FF0066"/>
    <a:srgbClr val="AA21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3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7758BF-575B-483B-9F4F-418A431270ED}" type="doc">
      <dgm:prSet loTypeId="urn:microsoft.com/office/officeart/2005/8/layout/matrix1" loCatId="matrix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12705171-BFAA-4602-B14E-DE8770D557C9}">
      <dgm:prSet phldrT="[Текст]" custT="1"/>
      <dgm:spPr>
        <a:xfrm>
          <a:off x="2214582" y="2571766"/>
          <a:ext cx="1800207" cy="1009643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0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Реестр программ</a:t>
          </a:r>
          <a:endParaRPr lang="ru-RU" sz="20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07DAA5BB-CB5A-4EE7-B175-2E91E7E68000}" type="parTrans" cxnId="{29AE14DF-7BEF-4185-A13B-95091BEF6AF4}">
      <dgm:prSet/>
      <dgm:spPr/>
      <dgm:t>
        <a:bodyPr/>
        <a:lstStyle/>
        <a:p>
          <a:endParaRPr lang="ru-RU"/>
        </a:p>
      </dgm:t>
    </dgm:pt>
    <dgm:pt modelId="{5F3D4838-D175-4ECF-A32C-A283A1C9120E}" type="sibTrans" cxnId="{29AE14DF-7BEF-4185-A13B-95091BEF6AF4}">
      <dgm:prSet/>
      <dgm:spPr/>
      <dgm:t>
        <a:bodyPr/>
        <a:lstStyle/>
        <a:p>
          <a:endParaRPr lang="ru-RU"/>
        </a:p>
      </dgm:t>
    </dgm:pt>
    <dgm:pt modelId="{32861A1F-A04D-4EF5-81F4-006655D3BA5C}">
      <dgm:prSet phldrT="[Текст]" custT="1"/>
      <dgm:spPr>
        <a:xfrm rot="16200000">
          <a:off x="19048" y="-148804"/>
          <a:ext cx="3076588" cy="3114686"/>
        </a:xfrm>
        <a:prstGeom prst="round1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anchor="ctr"/>
        <a:lstStyle/>
        <a:p>
          <a:pPr algn="ctr"/>
          <a:endParaRPr lang="ru-RU" sz="1400" b="1" i="1" dirty="0" smtClean="0">
            <a:solidFill>
              <a:srgbClr val="000000"/>
            </a:solidFill>
            <a:latin typeface="Verdana"/>
            <a:ea typeface="+mn-ea"/>
            <a:cs typeface="+mn-cs"/>
          </a:endParaRPr>
        </a:p>
        <a:p>
          <a:pPr algn="ctr"/>
          <a:endParaRPr lang="ru-RU" sz="1400" b="1" i="1" dirty="0" smtClean="0">
            <a:solidFill>
              <a:srgbClr val="000000"/>
            </a:solidFill>
            <a:latin typeface="Verdana"/>
            <a:ea typeface="+mn-ea"/>
            <a:cs typeface="+mn-cs"/>
          </a:endParaRPr>
        </a:p>
        <a:p>
          <a:pPr algn="ctr"/>
          <a:r>
            <a:rPr lang="ru-RU" sz="1400" b="1" i="1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Основы военной подготовки</a:t>
          </a:r>
        </a:p>
        <a:p>
          <a:pPr algn="ctr"/>
          <a:r>
            <a:rPr lang="ru-RU" sz="1400" b="1" i="1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Юный разведчик</a:t>
          </a:r>
        </a:p>
        <a:p>
          <a:pPr algn="ctr"/>
          <a:r>
            <a:rPr lang="ru-RU" sz="1400" b="1" i="1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Военная история Строевая подготовка</a:t>
          </a:r>
        </a:p>
        <a:p>
          <a:pPr algn="ctr"/>
          <a:r>
            <a:rPr lang="ru-RU" sz="1400" b="1" i="1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Огневая подготовка</a:t>
          </a:r>
        </a:p>
        <a:p>
          <a:pPr algn="ctr"/>
          <a:r>
            <a:rPr lang="ru-RU" sz="1400" b="1" i="1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Армейский спортивный комплекс</a:t>
          </a:r>
        </a:p>
        <a:p>
          <a:pPr algn="ctr"/>
          <a:r>
            <a:rPr lang="ru-RU" sz="1400" b="1" i="1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Рукопашный бой</a:t>
          </a:r>
          <a:endParaRPr lang="ru-RU" sz="1400" b="1" i="1" dirty="0">
            <a:solidFill>
              <a:srgbClr val="000000"/>
            </a:solidFill>
            <a:latin typeface="Verdana"/>
            <a:ea typeface="+mn-ea"/>
            <a:cs typeface="+mn-cs"/>
          </a:endParaRPr>
        </a:p>
      </dgm:t>
    </dgm:pt>
    <dgm:pt modelId="{A7F68E7F-97F3-4067-8D60-6655DEF8F7A3}" type="parTrans" cxnId="{76CE5471-3B7F-46BA-9D67-10803D04FCA2}">
      <dgm:prSet/>
      <dgm:spPr/>
      <dgm:t>
        <a:bodyPr/>
        <a:lstStyle/>
        <a:p>
          <a:endParaRPr lang="ru-RU"/>
        </a:p>
      </dgm:t>
    </dgm:pt>
    <dgm:pt modelId="{9DB8081E-57D2-4830-BDE9-E7707F890EB7}" type="sibTrans" cxnId="{76CE5471-3B7F-46BA-9D67-10803D04FCA2}">
      <dgm:prSet/>
      <dgm:spPr/>
      <dgm:t>
        <a:bodyPr/>
        <a:lstStyle/>
        <a:p>
          <a:endParaRPr lang="ru-RU"/>
        </a:p>
      </dgm:t>
    </dgm:pt>
    <dgm:pt modelId="{329C6E06-E35D-4E46-8DB4-74A6E291BBA7}">
      <dgm:prSet phldrT="[Текст]" custT="1"/>
      <dgm:spPr>
        <a:xfrm>
          <a:off x="3114686" y="-129755"/>
          <a:ext cx="3114686" cy="3076588"/>
        </a:xfrm>
        <a:prstGeom prst="round1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anchor="ctr"/>
        <a:lstStyle/>
        <a:p>
          <a:pPr algn="ctr"/>
          <a:endParaRPr lang="ru-RU" sz="1400" b="1" i="1" dirty="0" smtClean="0">
            <a:solidFill>
              <a:srgbClr val="000000"/>
            </a:solidFill>
            <a:latin typeface="Verdana"/>
            <a:ea typeface="+mn-ea"/>
            <a:cs typeface="+mn-cs"/>
          </a:endParaRPr>
        </a:p>
        <a:p>
          <a:pPr algn="ctr"/>
          <a:endParaRPr lang="ru-RU" sz="1400" b="1" i="1" dirty="0" smtClean="0">
            <a:solidFill>
              <a:srgbClr val="000000"/>
            </a:solidFill>
            <a:latin typeface="Verdana"/>
            <a:ea typeface="+mn-ea"/>
            <a:cs typeface="+mn-cs"/>
          </a:endParaRPr>
        </a:p>
        <a:p>
          <a:pPr algn="ctr"/>
          <a:r>
            <a:rPr lang="ru-RU" sz="1400" b="1" i="1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Туризм</a:t>
          </a:r>
        </a:p>
        <a:p>
          <a:pPr algn="ctr"/>
          <a:r>
            <a:rPr lang="ru-RU" sz="1400" b="1" i="1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Школа выживания</a:t>
          </a:r>
        </a:p>
        <a:p>
          <a:pPr algn="ctr"/>
          <a:r>
            <a:rPr lang="ru-RU" sz="1400" b="1" i="1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Ориентирование</a:t>
          </a:r>
        </a:p>
        <a:p>
          <a:pPr algn="ctr"/>
          <a:r>
            <a:rPr lang="ru-RU" sz="1400" b="1" i="1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Краеведение</a:t>
          </a:r>
        </a:p>
        <a:p>
          <a:pPr algn="ctr"/>
          <a:r>
            <a:rPr lang="ru-RU" sz="1400" b="1" i="1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Школа юного туриста – водника</a:t>
          </a:r>
          <a:endParaRPr lang="ru-RU" sz="1400" b="1" i="1" dirty="0">
            <a:solidFill>
              <a:srgbClr val="000000"/>
            </a:solidFill>
            <a:latin typeface="Verdana"/>
            <a:ea typeface="+mn-ea"/>
            <a:cs typeface="+mn-cs"/>
          </a:endParaRPr>
        </a:p>
      </dgm:t>
    </dgm:pt>
    <dgm:pt modelId="{61659EF7-A507-4EC1-8AB7-BC1678BE5F26}" type="parTrans" cxnId="{7402C814-E3A1-4F8A-8DBC-30B0CA3BBDA0}">
      <dgm:prSet/>
      <dgm:spPr/>
      <dgm:t>
        <a:bodyPr/>
        <a:lstStyle/>
        <a:p>
          <a:endParaRPr lang="ru-RU"/>
        </a:p>
      </dgm:t>
    </dgm:pt>
    <dgm:pt modelId="{C228AABB-DE0E-406C-BC07-3D8A6B19C894}" type="sibTrans" cxnId="{7402C814-E3A1-4F8A-8DBC-30B0CA3BBDA0}">
      <dgm:prSet/>
      <dgm:spPr/>
      <dgm:t>
        <a:bodyPr/>
        <a:lstStyle/>
        <a:p>
          <a:endParaRPr lang="ru-RU"/>
        </a:p>
      </dgm:t>
    </dgm:pt>
    <dgm:pt modelId="{8AC20678-DC6F-4BF7-B144-2EF81D476AA6}">
      <dgm:prSet phldrT="[Текст]" custT="1"/>
      <dgm:spPr>
        <a:xfrm rot="10800000">
          <a:off x="14389" y="2604039"/>
          <a:ext cx="3114686" cy="3595608"/>
        </a:xfrm>
        <a:prstGeom prst="round1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anchor="ctr"/>
        <a:lstStyle/>
        <a:p>
          <a:pPr algn="ctr"/>
          <a:r>
            <a:rPr lang="ru-RU" sz="1400" b="1" i="1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Основы физической подготовки</a:t>
          </a:r>
        </a:p>
        <a:p>
          <a:pPr algn="ctr"/>
          <a:r>
            <a:rPr lang="ru-RU" sz="1400" b="1" i="1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Плавание</a:t>
          </a:r>
        </a:p>
        <a:p>
          <a:pPr algn="ctr"/>
          <a:r>
            <a:rPr lang="ru-RU" sz="1400" b="1" i="1" dirty="0" err="1" smtClean="0">
              <a:solidFill>
                <a:srgbClr val="000000"/>
              </a:solidFill>
              <a:latin typeface="Verdana"/>
              <a:ea typeface="+mn-ea"/>
              <a:cs typeface="+mn-cs"/>
            </a:rPr>
            <a:t>Конно</a:t>
          </a:r>
          <a:r>
            <a:rPr lang="ru-RU" sz="1400" b="1" i="1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–спортивная школа</a:t>
          </a:r>
        </a:p>
        <a:p>
          <a:pPr algn="ctr"/>
          <a:r>
            <a:rPr lang="ru-RU" sz="1400" b="1" i="1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Лыжная подготовка</a:t>
          </a:r>
        </a:p>
        <a:p>
          <a:pPr algn="ctr"/>
          <a:r>
            <a:rPr lang="ru-RU" sz="1400" b="1" i="1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Баскетбол</a:t>
          </a:r>
        </a:p>
        <a:p>
          <a:pPr algn="ctr"/>
          <a:r>
            <a:rPr lang="ru-RU" sz="1400" b="1" i="1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Спортивные игры</a:t>
          </a:r>
        </a:p>
        <a:p>
          <a:pPr algn="ctr"/>
          <a:r>
            <a:rPr lang="ru-RU" sz="1400" b="1" i="1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Подвижные игры футбол</a:t>
          </a:r>
        </a:p>
        <a:p>
          <a:pPr algn="ctr"/>
          <a:endParaRPr lang="ru-RU" sz="1400" b="1" i="1" dirty="0" smtClean="0">
            <a:solidFill>
              <a:srgbClr val="000000"/>
            </a:solidFill>
            <a:latin typeface="Verdana"/>
            <a:ea typeface="+mn-ea"/>
            <a:cs typeface="+mn-cs"/>
          </a:endParaRPr>
        </a:p>
        <a:p>
          <a:pPr algn="ctr"/>
          <a:endParaRPr lang="ru-RU" sz="1400" b="1" i="1" dirty="0" smtClean="0">
            <a:solidFill>
              <a:srgbClr val="000000"/>
            </a:solidFill>
            <a:latin typeface="Verdana"/>
            <a:ea typeface="+mn-ea"/>
            <a:cs typeface="+mn-cs"/>
          </a:endParaRPr>
        </a:p>
      </dgm:t>
    </dgm:pt>
    <dgm:pt modelId="{98CB66B6-E0E2-4F65-8053-E43E7143BC2D}" type="parTrans" cxnId="{BB174E22-2848-48D5-87D9-01724E0EE684}">
      <dgm:prSet/>
      <dgm:spPr/>
      <dgm:t>
        <a:bodyPr/>
        <a:lstStyle/>
        <a:p>
          <a:endParaRPr lang="ru-RU"/>
        </a:p>
      </dgm:t>
    </dgm:pt>
    <dgm:pt modelId="{8F33DEF5-A3DF-463A-A3C9-C030ACD42576}" type="sibTrans" cxnId="{BB174E22-2848-48D5-87D9-01724E0EE684}">
      <dgm:prSet/>
      <dgm:spPr/>
      <dgm:t>
        <a:bodyPr/>
        <a:lstStyle/>
        <a:p>
          <a:endParaRPr lang="ru-RU"/>
        </a:p>
      </dgm:t>
    </dgm:pt>
    <dgm:pt modelId="{2AC869D5-188F-4F43-B640-7B109DC418C4}">
      <dgm:prSet phldrT="[Текст]" custT="1"/>
      <dgm:spPr>
        <a:xfrm rot="5400000">
          <a:off x="2881315" y="2927783"/>
          <a:ext cx="3495711" cy="3114686"/>
        </a:xfrm>
        <a:prstGeom prst="round1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anchor="ctr"/>
        <a:lstStyle/>
        <a:p>
          <a:pPr algn="ctr"/>
          <a:r>
            <a:rPr lang="ru-RU" sz="1400" b="1" i="1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Хореография</a:t>
          </a:r>
        </a:p>
        <a:p>
          <a:pPr algn="ctr"/>
          <a:r>
            <a:rPr lang="ru-RU" sz="1400" b="1" i="1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Вокальная студия</a:t>
          </a:r>
        </a:p>
        <a:p>
          <a:pPr algn="ctr"/>
          <a:r>
            <a:rPr lang="ru-RU" sz="1400" b="1" i="1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Театральная студия</a:t>
          </a:r>
        </a:p>
        <a:p>
          <a:pPr algn="ctr"/>
          <a:r>
            <a:rPr lang="ru-RU" sz="1400" b="1" i="1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Хоровое пение</a:t>
          </a:r>
        </a:p>
        <a:p>
          <a:pPr algn="ctr"/>
          <a:r>
            <a:rPr lang="ru-RU" sz="1400" b="1" i="1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Экологический театр</a:t>
          </a:r>
        </a:p>
        <a:p>
          <a:pPr algn="ctr"/>
          <a:r>
            <a:rPr lang="ru-RU" sz="1400" b="1" i="1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Музыкальный театр</a:t>
          </a:r>
        </a:p>
        <a:p>
          <a:pPr algn="ctr"/>
          <a:r>
            <a:rPr lang="ru-RU" sz="1400" b="1" i="1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Кукольный театр</a:t>
          </a:r>
        </a:p>
        <a:p>
          <a:pPr algn="ctr"/>
          <a:endParaRPr lang="ru-RU" sz="1400" b="1" i="1" dirty="0" smtClean="0">
            <a:solidFill>
              <a:srgbClr val="000000"/>
            </a:solidFill>
            <a:latin typeface="Verdana"/>
            <a:ea typeface="+mn-ea"/>
            <a:cs typeface="+mn-cs"/>
          </a:endParaRPr>
        </a:p>
        <a:p>
          <a:pPr algn="ctr"/>
          <a:endParaRPr lang="ru-RU" sz="1400" b="1" i="1" dirty="0">
            <a:solidFill>
              <a:srgbClr val="000000"/>
            </a:solidFill>
            <a:latin typeface="Verdana"/>
            <a:ea typeface="+mn-ea"/>
            <a:cs typeface="+mn-cs"/>
          </a:endParaRPr>
        </a:p>
      </dgm:t>
    </dgm:pt>
    <dgm:pt modelId="{950B33AA-40F5-4091-82C6-C25961DCE665}" type="parTrans" cxnId="{961530C9-617D-4976-915F-B312F9E8B2DF}">
      <dgm:prSet/>
      <dgm:spPr/>
      <dgm:t>
        <a:bodyPr/>
        <a:lstStyle/>
        <a:p>
          <a:endParaRPr lang="ru-RU"/>
        </a:p>
      </dgm:t>
    </dgm:pt>
    <dgm:pt modelId="{2EBD054F-B73F-4F1D-9553-C85B20CC73D2}" type="sibTrans" cxnId="{961530C9-617D-4976-915F-B312F9E8B2DF}">
      <dgm:prSet/>
      <dgm:spPr/>
      <dgm:t>
        <a:bodyPr/>
        <a:lstStyle/>
        <a:p>
          <a:endParaRPr lang="ru-RU"/>
        </a:p>
      </dgm:t>
    </dgm:pt>
    <dgm:pt modelId="{5CA556C2-0121-4F97-BD0A-F2156569CEB1}" type="pres">
      <dgm:prSet presAssocID="{907758BF-575B-483B-9F4F-418A431270E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84D632-1A73-4818-A873-EB53448ECD9A}" type="pres">
      <dgm:prSet presAssocID="{907758BF-575B-483B-9F4F-418A431270ED}" presName="matrix" presStyleCnt="0"/>
      <dgm:spPr/>
    </dgm:pt>
    <dgm:pt modelId="{4E2F7ACA-3B7A-495D-9215-FE7EF5C87701}" type="pres">
      <dgm:prSet presAssocID="{907758BF-575B-483B-9F4F-418A431270ED}" presName="tile1" presStyleLbl="node1" presStyleIdx="0" presStyleCnt="4" custScaleY="89669" custLinFactNeighborX="-410" custLinFactNeighborY="-1636"/>
      <dgm:spPr/>
      <dgm:t>
        <a:bodyPr/>
        <a:lstStyle/>
        <a:p>
          <a:endParaRPr lang="ru-RU"/>
        </a:p>
      </dgm:t>
    </dgm:pt>
    <dgm:pt modelId="{9F97F7CC-7D55-4289-8320-A134D1FD1898}" type="pres">
      <dgm:prSet presAssocID="{907758BF-575B-483B-9F4F-418A431270E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12C2C-4B3B-456E-AF72-FC932AD502E6}" type="pres">
      <dgm:prSet presAssocID="{907758BF-575B-483B-9F4F-418A431270ED}" presName="tile2" presStyleLbl="node1" presStyleIdx="1" presStyleCnt="4" custScaleX="103673" custScaleY="96250" custLinFactNeighborX="2481" custLinFactNeighborY="-4479"/>
      <dgm:spPr/>
      <dgm:t>
        <a:bodyPr/>
        <a:lstStyle/>
        <a:p>
          <a:endParaRPr lang="ru-RU"/>
        </a:p>
      </dgm:t>
    </dgm:pt>
    <dgm:pt modelId="{7313B4A5-1DD9-4F97-9EF3-48D13792F433}" type="pres">
      <dgm:prSet presAssocID="{907758BF-575B-483B-9F4F-418A431270E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3F77F-57A6-43A7-B3F7-1D533BB637E5}" type="pres">
      <dgm:prSet presAssocID="{907758BF-575B-483B-9F4F-418A431270ED}" presName="tile3" presStyleLbl="node1" presStyleIdx="2" presStyleCnt="4" custScaleY="104832" custLinFactNeighborX="462" custLinFactNeighborY="-2707"/>
      <dgm:spPr/>
      <dgm:t>
        <a:bodyPr/>
        <a:lstStyle/>
        <a:p>
          <a:endParaRPr lang="ru-RU"/>
        </a:p>
      </dgm:t>
    </dgm:pt>
    <dgm:pt modelId="{47E1C0D0-9B65-4917-96F3-3AFF015AF94F}" type="pres">
      <dgm:prSet presAssocID="{907758BF-575B-483B-9F4F-418A431270E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D7A3F-39FA-420B-9885-94118FF9193E}" type="pres">
      <dgm:prSet presAssocID="{907758BF-575B-483B-9F4F-418A431270ED}" presName="tile4" presStyleLbl="node1" presStyleIdx="3" presStyleCnt="4" custScaleY="100901" custLinFactNeighborX="-137" custLinFactNeighborY="-976"/>
      <dgm:spPr/>
      <dgm:t>
        <a:bodyPr/>
        <a:lstStyle/>
        <a:p>
          <a:endParaRPr lang="ru-RU"/>
        </a:p>
      </dgm:t>
    </dgm:pt>
    <dgm:pt modelId="{6A27A6C3-1984-4D7E-81F3-CC3828631897}" type="pres">
      <dgm:prSet presAssocID="{907758BF-575B-483B-9F4F-418A431270E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6DE00-037F-4E7E-A25D-7391C5D11426}" type="pres">
      <dgm:prSet presAssocID="{907758BF-575B-483B-9F4F-418A431270ED}" presName="centerTile" presStyleLbl="fgShp" presStyleIdx="0" presStyleCnt="1" custScaleX="96329" custScaleY="65634" custLinFactNeighborX="-445" custLinFactNeighborY="-1066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038BE1B1-9C63-4571-A4F9-9BAD57C1D6C0}" type="presOf" srcId="{2AC869D5-188F-4F43-B640-7B109DC418C4}" destId="{6A27A6C3-1984-4D7E-81F3-CC3828631897}" srcOrd="1" destOrd="0" presId="urn:microsoft.com/office/officeart/2005/8/layout/matrix1"/>
    <dgm:cxn modelId="{401FD3D5-1675-4096-AB73-FE64DE0FE1A1}" type="presOf" srcId="{329C6E06-E35D-4E46-8DB4-74A6E291BBA7}" destId="{7313B4A5-1DD9-4F97-9EF3-48D13792F433}" srcOrd="1" destOrd="0" presId="urn:microsoft.com/office/officeart/2005/8/layout/matrix1"/>
    <dgm:cxn modelId="{D1F18B0A-1656-4A70-B62F-11126C59B5C7}" type="presOf" srcId="{907758BF-575B-483B-9F4F-418A431270ED}" destId="{5CA556C2-0121-4F97-BD0A-F2156569CEB1}" srcOrd="0" destOrd="0" presId="urn:microsoft.com/office/officeart/2005/8/layout/matrix1"/>
    <dgm:cxn modelId="{1A58603F-127B-4290-A06E-C0E1B2F6DA60}" type="presOf" srcId="{8AC20678-DC6F-4BF7-B144-2EF81D476AA6}" destId="{47E1C0D0-9B65-4917-96F3-3AFF015AF94F}" srcOrd="1" destOrd="0" presId="urn:microsoft.com/office/officeart/2005/8/layout/matrix1"/>
    <dgm:cxn modelId="{419CAFB4-46E9-4186-AD87-F878CEE8D0D2}" type="presOf" srcId="{12705171-BFAA-4602-B14E-DE8770D557C9}" destId="{AA16DE00-037F-4E7E-A25D-7391C5D11426}" srcOrd="0" destOrd="0" presId="urn:microsoft.com/office/officeart/2005/8/layout/matrix1"/>
    <dgm:cxn modelId="{961530C9-617D-4976-915F-B312F9E8B2DF}" srcId="{12705171-BFAA-4602-B14E-DE8770D557C9}" destId="{2AC869D5-188F-4F43-B640-7B109DC418C4}" srcOrd="3" destOrd="0" parTransId="{950B33AA-40F5-4091-82C6-C25961DCE665}" sibTransId="{2EBD054F-B73F-4F1D-9553-C85B20CC73D2}"/>
    <dgm:cxn modelId="{B051559E-DB0B-405A-8F0C-2DAE57083B6F}" type="presOf" srcId="{329C6E06-E35D-4E46-8DB4-74A6E291BBA7}" destId="{AB112C2C-4B3B-456E-AF72-FC932AD502E6}" srcOrd="0" destOrd="0" presId="urn:microsoft.com/office/officeart/2005/8/layout/matrix1"/>
    <dgm:cxn modelId="{FC095D7C-FA92-498F-83B0-369EA81FC2A4}" type="presOf" srcId="{8AC20678-DC6F-4BF7-B144-2EF81D476AA6}" destId="{3303F77F-57A6-43A7-B3F7-1D533BB637E5}" srcOrd="0" destOrd="0" presId="urn:microsoft.com/office/officeart/2005/8/layout/matrix1"/>
    <dgm:cxn modelId="{BB174E22-2848-48D5-87D9-01724E0EE684}" srcId="{12705171-BFAA-4602-B14E-DE8770D557C9}" destId="{8AC20678-DC6F-4BF7-B144-2EF81D476AA6}" srcOrd="2" destOrd="0" parTransId="{98CB66B6-E0E2-4F65-8053-E43E7143BC2D}" sibTransId="{8F33DEF5-A3DF-463A-A3C9-C030ACD42576}"/>
    <dgm:cxn modelId="{0391F356-DC4C-4978-A570-FE0B2C3820DD}" type="presOf" srcId="{32861A1F-A04D-4EF5-81F4-006655D3BA5C}" destId="{9F97F7CC-7D55-4289-8320-A134D1FD1898}" srcOrd="1" destOrd="0" presId="urn:microsoft.com/office/officeart/2005/8/layout/matrix1"/>
    <dgm:cxn modelId="{7402C814-E3A1-4F8A-8DBC-30B0CA3BBDA0}" srcId="{12705171-BFAA-4602-B14E-DE8770D557C9}" destId="{329C6E06-E35D-4E46-8DB4-74A6E291BBA7}" srcOrd="1" destOrd="0" parTransId="{61659EF7-A507-4EC1-8AB7-BC1678BE5F26}" sibTransId="{C228AABB-DE0E-406C-BC07-3D8A6B19C894}"/>
    <dgm:cxn modelId="{347DF93D-6A8B-46A0-AFF5-A94F685332E8}" type="presOf" srcId="{2AC869D5-188F-4F43-B640-7B109DC418C4}" destId="{7FAD7A3F-39FA-420B-9885-94118FF9193E}" srcOrd="0" destOrd="0" presId="urn:microsoft.com/office/officeart/2005/8/layout/matrix1"/>
    <dgm:cxn modelId="{29AE14DF-7BEF-4185-A13B-95091BEF6AF4}" srcId="{907758BF-575B-483B-9F4F-418A431270ED}" destId="{12705171-BFAA-4602-B14E-DE8770D557C9}" srcOrd="0" destOrd="0" parTransId="{07DAA5BB-CB5A-4EE7-B175-2E91E7E68000}" sibTransId="{5F3D4838-D175-4ECF-A32C-A283A1C9120E}"/>
    <dgm:cxn modelId="{76CE5471-3B7F-46BA-9D67-10803D04FCA2}" srcId="{12705171-BFAA-4602-B14E-DE8770D557C9}" destId="{32861A1F-A04D-4EF5-81F4-006655D3BA5C}" srcOrd="0" destOrd="0" parTransId="{A7F68E7F-97F3-4067-8D60-6655DEF8F7A3}" sibTransId="{9DB8081E-57D2-4830-BDE9-E7707F890EB7}"/>
    <dgm:cxn modelId="{9B718AC9-2760-4D4E-A87B-6C432C29E270}" type="presOf" srcId="{32861A1F-A04D-4EF5-81F4-006655D3BA5C}" destId="{4E2F7ACA-3B7A-495D-9215-FE7EF5C87701}" srcOrd="0" destOrd="0" presId="urn:microsoft.com/office/officeart/2005/8/layout/matrix1"/>
    <dgm:cxn modelId="{6D0C91B5-A14A-4C33-86CF-7C99F02A1885}" type="presParOf" srcId="{5CA556C2-0121-4F97-BD0A-F2156569CEB1}" destId="{3484D632-1A73-4818-A873-EB53448ECD9A}" srcOrd="0" destOrd="0" presId="urn:microsoft.com/office/officeart/2005/8/layout/matrix1"/>
    <dgm:cxn modelId="{4248DEAB-7951-4649-B36F-E385B2B7E16B}" type="presParOf" srcId="{3484D632-1A73-4818-A873-EB53448ECD9A}" destId="{4E2F7ACA-3B7A-495D-9215-FE7EF5C87701}" srcOrd="0" destOrd="0" presId="urn:microsoft.com/office/officeart/2005/8/layout/matrix1"/>
    <dgm:cxn modelId="{2214C9C3-4B62-440A-AE20-774296E2662A}" type="presParOf" srcId="{3484D632-1A73-4818-A873-EB53448ECD9A}" destId="{9F97F7CC-7D55-4289-8320-A134D1FD1898}" srcOrd="1" destOrd="0" presId="urn:microsoft.com/office/officeart/2005/8/layout/matrix1"/>
    <dgm:cxn modelId="{684B74AA-22CE-4903-AB48-80326D3646A1}" type="presParOf" srcId="{3484D632-1A73-4818-A873-EB53448ECD9A}" destId="{AB112C2C-4B3B-456E-AF72-FC932AD502E6}" srcOrd="2" destOrd="0" presId="urn:microsoft.com/office/officeart/2005/8/layout/matrix1"/>
    <dgm:cxn modelId="{4391E66F-91EB-4319-BBF1-446F17953973}" type="presParOf" srcId="{3484D632-1A73-4818-A873-EB53448ECD9A}" destId="{7313B4A5-1DD9-4F97-9EF3-48D13792F433}" srcOrd="3" destOrd="0" presId="urn:microsoft.com/office/officeart/2005/8/layout/matrix1"/>
    <dgm:cxn modelId="{43875067-F120-4961-A797-F11F9E3EF34C}" type="presParOf" srcId="{3484D632-1A73-4818-A873-EB53448ECD9A}" destId="{3303F77F-57A6-43A7-B3F7-1D533BB637E5}" srcOrd="4" destOrd="0" presId="urn:microsoft.com/office/officeart/2005/8/layout/matrix1"/>
    <dgm:cxn modelId="{F70BDAAB-1ACE-4D2D-B519-FA9071704055}" type="presParOf" srcId="{3484D632-1A73-4818-A873-EB53448ECD9A}" destId="{47E1C0D0-9B65-4917-96F3-3AFF015AF94F}" srcOrd="5" destOrd="0" presId="urn:microsoft.com/office/officeart/2005/8/layout/matrix1"/>
    <dgm:cxn modelId="{95C7931E-A4D6-400D-B2D9-B656DDF74662}" type="presParOf" srcId="{3484D632-1A73-4818-A873-EB53448ECD9A}" destId="{7FAD7A3F-39FA-420B-9885-94118FF9193E}" srcOrd="6" destOrd="0" presId="urn:microsoft.com/office/officeart/2005/8/layout/matrix1"/>
    <dgm:cxn modelId="{B156EB69-083D-4B31-BBB1-27F31DF37063}" type="presParOf" srcId="{3484D632-1A73-4818-A873-EB53448ECD9A}" destId="{6A27A6C3-1984-4D7E-81F3-CC3828631897}" srcOrd="7" destOrd="0" presId="urn:microsoft.com/office/officeart/2005/8/layout/matrix1"/>
    <dgm:cxn modelId="{CA24D334-648A-4AD4-A6F1-5E502FAC96E5}" type="presParOf" srcId="{5CA556C2-0121-4F97-BD0A-F2156569CEB1}" destId="{AA16DE00-037F-4E7E-A25D-7391C5D1142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F7ACA-3B7A-495D-9215-FE7EF5C87701}">
      <dsp:nvSpPr>
        <dsp:cNvPr id="0" name=""/>
        <dsp:cNvSpPr/>
      </dsp:nvSpPr>
      <dsp:spPr>
        <a:xfrm rot="16200000">
          <a:off x="965727" y="-970250"/>
          <a:ext cx="2227625" cy="4236890"/>
        </a:xfrm>
        <a:prstGeom prst="round1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solidFill>
              <a:srgbClr val="000000"/>
            </a:solidFill>
            <a:latin typeface="Verdana"/>
            <a:ea typeface="+mn-ea"/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solidFill>
              <a:srgbClr val="000000"/>
            </a:solidFill>
            <a:latin typeface="Verdana"/>
            <a:ea typeface="+mn-ea"/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Основы военной подготовки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Юный разведчик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Военная история Строевая подготовка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Огневая подготовка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Армейский спортивный комплекс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Рукопашный бой</a:t>
          </a:r>
          <a:endParaRPr lang="ru-RU" sz="1400" b="1" i="1" kern="1200" dirty="0">
            <a:solidFill>
              <a:srgbClr val="000000"/>
            </a:solidFill>
            <a:latin typeface="Verdana"/>
            <a:ea typeface="+mn-ea"/>
            <a:cs typeface="+mn-cs"/>
          </a:endParaRPr>
        </a:p>
      </dsp:txBody>
      <dsp:txXfrm rot="5400000">
        <a:off x="-38905" y="115940"/>
        <a:ext cx="4236890" cy="1589161"/>
      </dsp:txXfrm>
    </dsp:sp>
    <dsp:sp modelId="{AB112C2C-4B3B-456E-AF72-FC932AD502E6}">
      <dsp:nvSpPr>
        <dsp:cNvPr id="0" name=""/>
        <dsp:cNvSpPr/>
      </dsp:nvSpPr>
      <dsp:spPr>
        <a:xfrm>
          <a:off x="4120174" y="-6719"/>
          <a:ext cx="4392511" cy="2391115"/>
        </a:xfrm>
        <a:prstGeom prst="round1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solidFill>
              <a:srgbClr val="000000"/>
            </a:solidFill>
            <a:latin typeface="Verdana"/>
            <a:ea typeface="+mn-ea"/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solidFill>
              <a:srgbClr val="000000"/>
            </a:solidFill>
            <a:latin typeface="Verdana"/>
            <a:ea typeface="+mn-ea"/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Туризм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Школа выживания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Ориентирование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Краеведение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Школа юного туриста – водника</a:t>
          </a:r>
          <a:endParaRPr lang="ru-RU" sz="1400" b="1" i="1" kern="1200" dirty="0">
            <a:solidFill>
              <a:srgbClr val="000000"/>
            </a:solidFill>
            <a:latin typeface="Verdana"/>
            <a:ea typeface="+mn-ea"/>
            <a:cs typeface="+mn-cs"/>
          </a:endParaRPr>
        </a:p>
      </dsp:txBody>
      <dsp:txXfrm>
        <a:off x="4120174" y="-6719"/>
        <a:ext cx="4304968" cy="1793336"/>
      </dsp:txXfrm>
    </dsp:sp>
    <dsp:sp modelId="{3303F77F-57A6-43A7-B3F7-1D533BB637E5}">
      <dsp:nvSpPr>
        <dsp:cNvPr id="0" name=""/>
        <dsp:cNvSpPr/>
      </dsp:nvSpPr>
      <dsp:spPr>
        <a:xfrm rot="10800000">
          <a:off x="-19330" y="2303706"/>
          <a:ext cx="4236890" cy="2604316"/>
        </a:xfrm>
        <a:prstGeom prst="round1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Основы физической подготовки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Плавание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err="1" smtClean="0">
              <a:solidFill>
                <a:srgbClr val="000000"/>
              </a:solidFill>
              <a:latin typeface="Verdana"/>
              <a:ea typeface="+mn-ea"/>
              <a:cs typeface="+mn-cs"/>
            </a:rPr>
            <a:t>Конно</a:t>
          </a:r>
          <a:r>
            <a:rPr lang="ru-RU" sz="1400" b="1" i="1" kern="1200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–спортивная школа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Лыжная подготовка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Баскетбол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Спортивные игры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Подвижные игры футбол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solidFill>
              <a:srgbClr val="000000"/>
            </a:solidFill>
            <a:latin typeface="Verdana"/>
            <a:ea typeface="+mn-ea"/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solidFill>
              <a:srgbClr val="000000"/>
            </a:solidFill>
            <a:latin typeface="Verdana"/>
            <a:ea typeface="+mn-ea"/>
            <a:cs typeface="+mn-cs"/>
          </a:endParaRPr>
        </a:p>
      </dsp:txBody>
      <dsp:txXfrm rot="10800000">
        <a:off x="76019" y="2954785"/>
        <a:ext cx="4141541" cy="1953237"/>
      </dsp:txXfrm>
    </dsp:sp>
    <dsp:sp modelId="{7FAD7A3F-39FA-420B-9885-94118FF9193E}">
      <dsp:nvSpPr>
        <dsp:cNvPr id="0" name=""/>
        <dsp:cNvSpPr/>
      </dsp:nvSpPr>
      <dsp:spPr>
        <a:xfrm rot="5400000">
          <a:off x="5057296" y="1530422"/>
          <a:ext cx="2506659" cy="4236890"/>
        </a:xfrm>
        <a:prstGeom prst="round1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Хореография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Вокальная студия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Театральная студия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Хоровое пение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Экологический театр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Музыкальный театр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Кукольный театр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solidFill>
              <a:srgbClr val="000000"/>
            </a:solidFill>
            <a:latin typeface="Verdana"/>
            <a:ea typeface="+mn-ea"/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solidFill>
              <a:srgbClr val="000000"/>
            </a:solidFill>
            <a:latin typeface="Verdana"/>
            <a:ea typeface="+mn-ea"/>
            <a:cs typeface="+mn-cs"/>
          </a:endParaRPr>
        </a:p>
      </dsp:txBody>
      <dsp:txXfrm rot="-5400000">
        <a:off x="4192180" y="3022202"/>
        <a:ext cx="4236890" cy="1788220"/>
      </dsp:txXfrm>
    </dsp:sp>
    <dsp:sp modelId="{AA16DE00-037F-4E7E-A25D-7391C5D11426}">
      <dsp:nvSpPr>
        <dsp:cNvPr id="0" name=""/>
        <dsp:cNvSpPr/>
      </dsp:nvSpPr>
      <dsp:spPr>
        <a:xfrm>
          <a:off x="3001171" y="1944219"/>
          <a:ext cx="2448812" cy="815264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Реестр программ</a:t>
          </a:r>
          <a:endParaRPr lang="ru-RU" sz="20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sp:txBody>
      <dsp:txXfrm>
        <a:off x="3040969" y="1984017"/>
        <a:ext cx="2369216" cy="735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5543A-34B8-475F-BAB8-70EABC71309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51CF2-D372-417A-AF2A-23C71C798C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723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51CF2-D372-417A-AF2A-23C71C798C2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776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51CF2-D372-417A-AF2A-23C71C798C2A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-fotki.yandex.ru/get/4607/nikkica.13/0_58ca6_a770e2d2_X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797" y="324982"/>
            <a:ext cx="8668089" cy="627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261456" y="295252"/>
            <a:ext cx="8652519" cy="63020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1456" y="295252"/>
            <a:ext cx="8652519" cy="63020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261456" y="295252"/>
            <a:ext cx="8652519" cy="63020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 descr="http://img-fotki.yandex.ru/get/4607/nikkica.13/0_58ca6_a770e2d2_XL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797" y="4722238"/>
            <a:ext cx="2598011" cy="18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261456" y="295252"/>
            <a:ext cx="8652519" cy="63020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 descr="http://img-fotki.yandex.ru/get/4607/nikkica.13/0_58ca6_a770e2d2_XL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343" y="41109"/>
            <a:ext cx="2598011" cy="18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nsportal.ru/user/33485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bg1"/>
            </a:gs>
            <a:gs pos="66000">
              <a:srgbClr val="0070C0"/>
            </a:gs>
            <a:gs pos="34000">
              <a:srgbClr val="FF0000"/>
            </a:gs>
            <a:gs pos="35000">
              <a:srgbClr val="0070C0"/>
            </a:gs>
            <a:gs pos="2000">
              <a:srgbClr val="FF0300"/>
            </a:gs>
            <a:gs pos="100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/>
        </p:nvSpPr>
        <p:spPr>
          <a:xfrm>
            <a:off x="7842" y="10007"/>
            <a:ext cx="9144000" cy="6858000"/>
          </a:xfrm>
          <a:prstGeom prst="frame">
            <a:avLst>
              <a:gd name="adj1" fmla="val 3862"/>
            </a:avLst>
          </a:prstGeom>
          <a:gradFill flip="none" rotWithShape="1">
            <a:gsLst>
              <a:gs pos="68000">
                <a:schemeClr val="bg1"/>
              </a:gs>
              <a:gs pos="66000">
                <a:srgbClr val="0070C0"/>
              </a:gs>
              <a:gs pos="34000">
                <a:srgbClr val="FF0000"/>
              </a:gs>
              <a:gs pos="35000">
                <a:srgbClr val="0070C0"/>
              </a:gs>
              <a:gs pos="2000">
                <a:srgbClr val="FF0300"/>
              </a:gs>
              <a:gs pos="100000">
                <a:schemeClr val="bg1"/>
              </a:gs>
            </a:gsLst>
            <a:lin ang="16200000" scaled="0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8113" y="666757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AA2106"/>
                </a:solidFill>
                <a:latin typeface="Monotype Corsiva" pitchFamily="66" charset="0"/>
              </a:rPr>
              <a:t>Матюшкина А.В. </a:t>
            </a:r>
            <a:r>
              <a:rPr lang="en-US" sz="1000" dirty="0" smtClean="0">
                <a:solidFill>
                  <a:srgbClr val="AA2106"/>
                </a:solidFill>
                <a:latin typeface="Monotype Corsiva" pitchFamily="66" charset="0"/>
                <a:hlinkClick r:id="rId13"/>
              </a:rPr>
              <a:t>http://nsportal.ru/user/33485</a:t>
            </a:r>
            <a:r>
              <a:rPr lang="ru-RU" sz="1000" dirty="0" smtClean="0">
                <a:solidFill>
                  <a:srgbClr val="AA2106"/>
                </a:solidFill>
                <a:latin typeface="Monotype Corsiva" pitchFamily="66" charset="0"/>
              </a:rPr>
              <a:t>  </a:t>
            </a:r>
            <a:endParaRPr lang="ru-RU" sz="1000" dirty="0">
              <a:solidFill>
                <a:srgbClr val="AA2106"/>
              </a:solidFill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6.pn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808" y="4476154"/>
            <a:ext cx="7772400" cy="1362075"/>
          </a:xfrm>
        </p:spPr>
        <p:txBody>
          <a:bodyPr>
            <a:normAutofit fontScale="90000"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kern="0" cap="none" dirty="0" smtClean="0">
                <a:latin typeface="Verdana"/>
              </a:rPr>
              <a:t>МОУ </a:t>
            </a:r>
            <a:r>
              <a:rPr lang="ru-RU" sz="1200" b="0" kern="0" cap="none" dirty="0">
                <a:latin typeface="Verdana"/>
              </a:rPr>
              <a:t>кадетская школа-интернат №2</a:t>
            </a:r>
            <a:br>
              <a:rPr lang="ru-RU" sz="1200" b="0" kern="0" cap="none" dirty="0">
                <a:latin typeface="Verdana"/>
              </a:rPr>
            </a:br>
            <a:r>
              <a:rPr lang="ru-RU" sz="1200" b="0" kern="0" cap="none" dirty="0">
                <a:latin typeface="Verdana"/>
              </a:rPr>
              <a:t>«РЫБИНСКИЙ КАДЕТСКИЙ КОРПУС»</a:t>
            </a:r>
            <a:br>
              <a:rPr lang="ru-RU" sz="1200" b="0" kern="0" cap="none" dirty="0">
                <a:latin typeface="Verdana"/>
              </a:rPr>
            </a:br>
            <a:r>
              <a:rPr lang="ru-RU" sz="1200" b="0" kern="0" cap="none" dirty="0">
                <a:latin typeface="Times New Roman" pitchFamily="18" charset="0"/>
                <a:cs typeface="Times New Roman" pitchFamily="18" charset="0"/>
              </a:rPr>
              <a:t>152903, Ярославская обл., г. Рыбинск, ул. Свердлова, 26</a:t>
            </a:r>
            <a:br>
              <a:rPr lang="ru-RU" sz="1200" b="0" kern="0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0" kern="0" cap="none" dirty="0">
                <a:latin typeface="Times New Roman" pitchFamily="18" charset="0"/>
                <a:cs typeface="Times New Roman" pitchFamily="18" charset="0"/>
              </a:rPr>
              <a:t>Телефон: (4855) 25-19-10, факс:(4855) 25-19-10</a:t>
            </a:r>
            <a:br>
              <a:rPr lang="ru-RU" sz="1200" b="0" kern="0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0" kern="0" cap="none" dirty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200" b="0" kern="0" cap="none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200" b="0" kern="0" cap="none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b="0" kern="0" cap="none" dirty="0" smtClean="0">
                <a:latin typeface="Times New Roman" pitchFamily="18" charset="0"/>
                <a:cs typeface="Times New Roman" pitchFamily="18" charset="0"/>
              </a:rPr>
              <a:t>rybinskkadet2@yandex.ru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pic>
        <p:nvPicPr>
          <p:cNvPr id="4" name="Рисунок 6" descr="герб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3" y="2573154"/>
            <a:ext cx="3888432" cy="241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188640"/>
            <a:ext cx="8496944" cy="20621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kern="0" dirty="0" smtClean="0">
                <a:latin typeface="Garamond" panose="02020404030301010803" pitchFamily="18" charset="0"/>
              </a:rPr>
              <a:t>Система </a:t>
            </a:r>
          </a:p>
          <a:p>
            <a:pPr algn="ctr"/>
            <a:r>
              <a:rPr lang="ru-RU" sz="3200" b="1" kern="0" dirty="0" smtClean="0">
                <a:latin typeface="Garamond" panose="02020404030301010803" pitchFamily="18" charset="0"/>
                <a:cs typeface="Andalus" panose="02020603050405020304" pitchFamily="18" charset="-78"/>
              </a:rPr>
              <a:t>военно-патриотического</a:t>
            </a:r>
            <a:r>
              <a:rPr lang="ru-RU" sz="3200" b="1" kern="0" dirty="0" smtClean="0">
                <a:latin typeface="Garamond" panose="02020404030301010803" pitchFamily="18" charset="0"/>
              </a:rPr>
              <a:t> воспитания в </a:t>
            </a:r>
          </a:p>
          <a:p>
            <a:pPr algn="ctr"/>
            <a:r>
              <a:rPr lang="ru-RU" sz="3200" b="1" kern="0" dirty="0" smtClean="0">
                <a:latin typeface="Garamond" panose="02020404030301010803" pitchFamily="18" charset="0"/>
              </a:rPr>
              <a:t>МОУ кадетская школа-интернат №2 </a:t>
            </a:r>
          </a:p>
          <a:p>
            <a:pPr algn="ctr"/>
            <a:r>
              <a:rPr lang="ru-RU" sz="3200" b="1" kern="0" dirty="0" smtClean="0">
                <a:latin typeface="Garamond" panose="02020404030301010803" pitchFamily="18" charset="0"/>
              </a:rPr>
              <a:t>«Рыбинский кадетский корпус» </a:t>
            </a:r>
            <a:endParaRPr lang="ru-RU" sz="3200" b="1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922114"/>
          </a:xfrm>
        </p:spPr>
        <p:txBody>
          <a:bodyPr>
            <a:noAutofit/>
          </a:bodyPr>
          <a:lstStyle/>
          <a:p>
            <a:r>
              <a:rPr lang="ru-RU" altLang="ru-RU" sz="3200" b="1" kern="0" dirty="0" smtClean="0">
                <a:solidFill>
                  <a:srgbClr val="666600"/>
                </a:solidFill>
                <a:latin typeface="Garamond" panose="02020404030301010803" pitchFamily="18" charset="0"/>
                <a:cs typeface="Times New Roman" pitchFamily="18" charset="0"/>
              </a:rPr>
              <a:t/>
            </a:r>
            <a:br>
              <a:rPr lang="ru-RU" altLang="ru-RU" sz="3200" b="1" kern="0" dirty="0" smtClean="0">
                <a:solidFill>
                  <a:srgbClr val="666600"/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3200" b="1" kern="0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Участие </a:t>
            </a:r>
            <a:r>
              <a:rPr lang="ru-RU" altLang="ru-RU" sz="3200" b="1" kern="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во </a:t>
            </a:r>
            <a:br>
              <a:rPr lang="ru-RU" altLang="ru-RU" sz="3200" b="1" kern="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3200" b="1" kern="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всероссийских кадетских слетах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158340" cy="71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15" descr="КШ 3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4" y="2338492"/>
            <a:ext cx="2670367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Рисунок 7" descr="NFo8h0rMQW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4770" y="2343153"/>
            <a:ext cx="2859398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Рисунок 16" descr="КШ 48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74"/>
          <a:stretch/>
        </p:blipFill>
        <p:spPr bwMode="auto">
          <a:xfrm>
            <a:off x="6241445" y="2347816"/>
            <a:ext cx="2538100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10" descr="5UlGXirpp1w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195" y="4504247"/>
            <a:ext cx="2670367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12" descr="EmYB8sYhrdA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1444" y="4504247"/>
            <a:ext cx="2538100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Рисунок 11" descr="EAaLRy2zM2o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2460" y="4504247"/>
            <a:ext cx="2851708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5846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Материальная база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158340" cy="71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Содержимое 12" descr="IMG_529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34" y="2060848"/>
            <a:ext cx="2777806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4408" y="2060848"/>
            <a:ext cx="2736304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392585"/>
            <a:ext cx="2638702" cy="2124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6" descr="КШ 5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1850" y="4356849"/>
            <a:ext cx="2296062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" descr="C:\Users\Teacher\Desktop\конкурс\ЮП\Физ. подготовка, туризм\DSC0119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0352" y="4369036"/>
            <a:ext cx="3210214" cy="2147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6176" y="2065389"/>
            <a:ext cx="2638702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793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077472" cy="1143000"/>
          </a:xfrm>
        </p:spPr>
        <p:txBody>
          <a:bodyPr>
            <a:normAutofit/>
          </a:bodyPr>
          <a:lstStyle/>
          <a:p>
            <a:r>
              <a:rPr lang="ru-RU" altLang="ru-RU" sz="3200" b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  <a:cs typeface="Times New Roman" pitchFamily="18" charset="0"/>
              </a:rPr>
              <a:t>Традиции Рыбинского кадетского  корпуса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Garamond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158340" cy="71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20" descr="КШ 2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7" y="1844824"/>
            <a:ext cx="1728192" cy="3024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11" descr="КШ 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844824"/>
            <a:ext cx="2066925" cy="1368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15" descr="КШ 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2088232" cy="1368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8" descr="D:\Елена Юрьевна\Фото и видео\2012-2013\ПОДСНЕЖНИК\DSCF777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356992"/>
            <a:ext cx="2063750" cy="1511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14" descr="Инт 10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9992" y="3356993"/>
            <a:ext cx="2065337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16" descr="Нов 10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7" y="5013176"/>
            <a:ext cx="1728192" cy="1439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9" descr="КШ 57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5013176"/>
            <a:ext cx="2071688" cy="1439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9" descr="КШ 29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5013176"/>
            <a:ext cx="208915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22" descr="P1040004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5013176"/>
            <a:ext cx="2088232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IMG_7940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3356992"/>
            <a:ext cx="2071688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КШ 34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844824"/>
            <a:ext cx="2047875" cy="1368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984776" cy="864096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ru-RU" altLang="ru-RU" sz="3200" b="1" kern="0" dirty="0" smtClean="0">
                <a:solidFill>
                  <a:srgbClr val="666600"/>
                </a:solidFill>
                <a:latin typeface="Garamond" panose="02020404030301010803" pitchFamily="18" charset="0"/>
                <a:cs typeface="Times New Roman" pitchFamily="18" charset="0"/>
              </a:rPr>
              <a:t/>
            </a:r>
            <a:br>
              <a:rPr lang="ru-RU" altLang="ru-RU" sz="3200" b="1" kern="0" dirty="0" smtClean="0">
                <a:solidFill>
                  <a:srgbClr val="666600"/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3200" b="1" kern="0" dirty="0">
                <a:solidFill>
                  <a:srgbClr val="666600"/>
                </a:solidFill>
                <a:latin typeface="Garamond" panose="02020404030301010803" pitchFamily="18" charset="0"/>
                <a:cs typeface="Times New Roman" pitchFamily="18" charset="0"/>
              </a:rPr>
              <a:t/>
            </a:r>
            <a:br>
              <a:rPr lang="ru-RU" altLang="ru-RU" sz="3200" b="1" kern="0" dirty="0">
                <a:solidFill>
                  <a:srgbClr val="666600"/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3200" b="1" kern="0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Социальные </a:t>
            </a:r>
            <a:r>
              <a:rPr lang="ru-RU" altLang="ru-RU" sz="3200" b="1" kern="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партнеры</a:t>
            </a:r>
            <a:r>
              <a:rPr lang="ru-RU" altLang="ru-RU" sz="3200" b="1" kern="0" dirty="0">
                <a:solidFill>
                  <a:srgbClr val="666600"/>
                </a:solidFill>
                <a:latin typeface="Garamond" panose="02020404030301010803" pitchFamily="18" charset="0"/>
              </a:rPr>
              <a:t/>
            </a:r>
            <a:br>
              <a:rPr lang="ru-RU" altLang="ru-RU" sz="3200" b="1" kern="0" dirty="0">
                <a:solidFill>
                  <a:srgbClr val="666600"/>
                </a:solidFill>
                <a:latin typeface="Garamond" panose="02020404030301010803" pitchFamily="18" charset="0"/>
              </a:rPr>
            </a:br>
            <a:endParaRPr lang="ru-RU" sz="3200" dirty="0">
              <a:latin typeface="Garamond" panose="02020404030301010803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158340" cy="71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2474279" y="3540919"/>
            <a:ext cx="4476751" cy="1393031"/>
          </a:xfrm>
          <a:prstGeom prst="ellipse">
            <a:avLst/>
          </a:prstGeom>
          <a:solidFill>
            <a:srgbClr val="CAE2AA">
              <a:lumMod val="75000"/>
            </a:srgbClr>
          </a:solidFill>
          <a:ln w="25400" cap="flat" cmpd="sng" algn="ctr">
            <a:solidFill>
              <a:srgbClr val="CCCC66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282983" y="1875235"/>
            <a:ext cx="2305051" cy="647700"/>
          </a:xfrm>
          <a:prstGeom prst="wedgeRoundRectCallout">
            <a:avLst>
              <a:gd name="adj1" fmla="val 132034"/>
              <a:gd name="adj2" fmla="val 212097"/>
              <a:gd name="adj3" fmla="val 16667"/>
            </a:avLst>
          </a:prstGeom>
          <a:solidFill>
            <a:srgbClr val="CAE2AA"/>
          </a:solidFill>
          <a:ln w="25400" cap="flat" cmpd="sng" algn="ctr">
            <a:solidFill>
              <a:srgbClr val="CCCC66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ВПК «Пламя»</a:t>
            </a: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2637263" y="1340768"/>
            <a:ext cx="2305051" cy="700088"/>
          </a:xfrm>
          <a:prstGeom prst="wedgeRoundRectCallout">
            <a:avLst>
              <a:gd name="adj1" fmla="val 39843"/>
              <a:gd name="adj2" fmla="val 269364"/>
              <a:gd name="adj3" fmla="val 16667"/>
            </a:avLst>
          </a:prstGeom>
          <a:solidFill>
            <a:srgbClr val="CAE2AA"/>
          </a:solidFill>
          <a:ln w="25400" cap="flat" cmpd="sng" algn="ctr">
            <a:solidFill>
              <a:srgbClr val="CCCC66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СК «Метеор»</a:t>
            </a: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5148064" y="1340768"/>
            <a:ext cx="3238500" cy="700088"/>
          </a:xfrm>
          <a:prstGeom prst="wedgeRoundRectCallout">
            <a:avLst>
              <a:gd name="adj1" fmla="val -40030"/>
              <a:gd name="adj2" fmla="val 287927"/>
              <a:gd name="adj3" fmla="val 16667"/>
            </a:avLst>
          </a:prstGeom>
          <a:solidFill>
            <a:srgbClr val="CAE2AA"/>
          </a:solidFill>
          <a:ln w="25400" cap="flat" cmpd="sng" algn="ctr">
            <a:solidFill>
              <a:srgbClr val="CCCC66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Конно-спортивная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школа</a:t>
            </a: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7062638" y="2245519"/>
            <a:ext cx="1829842" cy="647700"/>
          </a:xfrm>
          <a:prstGeom prst="wedgeRoundRectCallout">
            <a:avLst>
              <a:gd name="adj1" fmla="val -118161"/>
              <a:gd name="adj2" fmla="val 172783"/>
              <a:gd name="adj3" fmla="val 16667"/>
            </a:avLst>
          </a:prstGeom>
          <a:solidFill>
            <a:srgbClr val="CAE2AA"/>
          </a:solidFill>
          <a:ln w="25400" cap="flat" cmpd="sng" algn="ctr">
            <a:solidFill>
              <a:srgbClr val="CCCC66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В/Ч 77071</a:t>
            </a:r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282983" y="5661249"/>
            <a:ext cx="2765019" cy="768128"/>
          </a:xfrm>
          <a:prstGeom prst="wedgeRoundRectCallout">
            <a:avLst>
              <a:gd name="adj1" fmla="val 92040"/>
              <a:gd name="adj2" fmla="val -158790"/>
              <a:gd name="adj3" fmla="val 16667"/>
            </a:avLst>
          </a:prstGeom>
          <a:solidFill>
            <a:srgbClr val="CAE2AA"/>
          </a:solidFill>
          <a:ln w="25400" cap="flat" cmpd="sng" algn="ctr">
            <a:solidFill>
              <a:srgbClr val="CCCC66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Клуб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юных моряков </a:t>
            </a: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>
            <a:off x="6477001" y="5797446"/>
            <a:ext cx="2415479" cy="647700"/>
          </a:xfrm>
          <a:prstGeom prst="wedgeRoundRectCallout">
            <a:avLst>
              <a:gd name="adj1" fmla="val -83212"/>
              <a:gd name="adj2" fmla="val -202078"/>
              <a:gd name="adj3" fmla="val 16667"/>
            </a:avLst>
          </a:prstGeom>
          <a:solidFill>
            <a:srgbClr val="CAE2AA"/>
          </a:solidFill>
          <a:ln w="25400" cap="flat" cmpd="sng" algn="ctr">
            <a:solidFill>
              <a:srgbClr val="CCCC66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Клуб «Патриот»</a:t>
            </a: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3143252" y="5893595"/>
            <a:ext cx="1631949" cy="535781"/>
          </a:xfrm>
          <a:prstGeom prst="wedgeRoundRectCallout">
            <a:avLst>
              <a:gd name="adj1" fmla="val 30845"/>
              <a:gd name="adj2" fmla="val -249154"/>
              <a:gd name="adj3" fmla="val 16667"/>
            </a:avLst>
          </a:prstGeom>
          <a:solidFill>
            <a:srgbClr val="CAE2AA"/>
          </a:solidFill>
          <a:ln w="25400" cap="flat" cmpd="sng" algn="ctr">
            <a:solidFill>
              <a:srgbClr val="CCCC66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В/Ч 41686</a:t>
            </a: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>
            <a:off x="4860032" y="5893596"/>
            <a:ext cx="1524000" cy="535781"/>
          </a:xfrm>
          <a:prstGeom prst="wedgeRoundRectCallout">
            <a:avLst>
              <a:gd name="adj1" fmla="val -35715"/>
              <a:gd name="adj2" fmla="val -239719"/>
              <a:gd name="adj3" fmla="val 16667"/>
            </a:avLst>
          </a:prstGeom>
          <a:solidFill>
            <a:srgbClr val="CAE2AA"/>
          </a:solidFill>
          <a:ln w="25400" cap="flat" cmpd="sng" algn="ctr">
            <a:solidFill>
              <a:srgbClr val="CCCC66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ОМОН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2637263" y="3599914"/>
            <a:ext cx="41507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b="1" dirty="0">
                <a:ln w="12700">
                  <a:solidFill>
                    <a:srgbClr val="999900">
                      <a:satMod val="155000"/>
                    </a:srgbClr>
                  </a:solidFill>
                  <a:prstDash val="solid"/>
                </a:ln>
                <a:solidFill>
                  <a:srgbClr val="000000"/>
                </a:solidFill>
                <a:latin typeface="Book Antiqua" pitchFamily="18" charset="0"/>
              </a:rPr>
              <a:t>Рыбинский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b="1" dirty="0">
                <a:ln w="12700">
                  <a:solidFill>
                    <a:srgbClr val="999900">
                      <a:satMod val="155000"/>
                    </a:srgbClr>
                  </a:solidFill>
                  <a:prstDash val="solid"/>
                </a:ln>
                <a:solidFill>
                  <a:srgbClr val="000000"/>
                </a:solidFill>
                <a:latin typeface="Book Antiqua" pitchFamily="18" charset="0"/>
              </a:rPr>
              <a:t>кадетский корпус</a:t>
            </a: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auto">
          <a:xfrm>
            <a:off x="285751" y="2893219"/>
            <a:ext cx="2667000" cy="647700"/>
          </a:xfrm>
          <a:prstGeom prst="wedgeRoundRectCallout">
            <a:avLst>
              <a:gd name="adj1" fmla="val 56833"/>
              <a:gd name="adj2" fmla="val 88920"/>
              <a:gd name="adj3" fmla="val 16667"/>
            </a:avLst>
          </a:prstGeom>
          <a:solidFill>
            <a:srgbClr val="CAE2AA"/>
          </a:solidFill>
          <a:ln w="25400" cap="flat" cmpd="sng" algn="ctr">
            <a:solidFill>
              <a:srgbClr val="CCCC66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Военный комиссариат</a:t>
            </a:r>
          </a:p>
        </p:txBody>
      </p:sp>
      <p:sp>
        <p:nvSpPr>
          <p:cNvPr id="25" name="AutoShape 15"/>
          <p:cNvSpPr>
            <a:spLocks noChangeArrowheads="1"/>
          </p:cNvSpPr>
          <p:nvPr/>
        </p:nvSpPr>
        <p:spPr bwMode="auto">
          <a:xfrm>
            <a:off x="297937" y="4661297"/>
            <a:ext cx="2497667" cy="647700"/>
          </a:xfrm>
          <a:prstGeom prst="wedgeRoundRectCallout">
            <a:avLst>
              <a:gd name="adj1" fmla="val 48385"/>
              <a:gd name="adj2" fmla="val -80848"/>
              <a:gd name="adj3" fmla="val 16667"/>
            </a:avLst>
          </a:prstGeom>
          <a:solidFill>
            <a:srgbClr val="CAE2AA"/>
          </a:solidFill>
          <a:ln w="25400" cap="flat" cmpd="sng" algn="ctr">
            <a:solidFill>
              <a:srgbClr val="CCCC66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МОУ ДОД «Солнечный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itchFamily="66" charset="0"/>
              </a:rPr>
              <a:t>»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>
            <a:off x="285751" y="3776102"/>
            <a:ext cx="1809751" cy="535781"/>
          </a:xfrm>
          <a:prstGeom prst="wedgeRoundRectCallout">
            <a:avLst>
              <a:gd name="adj1" fmla="val 78553"/>
              <a:gd name="adj2" fmla="val 18130"/>
              <a:gd name="adj3" fmla="val 16667"/>
            </a:avLst>
          </a:prstGeom>
          <a:solidFill>
            <a:srgbClr val="CAE2AA"/>
          </a:solidFill>
          <a:ln w="25400" cap="flat" cmpd="sng" algn="ctr">
            <a:solidFill>
              <a:srgbClr val="CCCC66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Музей </a:t>
            </a:r>
          </a:p>
        </p:txBody>
      </p:sp>
      <p:sp>
        <p:nvSpPr>
          <p:cNvPr id="27" name="AutoShape 17"/>
          <p:cNvSpPr>
            <a:spLocks noChangeArrowheads="1"/>
          </p:cNvSpPr>
          <p:nvPr/>
        </p:nvSpPr>
        <p:spPr bwMode="auto">
          <a:xfrm>
            <a:off x="6876257" y="3233994"/>
            <a:ext cx="2016224" cy="668569"/>
          </a:xfrm>
          <a:prstGeom prst="wedgeRoundRectCallout">
            <a:avLst>
              <a:gd name="adj1" fmla="val -48457"/>
              <a:gd name="adj2" fmla="val 100842"/>
              <a:gd name="adj3" fmla="val 16667"/>
            </a:avLst>
          </a:prstGeom>
          <a:solidFill>
            <a:srgbClr val="CAE2AA"/>
          </a:solidFill>
          <a:ln w="25400" cap="flat" cmpd="sng" algn="ctr">
            <a:solidFill>
              <a:srgbClr val="CCCC66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УВД г. Рыбинска</a:t>
            </a:r>
          </a:p>
        </p:txBody>
      </p:sp>
      <p:sp>
        <p:nvSpPr>
          <p:cNvPr id="28" name="AutoShape 18"/>
          <p:cNvSpPr>
            <a:spLocks noChangeArrowheads="1"/>
          </p:cNvSpPr>
          <p:nvPr/>
        </p:nvSpPr>
        <p:spPr bwMode="auto">
          <a:xfrm>
            <a:off x="6572252" y="4607720"/>
            <a:ext cx="2320229" cy="589360"/>
          </a:xfrm>
          <a:prstGeom prst="wedgeRoundRectCallout">
            <a:avLst>
              <a:gd name="adj1" fmla="val -42884"/>
              <a:gd name="adj2" fmla="val -82454"/>
              <a:gd name="adj3" fmla="val 16667"/>
            </a:avLst>
          </a:prstGeom>
          <a:solidFill>
            <a:srgbClr val="CAE2AA"/>
          </a:solidFill>
          <a:ln w="25400" cap="flat" cmpd="sng" algn="ctr">
            <a:solidFill>
              <a:srgbClr val="CCCC66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Совет ветеранов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2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12768" cy="922114"/>
          </a:xfrm>
        </p:spPr>
        <p:txBody>
          <a:bodyPr>
            <a:normAutofit fontScale="90000"/>
          </a:bodyPr>
          <a:lstStyle/>
          <a:p>
            <a:r>
              <a:rPr lang="ru-RU" altLang="ru-RU" sz="3200" b="1" kern="0" dirty="0" smtClean="0">
                <a:solidFill>
                  <a:srgbClr val="B9B95C">
                    <a:lumMod val="50000"/>
                  </a:srgbClr>
                </a:solidFill>
                <a:latin typeface="Garamond" panose="02020404030301010803" pitchFamily="18" charset="0"/>
                <a:cs typeface="Times New Roman" pitchFamily="18" charset="0"/>
              </a:rPr>
              <a:t/>
            </a:r>
            <a:br>
              <a:rPr lang="ru-RU" altLang="ru-RU" sz="3200" b="1" kern="0" dirty="0" smtClean="0">
                <a:solidFill>
                  <a:srgbClr val="B9B95C">
                    <a:lumMod val="50000"/>
                  </a:srgb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3200" b="1" kern="0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Взаимодействие </a:t>
            </a:r>
            <a:r>
              <a:rPr lang="ru-RU" altLang="ru-RU" sz="3200" b="1" kern="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с  социальными партнёрами</a:t>
            </a:r>
            <a:endParaRPr lang="ru-RU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158340" cy="71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 descr="C:\Users\Teacher\Desktop\конкурс\ЮП\Экскурсия в УВД\DSC018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363204"/>
            <a:ext cx="2684128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0" descr="C:\Users\Teacher\Desktop\АНАПА\ан 2\IMG_20130515_10425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880320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Users\Teacher\Desktop\конкурс\фото сборы\DCIM\101_PANA\P101012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4509120"/>
            <a:ext cx="2774652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3" descr="C:\Users\Teacher\Desktop\конкурс\фото сборы\DCIM\101_PANA\P101007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497369"/>
            <a:ext cx="2808312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" descr="C:\Users\Teacher\Desktop\конкурс\Новая папка (3)\DSC0026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7117" y="4497369"/>
            <a:ext cx="2577341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8" descr="C:\Users\Teacher\Desktop\конкурс\ФОТО ПЧ 66\DSC0095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338732"/>
            <a:ext cx="2568988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0451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Диск Д\ФОТОГРАФИИ\ИГРА\16 окт\P10206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2880000" cy="2160000"/>
          </a:xfrm>
          <a:prstGeom prst="rect">
            <a:avLst/>
          </a:prstGeom>
          <a:noFill/>
        </p:spPr>
      </p:pic>
      <p:pic>
        <p:nvPicPr>
          <p:cNvPr id="1033" name="Picture 9" descr="C:\Диск Д\ФОТОГРАФИИ\ИГРА\16 окт\DSCN42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99053" cy="63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H9R77ffjr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620688"/>
            <a:ext cx="8094761" cy="54000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Диск Д\ФОТОГРАФИИ\ИГРА\16 окт\DSCN41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395962" cy="63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Z_0VxByBAk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692696"/>
            <a:ext cx="8136904" cy="5427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:\Диск Д\ФОТОГРАФИИ\ИГРА\16 окт\P10206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00000" cy="63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FFF56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497" y="332656"/>
            <a:ext cx="7896183" cy="576064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332656"/>
            <a:ext cx="116058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779912" y="5157192"/>
            <a:ext cx="4896544" cy="1296144"/>
          </a:xfrm>
          <a:prstGeom prst="roundRect">
            <a:avLst/>
          </a:prstGeom>
          <a:solidFill>
            <a:srgbClr val="FA5144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«Кадетское образование – это</a:t>
            </a:r>
            <a:br>
              <a:rPr lang="ru-RU" sz="2400" b="1" dirty="0" smtClean="0">
                <a:solidFill>
                  <a:schemeClr val="tx1"/>
                </a:solidFill>
                <a:latin typeface="+mj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 страховка от инфантилизма …»</a:t>
            </a:r>
            <a:r>
              <a:rPr lang="ru-RU" sz="24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+mj-lt"/>
              </a:rPr>
            </a:b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                       Дмитрий Медведев</a:t>
            </a:r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040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8tx_hw5ro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620688"/>
            <a:ext cx="8100001" cy="54000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C:\Диск Д\ФОТОГРАФИИ\ИГРА\16 окт\P10207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00000" cy="63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NY3gYM2ko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332656"/>
            <a:ext cx="4075807" cy="61200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Диск Д\ФОТОГРАФИИ\ИГРА\16 окт\DSCN41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-387424"/>
            <a:ext cx="8399053" cy="63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UyPsCeK9xY.jpg"/>
          <p:cNvPicPr>
            <a:picLocks noChangeAspect="1"/>
          </p:cNvPicPr>
          <p:nvPr/>
        </p:nvPicPr>
        <p:blipFill>
          <a:blip r:embed="rId2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1760" y="404664"/>
            <a:ext cx="4512359" cy="6120000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Диск Д\ФОТОГРАФИИ\ИГРА\16 окт\DSCN41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00002" cy="63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5" descr="КШ 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6" y="404664"/>
            <a:ext cx="8454244" cy="6120000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C:\Диск Д\ФОТОГРАФИИ\ИГРА\16 окт\P10206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00002" cy="63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Диск Д\ФОТОГРАФИИ\ИГРА\16 окт\DSCN41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400002" cy="63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Диск Д\ФОТОГРАФИИ\ИГРА\16 окт\DSCN41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00002" cy="63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1588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63688" y="332656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4A4800"/>
                </a:solidFill>
                <a:latin typeface="Garamond" panose="02020404030301010803" pitchFamily="18" charset="0"/>
                <a:cs typeface="Times New Roman" pitchFamily="18" charset="0"/>
              </a:rPr>
              <a:t>Система </a:t>
            </a:r>
            <a:r>
              <a:rPr lang="ru-RU" altLang="ru-RU" sz="3200" b="1" dirty="0" smtClean="0">
                <a:solidFill>
                  <a:srgbClr val="4A4800"/>
                </a:solidFill>
                <a:latin typeface="Garamond" panose="02020404030301010803" pitchFamily="18" charset="0"/>
                <a:cs typeface="Times New Roman" pitchFamily="18" charset="0"/>
              </a:rPr>
              <a:t>военно-патриотического воспитания</a:t>
            </a:r>
            <a:endParaRPr lang="ru-RU" sz="3200" dirty="0">
              <a:latin typeface="Garamond" panose="02020404030301010803" pitchFamily="18" charset="0"/>
            </a:endParaRPr>
          </a:p>
        </p:txBody>
      </p:sp>
      <p:grpSp>
        <p:nvGrpSpPr>
          <p:cNvPr id="3" name="Organization Chart 4"/>
          <p:cNvGrpSpPr>
            <a:grpSpLocks/>
          </p:cNvGrpSpPr>
          <p:nvPr/>
        </p:nvGrpSpPr>
        <p:grpSpPr bwMode="auto">
          <a:xfrm>
            <a:off x="323528" y="1556792"/>
            <a:ext cx="8516658" cy="4750609"/>
            <a:chOff x="186" y="1474"/>
            <a:chExt cx="4385" cy="3222"/>
          </a:xfrm>
        </p:grpSpPr>
        <p:cxnSp>
          <p:nvCxnSpPr>
            <p:cNvPr id="1029" name="_s1029"/>
            <p:cNvCxnSpPr>
              <a:cxnSpLocks noChangeShapeType="1"/>
            </p:cNvCxnSpPr>
            <p:nvPr/>
          </p:nvCxnSpPr>
          <p:spPr bwMode="auto">
            <a:xfrm rot="16200000">
              <a:off x="2361" y="3866"/>
              <a:ext cx="123" cy="12"/>
            </a:xfrm>
            <a:prstGeom prst="bentConnector3">
              <a:avLst>
                <a:gd name="adj1" fmla="val 4959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7" idx="0"/>
              <a:endCxn id="4" idx="2"/>
            </p:cNvCxnSpPr>
            <p:nvPr/>
          </p:nvCxnSpPr>
          <p:spPr bwMode="auto">
            <a:xfrm rot="5400000" flipH="1">
              <a:off x="3006" y="1662"/>
              <a:ext cx="283" cy="1473"/>
            </a:xfrm>
            <a:prstGeom prst="bentConnector3">
              <a:avLst>
                <a:gd name="adj1" fmla="val 2544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_s1031"/>
            <p:cNvCxnSpPr>
              <a:cxnSpLocks noChangeShapeType="1"/>
              <a:stCxn id="6" idx="0"/>
              <a:endCxn id="4" idx="2"/>
            </p:cNvCxnSpPr>
            <p:nvPr/>
          </p:nvCxnSpPr>
          <p:spPr bwMode="auto">
            <a:xfrm rot="16200000">
              <a:off x="2255" y="2407"/>
              <a:ext cx="305" cy="6"/>
            </a:xfrm>
            <a:prstGeom prst="bentConnector3">
              <a:avLst>
                <a:gd name="adj1" fmla="val 2360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2" name="_s1032"/>
            <p:cNvCxnSpPr>
              <a:cxnSpLocks noChangeShapeType="1"/>
              <a:stCxn id="5" idx="0"/>
              <a:endCxn id="4" idx="2"/>
            </p:cNvCxnSpPr>
            <p:nvPr/>
          </p:nvCxnSpPr>
          <p:spPr bwMode="auto">
            <a:xfrm rot="16200000">
              <a:off x="1501" y="1630"/>
              <a:ext cx="283" cy="1537"/>
            </a:xfrm>
            <a:prstGeom prst="bentConnector3">
              <a:avLst>
                <a:gd name="adj1" fmla="val 2544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_s1033"/>
            <p:cNvSpPr>
              <a:spLocks noChangeArrowheads="1"/>
            </p:cNvSpPr>
            <p:nvPr/>
          </p:nvSpPr>
          <p:spPr bwMode="auto">
            <a:xfrm>
              <a:off x="505" y="1474"/>
              <a:ext cx="3810" cy="78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6589" tIns="33295" rIns="66589" bIns="3329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rPr>
                <a:t>Организация воспитывающей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rPr>
                <a:t>деятельности</a:t>
              </a:r>
            </a:p>
          </p:txBody>
        </p:sp>
        <p:sp>
          <p:nvSpPr>
            <p:cNvPr id="5" name="_s1034"/>
            <p:cNvSpPr>
              <a:spLocks noChangeArrowheads="1"/>
            </p:cNvSpPr>
            <p:nvPr/>
          </p:nvSpPr>
          <p:spPr bwMode="auto">
            <a:xfrm>
              <a:off x="186" y="2540"/>
              <a:ext cx="1374" cy="1224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6589" tIns="33295" rIns="66589" bIns="3329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rPr>
                <a:t>На уроке</a:t>
              </a:r>
            </a:p>
          </p:txBody>
        </p:sp>
        <p:sp>
          <p:nvSpPr>
            <p:cNvPr id="6" name="_s1035"/>
            <p:cNvSpPr>
              <a:spLocks noChangeArrowheads="1"/>
            </p:cNvSpPr>
            <p:nvPr/>
          </p:nvSpPr>
          <p:spPr bwMode="auto">
            <a:xfrm>
              <a:off x="1664" y="2562"/>
              <a:ext cx="1480" cy="124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6589" tIns="33295" rIns="66589" bIns="3329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rPr>
                <a:t>Во внеклассной 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rPr>
                <a:t>внешкольной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rPr>
                <a:t>работе,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rPr>
                <a:t>в системе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rPr>
                <a:t>дополнительного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rPr>
                <a:t> образования</a:t>
              </a:r>
            </a:p>
          </p:txBody>
        </p:sp>
        <p:sp>
          <p:nvSpPr>
            <p:cNvPr id="7" name="_s1036"/>
            <p:cNvSpPr>
              <a:spLocks noChangeArrowheads="1"/>
            </p:cNvSpPr>
            <p:nvPr/>
          </p:nvSpPr>
          <p:spPr bwMode="auto">
            <a:xfrm>
              <a:off x="3197" y="2540"/>
              <a:ext cx="1374" cy="124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6589" tIns="33295" rIns="66589" bIns="3329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rPr>
                <a:t>В социуме</a:t>
              </a:r>
            </a:p>
          </p:txBody>
        </p:sp>
        <p:sp>
          <p:nvSpPr>
            <p:cNvPr id="11" name="_s1037"/>
            <p:cNvSpPr>
              <a:spLocks noChangeArrowheads="1"/>
            </p:cNvSpPr>
            <p:nvPr/>
          </p:nvSpPr>
          <p:spPr bwMode="auto">
            <a:xfrm>
              <a:off x="297" y="3965"/>
              <a:ext cx="4205" cy="731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rPr>
                <a:t>Создание единого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rPr>
                <a:t> воспитательного пространства</a:t>
              </a:r>
            </a:p>
          </p:txBody>
        </p:sp>
        <p:cxnSp>
          <p:nvCxnSpPr>
            <p:cNvPr id="1038" name="AutoShape 13"/>
            <p:cNvCxnSpPr>
              <a:cxnSpLocks noChangeShapeType="1"/>
            </p:cNvCxnSpPr>
            <p:nvPr/>
          </p:nvCxnSpPr>
          <p:spPr bwMode="auto">
            <a:xfrm flipV="1">
              <a:off x="2417" y="3764"/>
              <a:ext cx="1467" cy="15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9" name="AutoShape 22"/>
            <p:cNvCxnSpPr>
              <a:cxnSpLocks noChangeShapeType="1"/>
              <a:endCxn id="5" idx="2"/>
            </p:cNvCxnSpPr>
            <p:nvPr/>
          </p:nvCxnSpPr>
          <p:spPr bwMode="auto">
            <a:xfrm rot="10800000">
              <a:off x="874" y="3764"/>
              <a:ext cx="1543" cy="15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4521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:\Диск Д\ФОТОГРАФИИ\ИГРА\16 окт\DSCN42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725536" cy="6300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158340" cy="71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ЕЮ\Desktop\Е.Ю\Фото и видео\Банер\1 коп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7" y="332656"/>
            <a:ext cx="8496945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1588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Рисунок Smart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187206"/>
              </p:ext>
            </p:extLst>
          </p:nvPr>
        </p:nvGraphicFramePr>
        <p:xfrm>
          <a:off x="346690" y="1556792"/>
          <a:ext cx="8473781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55776" y="510407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3200" b="1" dirty="0" smtClean="0">
                <a:solidFill>
                  <a:srgbClr val="4A4800"/>
                </a:solidFill>
                <a:latin typeface="Garamond" panose="02020404030301010803" pitchFamily="18" charset="0"/>
                <a:cs typeface="Times New Roman" pitchFamily="18" charset="0"/>
              </a:rPr>
              <a:t>Дополнительное образование</a:t>
            </a:r>
            <a:endParaRPr lang="ru-RU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346156"/>
            <a:ext cx="6984776" cy="70563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Патриотическое воспитание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496944" cy="5040560"/>
          </a:xfrm>
        </p:spPr>
        <p:txBody>
          <a:bodyPr>
            <a:normAutofit fontScale="25000" lnSpcReduction="20000"/>
          </a:bodyPr>
          <a:lstStyle/>
          <a:p>
            <a:pPr algn="just">
              <a:spcAft>
                <a:spcPts val="0"/>
              </a:spcAft>
              <a:tabLst>
                <a:tab pos="1713230" algn="l"/>
              </a:tabLst>
            </a:pPr>
            <a:r>
              <a:rPr lang="ru-RU" sz="8000" b="1" dirty="0" smtClean="0">
                <a:solidFill>
                  <a:srgbClr val="000000"/>
                </a:solidFill>
                <a:latin typeface="Times New Roman"/>
                <a:ea typeface="Arial"/>
              </a:rPr>
              <a:t>         -    организация </a:t>
            </a:r>
            <a:r>
              <a:rPr lang="ru-RU" sz="8000" b="1" dirty="0">
                <a:solidFill>
                  <a:srgbClr val="000000"/>
                </a:solidFill>
                <a:latin typeface="Times New Roman"/>
                <a:ea typeface="Arial"/>
              </a:rPr>
              <a:t>массовой работы на постоянной основе при активном участии семьи, ветеранских и молодежных общественных организаций</a:t>
            </a:r>
            <a:r>
              <a:rPr lang="ru-RU" sz="8000" b="1" dirty="0" smtClean="0">
                <a:solidFill>
                  <a:srgbClr val="000000"/>
                </a:solidFill>
                <a:latin typeface="Times New Roman"/>
                <a:ea typeface="Arial"/>
              </a:rPr>
              <a:t>;</a:t>
            </a:r>
          </a:p>
          <a:p>
            <a:pPr algn="just">
              <a:spcAft>
                <a:spcPts val="0"/>
              </a:spcAft>
              <a:tabLst>
                <a:tab pos="1713230" algn="l"/>
              </a:tabLst>
            </a:pPr>
            <a:endParaRPr lang="ru-RU" sz="8000" b="1" dirty="0">
              <a:latin typeface="Arial"/>
              <a:ea typeface="Arial"/>
            </a:endParaRPr>
          </a:p>
          <a:p>
            <a:pPr algn="just">
              <a:spcAft>
                <a:spcPts val="0"/>
              </a:spcAft>
              <a:tabLst>
                <a:tab pos="1715135" algn="l"/>
              </a:tabLst>
            </a:pPr>
            <a:r>
              <a:rPr lang="ru-RU" sz="8000" b="1" dirty="0">
                <a:solidFill>
                  <a:srgbClr val="000000"/>
                </a:solidFill>
                <a:latin typeface="Times New Roman"/>
                <a:ea typeface="Arial"/>
              </a:rPr>
              <a:t>          </a:t>
            </a:r>
            <a:r>
              <a:rPr lang="ru-RU" sz="8000" b="1" dirty="0" smtClean="0">
                <a:solidFill>
                  <a:srgbClr val="000000"/>
                </a:solidFill>
                <a:latin typeface="Times New Roman"/>
                <a:ea typeface="Arial"/>
              </a:rPr>
              <a:t>-   </a:t>
            </a:r>
            <a:r>
              <a:rPr lang="ru-RU" sz="8000" b="1" dirty="0">
                <a:solidFill>
                  <a:srgbClr val="000000"/>
                </a:solidFill>
                <a:latin typeface="Times New Roman"/>
                <a:ea typeface="Arial"/>
              </a:rPr>
              <a:t>комплекс воспитательных задач, связанных с формированием потребности стать патриотом, патриотического мировоззрения и патриотических чувств; уважения к боевым традициям и интереса к изучению военного дела; необходимых физических качеств учащихся</a:t>
            </a:r>
            <a:r>
              <a:rPr lang="ru-RU" sz="8000" b="1" dirty="0" smtClean="0">
                <a:solidFill>
                  <a:srgbClr val="000000"/>
                </a:solidFill>
                <a:latin typeface="Times New Roman"/>
                <a:ea typeface="Arial"/>
              </a:rPr>
              <a:t>;</a:t>
            </a:r>
          </a:p>
          <a:p>
            <a:pPr algn="just">
              <a:spcAft>
                <a:spcPts val="0"/>
              </a:spcAft>
              <a:tabLst>
                <a:tab pos="1715135" algn="l"/>
              </a:tabLst>
            </a:pPr>
            <a:endParaRPr lang="ru-RU" sz="8000" b="1" dirty="0">
              <a:latin typeface="Arial"/>
              <a:ea typeface="Arial"/>
            </a:endParaRPr>
          </a:p>
          <a:p>
            <a:pPr algn="just">
              <a:spcAft>
                <a:spcPts val="0"/>
              </a:spcAft>
              <a:tabLst>
                <a:tab pos="1716405" algn="l"/>
              </a:tabLst>
            </a:pPr>
            <a:r>
              <a:rPr lang="ru-RU" sz="8000" b="1" dirty="0">
                <a:solidFill>
                  <a:srgbClr val="000000"/>
                </a:solidFill>
                <a:latin typeface="Times New Roman"/>
                <a:ea typeface="Arial"/>
              </a:rPr>
              <a:t>       </a:t>
            </a:r>
            <a:r>
              <a:rPr lang="ru-RU" sz="8000" b="1" dirty="0" smtClean="0">
                <a:solidFill>
                  <a:srgbClr val="000000"/>
                </a:solidFill>
                <a:latin typeface="Times New Roman"/>
                <a:ea typeface="Arial"/>
              </a:rPr>
              <a:t>   -  педагогическая деятельность </a:t>
            </a:r>
            <a:r>
              <a:rPr lang="ru-RU" sz="8000" b="1" dirty="0">
                <a:solidFill>
                  <a:srgbClr val="000000"/>
                </a:solidFill>
                <a:latin typeface="Times New Roman"/>
                <a:ea typeface="Arial"/>
              </a:rPr>
              <a:t>субъектов воспитания, </a:t>
            </a:r>
            <a:r>
              <a:rPr lang="ru-RU" sz="8000" b="1" dirty="0" smtClean="0">
                <a:solidFill>
                  <a:srgbClr val="000000"/>
                </a:solidFill>
                <a:latin typeface="Times New Roman"/>
                <a:ea typeface="Arial"/>
              </a:rPr>
              <a:t>осуществляемая </a:t>
            </a:r>
            <a:r>
              <a:rPr lang="ru-RU" sz="8000" b="1" dirty="0">
                <a:solidFill>
                  <a:srgbClr val="000000"/>
                </a:solidFill>
                <a:latin typeface="Times New Roman"/>
                <a:ea typeface="Arial"/>
              </a:rPr>
              <a:t>с учетом требований психолого-педагогической науки и </a:t>
            </a:r>
            <a:r>
              <a:rPr lang="ru-RU" sz="8000" b="1" dirty="0" smtClean="0">
                <a:solidFill>
                  <a:srgbClr val="000000"/>
                </a:solidFill>
                <a:latin typeface="Times New Roman"/>
                <a:ea typeface="Arial"/>
              </a:rPr>
              <a:t>обеспечивающая </a:t>
            </a:r>
            <a:r>
              <a:rPr lang="ru-RU" sz="8000" b="1" dirty="0">
                <a:solidFill>
                  <a:srgbClr val="000000"/>
                </a:solidFill>
                <a:latin typeface="Times New Roman"/>
                <a:ea typeface="Arial"/>
              </a:rPr>
              <a:t>формирование и развитие обучаемых в соответствии с поставленными воспитательными целями</a:t>
            </a:r>
            <a:r>
              <a:rPr lang="ru-RU" sz="8000" b="1" dirty="0" smtClean="0">
                <a:solidFill>
                  <a:srgbClr val="000000"/>
                </a:solidFill>
                <a:latin typeface="Times New Roman"/>
                <a:ea typeface="Arial"/>
              </a:rPr>
              <a:t>;</a:t>
            </a:r>
          </a:p>
          <a:p>
            <a:pPr algn="just">
              <a:spcAft>
                <a:spcPts val="0"/>
              </a:spcAft>
              <a:tabLst>
                <a:tab pos="1716405" algn="l"/>
              </a:tabLst>
            </a:pPr>
            <a:endParaRPr lang="ru-RU" sz="8000" b="1" dirty="0">
              <a:latin typeface="Arial"/>
              <a:ea typeface="Arial"/>
            </a:endParaRPr>
          </a:p>
          <a:p>
            <a:pPr algn="just">
              <a:spcAft>
                <a:spcPts val="0"/>
              </a:spcAft>
              <a:tabLst>
                <a:tab pos="1716405" algn="l"/>
              </a:tabLst>
            </a:pPr>
            <a:r>
              <a:rPr lang="ru-RU" sz="8000" b="1" dirty="0">
                <a:solidFill>
                  <a:srgbClr val="000000"/>
                </a:solidFill>
                <a:latin typeface="Times New Roman"/>
                <a:ea typeface="Arial"/>
              </a:rPr>
              <a:t>        </a:t>
            </a:r>
            <a:r>
              <a:rPr lang="ru-RU" sz="8000" b="1" dirty="0" smtClean="0">
                <a:solidFill>
                  <a:srgbClr val="000000"/>
                </a:solidFill>
                <a:latin typeface="Times New Roman"/>
                <a:ea typeface="Arial"/>
              </a:rPr>
              <a:t>   - управляемая </a:t>
            </a:r>
            <a:r>
              <a:rPr lang="ru-RU" sz="8000" b="1" dirty="0">
                <a:solidFill>
                  <a:srgbClr val="000000"/>
                </a:solidFill>
                <a:latin typeface="Times New Roman"/>
                <a:ea typeface="Arial"/>
              </a:rPr>
              <a:t>деятельность учащихся по самосовершенствованию, </a:t>
            </a:r>
            <a:r>
              <a:rPr lang="ru-RU" sz="8000" b="1" dirty="0" smtClean="0">
                <a:solidFill>
                  <a:srgbClr val="000000"/>
                </a:solidFill>
                <a:latin typeface="Times New Roman"/>
                <a:ea typeface="Arial"/>
              </a:rPr>
              <a:t>осуществляемая </a:t>
            </a:r>
            <a:r>
              <a:rPr lang="ru-RU" sz="8000" b="1" dirty="0">
                <a:solidFill>
                  <a:srgbClr val="000000"/>
                </a:solidFill>
                <a:latin typeface="Times New Roman"/>
                <a:ea typeface="Arial"/>
              </a:rPr>
              <a:t>в соответствии с осознанным идеалом гражданина, готового к выполнению задач по обеспечению вооруженной защиты Отечества и его национальных интересов.</a:t>
            </a:r>
            <a:endParaRPr lang="ru-RU" sz="8000" b="1" dirty="0">
              <a:latin typeface="Arial"/>
              <a:ea typeface="Arial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1588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18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9569" y="249040"/>
            <a:ext cx="6975797" cy="1082551"/>
          </a:xfrm>
        </p:spPr>
        <p:txBody>
          <a:bodyPr/>
          <a:lstStyle/>
          <a:p>
            <a:r>
              <a:rPr lang="ru-RU" altLang="ru-RU" sz="3200" b="1" kern="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Офицеры </a:t>
            </a:r>
            <a:br>
              <a:rPr lang="ru-RU" altLang="ru-RU" sz="3200" b="1" kern="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3200" b="1" kern="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Рыбинского кадетского корпуса</a:t>
            </a:r>
            <a:endParaRPr lang="ru-RU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5"/>
            <a:ext cx="11588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Содержимое 30" descr="IMG_0037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6648" y="1412776"/>
            <a:ext cx="137151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437828" y="3396406"/>
            <a:ext cx="2089150" cy="461963"/>
          </a:xfrm>
          <a:prstGeom prst="rect">
            <a:avLst/>
          </a:prstGeom>
          <a:solidFill>
            <a:srgbClr val="B9B95C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Капитан </a:t>
            </a:r>
            <a:r>
              <a:rPr kumimoji="0" lang="ru-RU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Сизов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Константин Анатольевич</a:t>
            </a:r>
          </a:p>
        </p:txBody>
      </p:sp>
      <p:pic>
        <p:nvPicPr>
          <p:cNvPr id="7" name="Содержимое 32" descr="IMG_9971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53" r="-1677"/>
          <a:stretch/>
        </p:blipFill>
        <p:spPr bwMode="auto">
          <a:xfrm>
            <a:off x="6923261" y="1421371"/>
            <a:ext cx="1304968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Содержимое 33" descr="IMG_807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118975"/>
            <a:ext cx="144016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6531170" y="3387954"/>
            <a:ext cx="2089150" cy="461963"/>
          </a:xfrm>
          <a:prstGeom prst="rect">
            <a:avLst/>
          </a:prstGeom>
          <a:solidFill>
            <a:srgbClr val="B9B95C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Подполковник </a:t>
            </a:r>
            <a:r>
              <a:rPr kumimoji="0" lang="ru-RU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Шамарин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Александр Степанович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9870" y="3388252"/>
            <a:ext cx="2296739" cy="461665"/>
          </a:xfrm>
          <a:prstGeom prst="rect">
            <a:avLst/>
          </a:prstGeom>
          <a:solidFill>
            <a:srgbClr val="B9B95C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Подполковник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Кондратьев</a:t>
            </a:r>
            <a:r>
              <a:rPr kumimoji="0" lang="ru-RU" sz="1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Владимир Валентинович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6070233"/>
            <a:ext cx="2089150" cy="461665"/>
          </a:xfrm>
          <a:prstGeom prst="rect">
            <a:avLst/>
          </a:prstGeom>
          <a:solidFill>
            <a:srgbClr val="B9B95C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Майор Козлов Владимир </a:t>
            </a:r>
            <a:r>
              <a:rPr kumimoji="0" lang="ru-RU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Алевтинович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0966" y="6070232"/>
            <a:ext cx="2089150" cy="461665"/>
          </a:xfrm>
          <a:prstGeom prst="rect">
            <a:avLst/>
          </a:prstGeom>
          <a:solidFill>
            <a:srgbClr val="B9B95C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Майор Шумилов Константин</a:t>
            </a:r>
            <a:r>
              <a:rPr kumimoji="0" lang="ru-RU" sz="1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Адольфович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6216" y="6064107"/>
            <a:ext cx="2089150" cy="461963"/>
          </a:xfrm>
          <a:prstGeom prst="rect">
            <a:avLst/>
          </a:prstGeom>
          <a:solidFill>
            <a:srgbClr val="B9B95C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Подполковник Иванов Юрий Анатольевич</a:t>
            </a:r>
          </a:p>
        </p:txBody>
      </p:sp>
      <p:pic>
        <p:nvPicPr>
          <p:cNvPr id="15" name="Рисунок 14" descr="IMG_0039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79912" y="1412776"/>
            <a:ext cx="1556988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2" descr="D:\Елена Юрьевна\Фото и видео\Учителя\P102086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4149080"/>
            <a:ext cx="1512168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IMG_7941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576" y="4077072"/>
            <a:ext cx="1655172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789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354701"/>
            <a:ext cx="7200800" cy="105807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Форма одежды кадет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1588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8" descr="DSC_049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3634" y="1556792"/>
            <a:ext cx="3264131" cy="489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 descr="DSC_048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16"/>
          <a:stretch>
            <a:fillRect/>
          </a:stretch>
        </p:blipFill>
        <p:spPr bwMode="auto">
          <a:xfrm>
            <a:off x="4547765" y="1556445"/>
            <a:ext cx="3544703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593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3386" y="2322056"/>
            <a:ext cx="185737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332656"/>
            <a:ext cx="7200800" cy="864096"/>
          </a:xfrm>
        </p:spPr>
        <p:txBody>
          <a:bodyPr>
            <a:normAutofit fontScale="90000"/>
          </a:bodyPr>
          <a:lstStyle/>
          <a:p>
            <a:r>
              <a:rPr lang="ru-RU" altLang="ru-RU" sz="3200" b="1" kern="0" dirty="0" smtClean="0">
                <a:solidFill>
                  <a:srgbClr val="66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kern="0" dirty="0" smtClean="0">
                <a:solidFill>
                  <a:srgbClr val="66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kern="0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Кадеты </a:t>
            </a:r>
            <a:r>
              <a:rPr lang="ru-RU" altLang="ru-RU" sz="3600" b="1" kern="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Рыбинска – </a:t>
            </a:r>
            <a:r>
              <a:rPr lang="ru-RU" altLang="ru-RU" sz="3600" b="1" kern="0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активные </a:t>
            </a:r>
            <a:r>
              <a:rPr lang="ru-RU" altLang="ru-RU" sz="3600" b="1" kern="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участники городских и </a:t>
            </a:r>
            <a:r>
              <a:rPr lang="ru-RU" altLang="ru-RU" sz="3600" b="1" kern="0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областных </a:t>
            </a:r>
            <a:r>
              <a:rPr lang="ru-RU" altLang="ru-RU" sz="3600" b="1" kern="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соревнований</a:t>
            </a:r>
            <a:endParaRPr lang="ru-RU" sz="3600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1588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0" descr="C:\Users\Teacher\Desktop\конкурс\ффооттоо (2)\DCIM\101MSDCF\DSC007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37" y="2072068"/>
            <a:ext cx="3000396" cy="2196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17" descr="КШ 3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96930" y="2111564"/>
            <a:ext cx="3009900" cy="2117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Рисунок 6" descr="Интернат 12-26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70" y="4455152"/>
            <a:ext cx="3024188" cy="2014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21" descr="35e7cTHp_fc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4650" y="4482052"/>
            <a:ext cx="2952180" cy="2005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1" descr="документ000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6975" y="2339974"/>
            <a:ext cx="136366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3410" y="4623293"/>
            <a:ext cx="1378663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5305" y="4578842"/>
            <a:ext cx="15716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59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332657"/>
            <a:ext cx="7124328" cy="864096"/>
          </a:xfrm>
        </p:spPr>
        <p:txBody>
          <a:bodyPr>
            <a:normAutofit fontScale="90000"/>
          </a:bodyPr>
          <a:lstStyle/>
          <a:p>
            <a:r>
              <a:rPr lang="ru-RU" altLang="ru-RU" sz="2900" b="1" kern="0" dirty="0" smtClean="0">
                <a:solidFill>
                  <a:srgbClr val="66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900" b="1" kern="0" dirty="0" smtClean="0">
                <a:solidFill>
                  <a:srgbClr val="66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kern="0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Кадеты </a:t>
            </a:r>
            <a:r>
              <a:rPr lang="ru-RU" altLang="ru-RU" sz="3600" b="1" kern="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Рыбинска – активные участники городских и областных соревнований</a:t>
            </a:r>
            <a:endParaRPr lang="ru-RU" sz="3600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7" y="332656"/>
            <a:ext cx="11588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Содержимое 16" descr="КШ 3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536" y="2408458"/>
            <a:ext cx="2593313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C:\Users\Teacher\Desktop\АНАПА\IMG_20130524_1122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408458"/>
            <a:ext cx="2606897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8" descr="КШ 4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184" y="4587082"/>
            <a:ext cx="2566015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Содержимое 20" descr="P1030876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16200" y="4632644"/>
            <a:ext cx="2702857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2319919"/>
            <a:ext cx="17145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4" descr="документ000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2992" y="2471525"/>
            <a:ext cx="1262063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F:\награды 2012-2013\Скан_56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95562">
            <a:off x="4138752" y="4644913"/>
            <a:ext cx="1223963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F:\награды 2012-2013\Скан_420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5678" y="4581349"/>
            <a:ext cx="12033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68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90</Template>
  <TotalTime>391</TotalTime>
  <Words>287</Words>
  <Application>Microsoft Office PowerPoint</Application>
  <PresentationFormat>Экран (4:3)</PresentationFormat>
  <Paragraphs>92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90</vt:lpstr>
      <vt:lpstr>     МОУ кадетская школа-интернат №2 «РЫБИНСКИЙ КАДЕТСКИЙ КОРПУС» 152903, Ярославская обл., г. Рыбинск, ул. Свердлова, 26 Телефон: (4855) 25-19-10, факс:(4855) 25-19-10 E-mail: rybinskkadet2@yandex.ru   </vt:lpstr>
      <vt:lpstr>                      </vt:lpstr>
      <vt:lpstr>Презентация PowerPoint</vt:lpstr>
      <vt:lpstr>Презентация PowerPoint</vt:lpstr>
      <vt:lpstr>Патриотическое воспитание</vt:lpstr>
      <vt:lpstr>Офицеры  Рыбинского кадетского корпуса</vt:lpstr>
      <vt:lpstr>Форма одежды кадет </vt:lpstr>
      <vt:lpstr> Кадеты Рыбинска – активные участники городских и областных соревнований</vt:lpstr>
      <vt:lpstr> Кадеты Рыбинска – активные участники городских и областных соревнований</vt:lpstr>
      <vt:lpstr> Участие во  всероссийских кадетских слетах</vt:lpstr>
      <vt:lpstr> Материальная база</vt:lpstr>
      <vt:lpstr>Традиции Рыбинского кадетского  корпуса</vt:lpstr>
      <vt:lpstr>  Социальные партнеры </vt:lpstr>
      <vt:lpstr> Взаимодействие с  социальными партнёрами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Ольга Владимировна Чиркун</cp:lastModifiedBy>
  <cp:revision>38</cp:revision>
  <dcterms:created xsi:type="dcterms:W3CDTF">2014-02-16T10:19:24Z</dcterms:created>
  <dcterms:modified xsi:type="dcterms:W3CDTF">2015-05-15T12:42:31Z</dcterms:modified>
</cp:coreProperties>
</file>