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1"/>
  </p:notesMasterIdLst>
  <p:sldIdLst>
    <p:sldId id="272" r:id="rId2"/>
    <p:sldId id="287" r:id="rId3"/>
    <p:sldId id="281" r:id="rId4"/>
    <p:sldId id="290" r:id="rId5"/>
    <p:sldId id="291" r:id="rId6"/>
    <p:sldId id="289" r:id="rId7"/>
    <p:sldId id="292" r:id="rId8"/>
    <p:sldId id="293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676"/>
    <a:srgbClr val="003399"/>
    <a:srgbClr val="BC2222"/>
    <a:srgbClr val="FF3737"/>
    <a:srgbClr val="A72333"/>
    <a:srgbClr val="C22020"/>
    <a:srgbClr val="A81C1C"/>
    <a:srgbClr val="B21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E8EE432-38D6-4F48-B601-9BCDF1294722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CDBDCEA-D745-4A8B-8EE8-42AA742CC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895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BDCEA-D745-4A8B-8EE8-42AA742CC0C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142F6E-4EF8-48AE-A244-2268B24C5140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93D64-77CA-4F3A-802C-D63FD9D346C5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C0155-01DC-46A3-9377-7E6C0D57BD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52445-DD76-4674-8B33-2F7B1FC16245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B772F-2279-4FC7-9A39-39791D5D6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1EEC9-B68A-4FAF-9EC1-A2A308ACD6D8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AE8FA-CE90-44FF-8F18-DD4D3B1DC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42BFD-CBE6-44A8-9EF1-4891D32425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75A5E-19E2-4FB3-9E70-A9FC1B68089F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8DDE4-88C3-44C2-A4B8-594419FDF8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E25AE-47E3-462C-B893-923CBB33B466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8C73E-6CA2-4F6B-B6B3-B7EED4A8C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BAD42-CED2-4BF7-B51E-B5A55EF5EF1C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206FB-388C-4E2C-AB53-F409E4C4B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D176B-3AE8-42D1-8852-036A79669DC2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98ABF-340E-48CF-9F4B-F6EDAE437E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FDCBF-1A5F-4304-9683-217EBF60CE68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344C2-E198-400B-8E0E-3FDCC1DAD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41A17-C7CF-43E9-AE23-7DEA42CDC8D4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F46F1-8677-4F51-B43D-7503181782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871CC-B95B-4A90-AE84-3FBC5FA9B65F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C96C5-06A4-4312-BD09-A374E162C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24509-6E25-457F-B018-0198E1D65E1B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BD4A3-E860-4EF6-8FF9-74FB57A68D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2E90BB-9544-41BF-87DC-367B159AC6F0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AC0A3D-2076-499D-9D06-FAB2AC952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mailto:tehnic@rybadm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3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image" Target="../media/image31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3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3"/>
          <p:cNvPicPr>
            <a:picLocks noChangeAspect="1" noChangeArrowheads="1"/>
          </p:cNvPicPr>
          <p:nvPr/>
        </p:nvPicPr>
        <p:blipFill>
          <a:blip r:embed="rId2" cstate="email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5501573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96" y="162880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428604"/>
            <a:ext cx="4071966" cy="35719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400" b="1" spc="-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/>
            </a:r>
            <a:br>
              <a:rPr lang="ru-RU" sz="2400" b="1" spc="-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</a:br>
            <a:r>
              <a:rPr lang="ru-RU" sz="2400" b="1" spc="-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/>
            </a:r>
            <a:br>
              <a:rPr lang="ru-RU" sz="2400" b="1" spc="-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</a:br>
            <a:r>
              <a:rPr lang="ru-RU" sz="2400" b="1" spc="-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МОУДОД  Центр  детского и  юношеского технического творчества</a:t>
            </a:r>
            <a:endParaRPr lang="ru-RU" sz="3600" b="1" spc="-2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3076" name="Подзаголовок 2"/>
          <p:cNvSpPr txBox="1">
            <a:spLocks/>
          </p:cNvSpPr>
          <p:nvPr/>
        </p:nvSpPr>
        <p:spPr bwMode="auto">
          <a:xfrm>
            <a:off x="5435600" y="5157788"/>
            <a:ext cx="34496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buFont typeface="Arial" charset="0"/>
              <a:buNone/>
            </a:pPr>
            <a:endParaRPr lang="ru-RU">
              <a:solidFill>
                <a:srgbClr val="4451B2"/>
              </a:solidFill>
              <a:latin typeface="Constant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32138" y="5661025"/>
            <a:ext cx="2808287" cy="4318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dirty="0">
              <a:solidFill>
                <a:schemeClr val="tx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19872" y="6381328"/>
            <a:ext cx="2808287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3399"/>
                </a:solidFill>
                <a:latin typeface="+mn-lt"/>
                <a:cs typeface="+mn-cs"/>
              </a:rPr>
              <a:t>г</a:t>
            </a:r>
            <a:r>
              <a:rPr lang="ru-RU" sz="2000" dirty="0" smtClean="0">
                <a:solidFill>
                  <a:srgbClr val="003399"/>
                </a:solidFill>
                <a:latin typeface="+mn-lt"/>
                <a:cs typeface="+mn-cs"/>
              </a:rPr>
              <a:t>. Рыбинск, 2015 </a:t>
            </a:r>
            <a:r>
              <a:rPr lang="ru-RU" sz="2000" dirty="0">
                <a:solidFill>
                  <a:srgbClr val="003399"/>
                </a:solidFill>
                <a:latin typeface="+mn-lt"/>
                <a:cs typeface="+mn-cs"/>
              </a:rPr>
              <a:t>год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688632" y="3356412"/>
            <a:ext cx="3455368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342900" algn="l"/>
              </a:tabLst>
            </a:pPr>
            <a:endParaRPr lang="ru-RU" sz="800" b="1" dirty="0" smtClean="0">
              <a:solidFill>
                <a:srgbClr val="003399"/>
              </a:solidFill>
              <a:latin typeface="+mn-lt"/>
              <a:cs typeface="Times New Roman" pitchFamily="18" charset="0"/>
            </a:endParaRPr>
          </a:p>
          <a:p>
            <a:pPr>
              <a:tabLst>
                <a:tab pos="342900" algn="l"/>
              </a:tabLst>
            </a:pPr>
            <a:r>
              <a:rPr lang="ru-RU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Адрес</a:t>
            </a:r>
            <a:r>
              <a:rPr lang="ru-RU" sz="2000" b="1" dirty="0">
                <a:solidFill>
                  <a:srgbClr val="003399"/>
                </a:solidFill>
                <a:latin typeface="+mn-lt"/>
                <a:cs typeface="Times New Roman" pitchFamily="18" charset="0"/>
              </a:rPr>
              <a:t>: 152903 г. Рыбинск, </a:t>
            </a:r>
            <a:r>
              <a:rPr lang="ru-RU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 	         ул</a:t>
            </a:r>
            <a:r>
              <a:rPr lang="ru-RU" sz="2000" b="1" dirty="0">
                <a:solidFill>
                  <a:srgbClr val="003399"/>
                </a:solidFill>
                <a:latin typeface="+mn-lt"/>
                <a:cs typeface="Times New Roman" pitchFamily="18" charset="0"/>
              </a:rPr>
              <a:t>. Крестовая, </a:t>
            </a:r>
            <a:r>
              <a:rPr lang="ru-RU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133</a:t>
            </a:r>
          </a:p>
          <a:p>
            <a:pPr>
              <a:tabLst>
                <a:tab pos="342900" algn="l"/>
              </a:tabLst>
            </a:pPr>
            <a:endParaRPr lang="ru-RU" sz="800" b="1" dirty="0" smtClean="0">
              <a:solidFill>
                <a:srgbClr val="003399"/>
              </a:solidFill>
              <a:latin typeface="+mn-lt"/>
              <a:cs typeface="Times New Roman" pitchFamily="18" charset="0"/>
            </a:endParaRPr>
          </a:p>
          <a:p>
            <a:pPr>
              <a:tabLst>
                <a:tab pos="342900" algn="l"/>
              </a:tabLst>
            </a:pPr>
            <a:r>
              <a:rPr lang="ru-RU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Тел./факс</a:t>
            </a:r>
            <a:r>
              <a:rPr lang="ru-RU" sz="2000" b="1" dirty="0">
                <a:solidFill>
                  <a:srgbClr val="003399"/>
                </a:solidFill>
                <a:latin typeface="+mn-lt"/>
                <a:cs typeface="Times New Roman" pitchFamily="18" charset="0"/>
              </a:rPr>
              <a:t>: (</a:t>
            </a:r>
            <a:r>
              <a:rPr lang="ru-RU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4855)22-20-61</a:t>
            </a:r>
          </a:p>
          <a:p>
            <a:pPr>
              <a:tabLst>
                <a:tab pos="342900" algn="l"/>
              </a:tabLst>
            </a:pPr>
            <a:endParaRPr lang="ru-RU" sz="800" b="1" dirty="0">
              <a:solidFill>
                <a:srgbClr val="003399"/>
              </a:solidFill>
              <a:latin typeface="+mn-lt"/>
            </a:endParaRPr>
          </a:p>
          <a:p>
            <a:pPr eaLnBrk="0" hangingPunct="0">
              <a:tabLst>
                <a:tab pos="342900" algn="l"/>
              </a:tabLst>
            </a:pPr>
            <a:r>
              <a:rPr lang="ru-RU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Электронный </a:t>
            </a:r>
            <a:r>
              <a:rPr lang="ru-RU" sz="2000" b="1" dirty="0">
                <a:solidFill>
                  <a:srgbClr val="003399"/>
                </a:solidFill>
                <a:latin typeface="+mn-lt"/>
                <a:cs typeface="Times New Roman" pitchFamily="18" charset="0"/>
              </a:rPr>
              <a:t>адрес: </a:t>
            </a:r>
            <a:r>
              <a:rPr lang="ru-RU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			</a:t>
            </a:r>
            <a:r>
              <a:rPr lang="en-US" sz="2000" b="1" dirty="0" err="1" smtClean="0">
                <a:solidFill>
                  <a:srgbClr val="003399"/>
                </a:solidFill>
                <a:latin typeface="+mn-lt"/>
                <a:cs typeface="Times New Roman" pitchFamily="18" charset="0"/>
                <a:hlinkClick r:id="rId4"/>
              </a:rPr>
              <a:t>tehnik</a:t>
            </a:r>
            <a:r>
              <a:rPr lang="ru-RU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  <a:hlinkClick r:id="rId4"/>
              </a:rPr>
              <a:t>@</a:t>
            </a:r>
            <a:r>
              <a:rPr lang="en-US" sz="2000" b="1" dirty="0" err="1">
                <a:solidFill>
                  <a:srgbClr val="003399"/>
                </a:solidFill>
                <a:latin typeface="+mn-lt"/>
                <a:cs typeface="Times New Roman" pitchFamily="18" charset="0"/>
                <a:hlinkClick r:id="rId4"/>
              </a:rPr>
              <a:t>rybadm</a:t>
            </a:r>
            <a:r>
              <a:rPr lang="ru-RU" sz="2000" b="1" dirty="0">
                <a:solidFill>
                  <a:srgbClr val="003399"/>
                </a:solidFill>
                <a:latin typeface="+mn-lt"/>
                <a:cs typeface="Times New Roman" pitchFamily="18" charset="0"/>
                <a:hlinkClick r:id="rId4"/>
              </a:rPr>
              <a:t>.</a:t>
            </a:r>
            <a:r>
              <a:rPr lang="en-US" sz="2000" b="1" dirty="0" err="1" smtClean="0">
                <a:solidFill>
                  <a:srgbClr val="003399"/>
                </a:solidFill>
                <a:latin typeface="+mn-lt"/>
                <a:cs typeface="Times New Roman" pitchFamily="18" charset="0"/>
                <a:hlinkClick r:id="rId4"/>
              </a:rPr>
              <a:t>ru</a:t>
            </a:r>
            <a:endParaRPr lang="ru-RU" sz="2000" b="1" dirty="0" smtClean="0">
              <a:solidFill>
                <a:srgbClr val="003399"/>
              </a:solidFill>
              <a:latin typeface="+mn-lt"/>
              <a:cs typeface="Times New Roman" pitchFamily="18" charset="0"/>
            </a:endParaRPr>
          </a:p>
          <a:p>
            <a:pPr eaLnBrk="0" hangingPunct="0">
              <a:tabLst>
                <a:tab pos="342900" algn="l"/>
              </a:tabLst>
            </a:pPr>
            <a:endParaRPr lang="ru-RU" sz="800" b="1" dirty="0">
              <a:solidFill>
                <a:srgbClr val="003399"/>
              </a:solidFill>
              <a:latin typeface="+mn-lt"/>
              <a:cs typeface="Times New Roman" pitchFamily="18" charset="0"/>
            </a:endParaRPr>
          </a:p>
          <a:p>
            <a:pPr eaLnBrk="0" hangingPunct="0">
              <a:tabLst>
                <a:tab pos="342900" algn="l"/>
              </a:tabLst>
            </a:pPr>
            <a:r>
              <a:rPr lang="ru-RU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Сайт</a:t>
            </a:r>
            <a:r>
              <a:rPr lang="ru-RU" sz="2000" b="1" dirty="0">
                <a:solidFill>
                  <a:srgbClr val="003399"/>
                </a:solidFill>
                <a:latin typeface="+mn-lt"/>
                <a:cs typeface="Times New Roman" pitchFamily="18" charset="0"/>
              </a:rPr>
              <a:t>: </a:t>
            </a:r>
            <a:r>
              <a:rPr lang="en-US" sz="2000" b="1" dirty="0">
                <a:solidFill>
                  <a:srgbClr val="003399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3399"/>
                </a:solidFill>
                <a:latin typeface="+mn-lt"/>
                <a:cs typeface="Times New Roman" pitchFamily="18" charset="0"/>
              </a:rPr>
              <a:t> tehnik.rybadm.ru</a:t>
            </a:r>
            <a:endParaRPr lang="en-US" sz="2000" b="1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77281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spc="-200" dirty="0">
                <a:solidFill>
                  <a:srgbClr val="1C3676"/>
                </a:solidFill>
                <a:latin typeface="+mn-lt"/>
              </a:rPr>
              <a:t>Система военно-патриотического воспитания: ресурсы межведомственного взаимодействия</a:t>
            </a:r>
            <a:endParaRPr lang="ru-RU" sz="3600" dirty="0">
              <a:solidFill>
                <a:srgbClr val="1C3676"/>
              </a:solidFill>
              <a:latin typeface="+mn-lt"/>
            </a:endParaRPr>
          </a:p>
        </p:txBody>
      </p:sp>
      <p:pic>
        <p:nvPicPr>
          <p:cNvPr id="13" name="Рисунок 1" descr="Рисунок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85728"/>
            <a:ext cx="11096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 descr="Новотека: Новости - Единые юбилейные ордена и медали к 70-летию Победы в Великой Отечественной войне планируется учредить в СНГ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72198" y="214291"/>
            <a:ext cx="2643206" cy="1692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68560" y="-459432"/>
            <a:ext cx="9911689" cy="748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39552" y="120588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003399"/>
                </a:solidFill>
              </a:rPr>
              <a:t>Взаимодействие </a:t>
            </a:r>
            <a:br>
              <a:rPr lang="ru-RU" sz="3600" b="1" dirty="0" smtClean="0">
                <a:solidFill>
                  <a:srgbClr val="003399"/>
                </a:solidFill>
              </a:rPr>
            </a:br>
            <a:r>
              <a:rPr lang="ru-RU" sz="3600" b="1" dirty="0" smtClean="0">
                <a:solidFill>
                  <a:srgbClr val="003399"/>
                </a:solidFill>
              </a:rPr>
              <a:t>с социальными партнерами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1908175" y="1600200"/>
            <a:ext cx="4895850" cy="1323975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520" y="2637210"/>
            <a:ext cx="8496051" cy="14398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rgbClr val="1C3676"/>
                </a:solidFill>
              </a:rPr>
              <a:t>Департамент  образования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1C3676"/>
                </a:solidFill>
              </a:rPr>
              <a:t>администрации городского </a:t>
            </a:r>
            <a:r>
              <a:rPr lang="ru-RU" sz="2000" b="1" dirty="0">
                <a:solidFill>
                  <a:srgbClr val="1C3676"/>
                </a:solidFill>
              </a:rPr>
              <a:t>округа город Рыбинск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BC2222"/>
                </a:solidFill>
              </a:rPr>
              <a:t>МОУДОД Центр детского и юношеского технического творчества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-290221" y="4509120"/>
            <a:ext cx="1333829" cy="20162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dirty="0"/>
          </a:p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</a:rPr>
              <a:t>Отдел военного </a:t>
            </a:r>
            <a:r>
              <a:rPr lang="ru-RU" sz="1600" b="1" dirty="0" err="1" smtClean="0">
                <a:solidFill>
                  <a:srgbClr val="002060"/>
                </a:solidFill>
              </a:rPr>
              <a:t>комисса</a:t>
            </a:r>
            <a:r>
              <a:rPr lang="ru-RU" sz="1600" b="1" dirty="0" smtClean="0">
                <a:solidFill>
                  <a:srgbClr val="002060"/>
                </a:solidFill>
              </a:rPr>
              <a:t>-</a:t>
            </a:r>
          </a:p>
          <a:p>
            <a:pPr algn="ctr">
              <a:defRPr/>
            </a:pPr>
            <a:r>
              <a:rPr lang="ru-RU" sz="1600" b="1" dirty="0" err="1" smtClean="0">
                <a:solidFill>
                  <a:srgbClr val="002060"/>
                </a:solidFill>
              </a:rPr>
              <a:t>риата</a:t>
            </a:r>
            <a:r>
              <a:rPr lang="ru-RU" sz="1600" b="1" dirty="0" smtClean="0">
                <a:solidFill>
                  <a:srgbClr val="002060"/>
                </a:solidFill>
              </a:rPr>
              <a:t>  </a:t>
            </a:r>
            <a:r>
              <a:rPr lang="ru-RU" sz="1600" b="1" dirty="0">
                <a:solidFill>
                  <a:srgbClr val="002060"/>
                </a:solidFill>
              </a:rPr>
              <a:t>по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rgbClr val="002060"/>
                </a:solidFill>
              </a:rPr>
              <a:t>г. Рыбинску</a:t>
            </a:r>
            <a:endParaRPr lang="ru-RU" sz="1500" b="1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77102" y="4509120"/>
            <a:ext cx="1262650" cy="20162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</a:rPr>
              <a:t>Войсковая часть №77071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74904" y="4509120"/>
            <a:ext cx="1405008" cy="20162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</a:rPr>
              <a:t>Совет </a:t>
            </a:r>
            <a:r>
              <a:rPr lang="ru-RU" sz="1600" b="1" dirty="0" err="1" smtClean="0">
                <a:solidFill>
                  <a:srgbClr val="002060"/>
                </a:solidFill>
              </a:rPr>
              <a:t>всероссийс</a:t>
            </a:r>
            <a:r>
              <a:rPr lang="ru-RU" sz="1600" b="1" dirty="0" smtClean="0">
                <a:solidFill>
                  <a:srgbClr val="002060"/>
                </a:solidFill>
              </a:rPr>
              <a:t>-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кого </a:t>
            </a:r>
            <a:r>
              <a:rPr lang="ru-RU" sz="1600" b="1" dirty="0" err="1" smtClean="0">
                <a:solidFill>
                  <a:srgbClr val="002060"/>
                </a:solidFill>
              </a:rPr>
              <a:t>доброволь</a:t>
            </a:r>
            <a:r>
              <a:rPr lang="ru-RU" sz="1600" b="1" dirty="0" smtClean="0">
                <a:solidFill>
                  <a:srgbClr val="002060"/>
                </a:solidFill>
              </a:rPr>
              <a:t>-</a:t>
            </a:r>
          </a:p>
          <a:p>
            <a:pPr algn="ctr">
              <a:defRPr/>
            </a:pPr>
            <a:r>
              <a:rPr lang="ru-RU" sz="1600" b="1" dirty="0" err="1" smtClean="0">
                <a:solidFill>
                  <a:srgbClr val="002060"/>
                </a:solidFill>
              </a:rPr>
              <a:t>ного</a:t>
            </a:r>
            <a:r>
              <a:rPr lang="ru-RU" sz="1600" b="1" dirty="0" smtClean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пожарного общества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814235" y="4509120"/>
            <a:ext cx="1333829" cy="20162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err="1" smtClean="0">
                <a:solidFill>
                  <a:srgbClr val="002060"/>
                </a:solidFill>
              </a:rPr>
              <a:t>Управле</a:t>
            </a:r>
            <a:r>
              <a:rPr lang="ru-RU" sz="1600" b="1" dirty="0" smtClean="0">
                <a:solidFill>
                  <a:srgbClr val="002060"/>
                </a:solidFill>
              </a:rPr>
              <a:t>-</a:t>
            </a:r>
          </a:p>
          <a:p>
            <a:pPr algn="ctr">
              <a:defRPr/>
            </a:pPr>
            <a:r>
              <a:rPr lang="ru-RU" sz="1600" b="1" dirty="0" err="1" smtClean="0">
                <a:solidFill>
                  <a:srgbClr val="002060"/>
                </a:solidFill>
              </a:rPr>
              <a:t>ние</a:t>
            </a:r>
            <a:r>
              <a:rPr lang="ru-RU" sz="1600" b="1" dirty="0" smtClean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по </a:t>
            </a:r>
            <a:r>
              <a:rPr lang="ru-RU" sz="1600" b="1" dirty="0" smtClean="0">
                <a:solidFill>
                  <a:srgbClr val="002060"/>
                </a:solidFill>
              </a:rPr>
              <a:t>делам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ГО </a:t>
            </a:r>
            <a:r>
              <a:rPr lang="ru-RU" sz="1600" b="1" dirty="0">
                <a:solidFill>
                  <a:srgbClr val="002060"/>
                </a:solidFill>
              </a:rPr>
              <a:t>и ЧС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184764" y="4509120"/>
            <a:ext cx="1403460" cy="20162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1600" b="1" dirty="0" err="1">
                <a:solidFill>
                  <a:srgbClr val="002060"/>
                </a:solidFill>
              </a:rPr>
              <a:t>Поисково</a:t>
            </a:r>
            <a:r>
              <a:rPr lang="ru-RU" sz="1600" b="1" dirty="0">
                <a:solidFill>
                  <a:srgbClr val="002060"/>
                </a:solidFill>
              </a:rPr>
              <a:t>- </a:t>
            </a:r>
            <a:r>
              <a:rPr lang="ru-RU" sz="1600" b="1" dirty="0" smtClean="0">
                <a:solidFill>
                  <a:srgbClr val="002060"/>
                </a:solidFill>
              </a:rPr>
              <a:t>спасатель-</a:t>
            </a:r>
          </a:p>
          <a:p>
            <a:pPr algn="ctr">
              <a:defRPr/>
            </a:pPr>
            <a:r>
              <a:rPr lang="ru-RU" sz="1600" b="1" dirty="0" err="1" smtClean="0">
                <a:solidFill>
                  <a:srgbClr val="002060"/>
                </a:solidFill>
              </a:rPr>
              <a:t>ный</a:t>
            </a:r>
            <a:r>
              <a:rPr lang="ru-RU" sz="1600" b="1" dirty="0" smtClean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отряд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622547" y="4509120"/>
            <a:ext cx="1333829" cy="20162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err="1" smtClean="0">
                <a:solidFill>
                  <a:srgbClr val="002060"/>
                </a:solidFill>
              </a:rPr>
              <a:t>Управле</a:t>
            </a:r>
            <a:r>
              <a:rPr lang="ru-RU" sz="1600" b="1" dirty="0" smtClean="0">
                <a:solidFill>
                  <a:srgbClr val="002060"/>
                </a:solidFill>
              </a:rPr>
              <a:t>-</a:t>
            </a:r>
          </a:p>
          <a:p>
            <a:pPr algn="ctr">
              <a:defRPr/>
            </a:pPr>
            <a:r>
              <a:rPr lang="ru-RU" sz="1600" b="1" dirty="0" err="1" smtClean="0">
                <a:solidFill>
                  <a:srgbClr val="002060"/>
                </a:solidFill>
              </a:rPr>
              <a:t>ние</a:t>
            </a:r>
            <a:r>
              <a:rPr lang="ru-RU" sz="1600" b="1" dirty="0" smtClean="0">
                <a:solidFill>
                  <a:srgbClr val="002060"/>
                </a:solidFill>
              </a:rPr>
              <a:t> </a:t>
            </a:r>
            <a:r>
              <a:rPr lang="ru-RU" sz="1500" b="1" dirty="0">
                <a:solidFill>
                  <a:srgbClr val="002060"/>
                </a:solidFill>
              </a:rPr>
              <a:t>внутренних</a:t>
            </a:r>
            <a:r>
              <a:rPr lang="ru-RU" sz="1600" b="1" dirty="0">
                <a:solidFill>
                  <a:srgbClr val="002060"/>
                </a:solidFill>
              </a:rPr>
              <a:t> дел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 flipH="1">
            <a:off x="4859338" y="6067425"/>
            <a:ext cx="46037" cy="460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990699" y="4509120"/>
            <a:ext cx="1333829" cy="20162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err="1" smtClean="0">
                <a:solidFill>
                  <a:srgbClr val="002060"/>
                </a:solidFill>
              </a:rPr>
              <a:t>Образова</a:t>
            </a:r>
            <a:r>
              <a:rPr lang="ru-RU" sz="1600" b="1" dirty="0" smtClean="0">
                <a:solidFill>
                  <a:srgbClr val="002060"/>
                </a:solidFill>
              </a:rPr>
              <a:t>-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тельные </a:t>
            </a:r>
            <a:r>
              <a:rPr lang="ru-RU" sz="1600" b="1" dirty="0" err="1" smtClean="0">
                <a:solidFill>
                  <a:srgbClr val="002060"/>
                </a:solidFill>
              </a:rPr>
              <a:t>учрежде</a:t>
            </a:r>
            <a:r>
              <a:rPr lang="ru-RU" sz="1600" b="1" dirty="0" smtClean="0">
                <a:solidFill>
                  <a:srgbClr val="002060"/>
                </a:solidFill>
              </a:rPr>
              <a:t>-</a:t>
            </a:r>
          </a:p>
          <a:p>
            <a:pPr algn="ctr">
              <a:defRPr/>
            </a:pPr>
            <a:r>
              <a:rPr lang="ru-RU" sz="1600" b="1" dirty="0" err="1" smtClean="0">
                <a:solidFill>
                  <a:srgbClr val="002060"/>
                </a:solidFill>
              </a:rPr>
              <a:t>ния</a:t>
            </a:r>
            <a:r>
              <a:rPr lang="ru-RU" sz="1600" b="1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defRPr/>
            </a:pPr>
            <a:r>
              <a:rPr lang="ru-RU" sz="1500" b="1" dirty="0" smtClean="0">
                <a:solidFill>
                  <a:srgbClr val="002060"/>
                </a:solidFill>
              </a:rPr>
              <a:t>г. Рыбинска</a:t>
            </a:r>
            <a:endParaRPr lang="ru-RU" sz="1500" b="1" dirty="0">
              <a:solidFill>
                <a:srgbClr val="002060"/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1691680" y="407707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059832" y="407707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427984" y="407707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5868144" y="407707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236296" y="407707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8604448" y="407707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67544" y="4077072"/>
            <a:ext cx="0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Новотека: Новости - Единые юбилейные ордена и медали к 70-летию Победы в Великой Отечественной войне планируется учредить в СНГ"/>
          <p:cNvPicPr>
            <a:picLocks noChangeAspect="1" noChangeArrowheads="1"/>
          </p:cNvPicPr>
          <p:nvPr/>
        </p:nvPicPr>
        <p:blipFill>
          <a:blip r:embed="rId3" cstate="email">
            <a:lum bright="3000" contrast="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04983">
            <a:off x="6385668" y="351492"/>
            <a:ext cx="1179909" cy="7557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68560" y="-459432"/>
            <a:ext cx="9911689" cy="748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324544" y="1637928"/>
            <a:ext cx="9793088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3399"/>
                </a:solidFill>
              </a:rPr>
              <a:t>Цель  и задачи муниципальных мероприятий </a:t>
            </a:r>
            <a:br>
              <a:rPr lang="ru-RU" sz="3600" b="1" dirty="0" smtClean="0">
                <a:solidFill>
                  <a:srgbClr val="003399"/>
                </a:solidFill>
              </a:rPr>
            </a:br>
            <a:r>
              <a:rPr lang="ru-RU" sz="3600" b="1" dirty="0" smtClean="0">
                <a:solidFill>
                  <a:srgbClr val="003399"/>
                </a:solidFill>
              </a:rPr>
              <a:t>патриотической направленности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62880" y="3068960"/>
            <a:ext cx="8229600" cy="381642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BC2222"/>
                </a:solidFill>
              </a:rPr>
              <a:t>Цель:</a:t>
            </a:r>
            <a:r>
              <a:rPr lang="ru-RU" sz="2800" dirty="0" smtClean="0">
                <a:solidFill>
                  <a:srgbClr val="BC2222"/>
                </a:solidFill>
              </a:rPr>
              <a:t> </a:t>
            </a:r>
            <a:r>
              <a:rPr lang="ru-RU" sz="2000" dirty="0" smtClean="0">
                <a:solidFill>
                  <a:srgbClr val="003399"/>
                </a:solidFill>
              </a:rPr>
              <a:t>создание условий для повышения у юношей мотивации к   выполнению конституционного долга – службе в Вооруженных силах России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u="sng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BC2222"/>
                </a:solidFill>
              </a:rPr>
              <a:t>Задачи:</a:t>
            </a:r>
            <a:r>
              <a:rPr lang="ru-RU" sz="2800" dirty="0" smtClean="0">
                <a:solidFill>
                  <a:srgbClr val="BC2222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003399"/>
                </a:solidFill>
              </a:rPr>
              <a:t>Способствовать развитию нравственно-волевых качеств обучающихся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003399"/>
                </a:solidFill>
              </a:rPr>
              <a:t>Содействовать формированию здорового образа жизни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003399"/>
                </a:solidFill>
              </a:rPr>
              <a:t>Формировать и развивать практические навыки и умения обеспечения безопасности жизнедеятельности, навыки поведения в экстремальных ситуациях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003399"/>
                </a:solidFill>
              </a:rPr>
              <a:t>Формировать интерес к военной профессии, готовность к защите Отечества, </a:t>
            </a:r>
            <a:r>
              <a:rPr lang="ru-RU" sz="1800" dirty="0" smtClean="0">
                <a:solidFill>
                  <a:srgbClr val="003399"/>
                </a:solidFill>
              </a:rPr>
              <a:t>поднятие престижа службы в подразделениях МЧС РФ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</p:txBody>
      </p:sp>
      <p:pic>
        <p:nvPicPr>
          <p:cNvPr id="5" name="Picture 2" descr="Новотека: Новости - Единые юбилейные ордена и медали к 70-летию Победы в Великой Отечественной войне планируется учредить в СНГ"/>
          <p:cNvPicPr>
            <a:picLocks noChangeAspect="1" noChangeArrowheads="1"/>
          </p:cNvPicPr>
          <p:nvPr/>
        </p:nvPicPr>
        <p:blipFill>
          <a:blip r:embed="rId3" cstate="email">
            <a:lum bright="3000" contrast="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04983">
            <a:off x="6385668" y="351492"/>
            <a:ext cx="1179909" cy="7557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sz="quarter"/>
          </p:nvPr>
        </p:nvSpPr>
        <p:spPr>
          <a:xfrm>
            <a:off x="714348" y="301625"/>
            <a:ext cx="7572428" cy="912797"/>
          </a:xfrm>
        </p:spPr>
        <p:txBody>
          <a:bodyPr/>
          <a:lstStyle/>
          <a:p>
            <a:r>
              <a:rPr lang="ru-RU" sz="2800" b="1" dirty="0" smtClean="0">
                <a:latin typeface="Constantia" pitchFamily="18" charset="0"/>
              </a:rPr>
              <a:t>Открытые муниципальные </a:t>
            </a:r>
            <a:br>
              <a:rPr lang="ru-RU" sz="2800" b="1" dirty="0" smtClean="0">
                <a:latin typeface="Constantia" pitchFamily="18" charset="0"/>
              </a:rPr>
            </a:br>
            <a:r>
              <a:rPr lang="ru-RU" sz="2800" b="1" dirty="0" smtClean="0">
                <a:latin typeface="Constantia" pitchFamily="18" charset="0"/>
              </a:rPr>
              <a:t>соревнования  «Спасатель»</a:t>
            </a:r>
            <a:endParaRPr lang="ru-RU" sz="2800" b="1" dirty="0">
              <a:latin typeface="Constantia" pitchFamily="18" charset="0"/>
            </a:endParaRPr>
          </a:p>
        </p:txBody>
      </p:sp>
      <p:pic>
        <p:nvPicPr>
          <p:cNvPr id="12" name="Содержимое 11" descr="CIMG0093.JPG"/>
          <p:cNvPicPr>
            <a:picLocks noGrp="1" noChangeAspect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3940" y="1285861"/>
            <a:ext cx="3619525" cy="2714644"/>
          </a:xfrm>
        </p:spPr>
      </p:pic>
      <p:pic>
        <p:nvPicPr>
          <p:cNvPr id="13" name="Содержимое 12" descr="SAM_0014.JPG"/>
          <p:cNvPicPr>
            <a:picLocks noGrp="1" noChangeAspect="1"/>
          </p:cNvPicPr>
          <p:nvPr>
            <p:ph sz="quarter" idx="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347" y="4000505"/>
            <a:ext cx="3929091" cy="2714644"/>
          </a:xfrm>
        </p:spPr>
      </p:pic>
      <p:pic>
        <p:nvPicPr>
          <p:cNvPr id="11" name="Содержимое 10" descr="foto4.JPG"/>
          <p:cNvPicPr>
            <a:picLocks noGrp="1" noChangeAspect="1"/>
          </p:cNvPicPr>
          <p:nvPr>
            <p:ph sz="quarter"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10" y="1270680"/>
            <a:ext cx="4000528" cy="2642367"/>
          </a:xfrm>
        </p:spPr>
      </p:pic>
      <p:pic>
        <p:nvPicPr>
          <p:cNvPr id="16" name="Содержимое 15" descr="foto5.jpg"/>
          <p:cNvPicPr>
            <a:picLocks noGrp="1" noChangeAspect="1"/>
          </p:cNvPicPr>
          <p:nvPr>
            <p:ph sz="quarter" idx="4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7752" y="4114800"/>
            <a:ext cx="3571900" cy="2626398"/>
          </a:xfrm>
        </p:spPr>
      </p:pic>
      <p:pic>
        <p:nvPicPr>
          <p:cNvPr id="1026" name="Picture 2" descr="Архангельская областная служба спасения - Википедия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2819" y="3383851"/>
            <a:ext cx="1426437" cy="1403614"/>
          </a:xfrm>
          <a:prstGeom prst="rect">
            <a:avLst/>
          </a:prstGeom>
          <a:noFill/>
        </p:spPr>
      </p:pic>
      <p:pic>
        <p:nvPicPr>
          <p:cNvPr id="1027" name="Рисунок 1" descr="Рисунок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85728"/>
            <a:ext cx="11096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301625"/>
            <a:ext cx="7772400" cy="1269987"/>
          </a:xfrm>
        </p:spPr>
        <p:txBody>
          <a:bodyPr/>
          <a:lstStyle/>
          <a:p>
            <a:r>
              <a:rPr lang="ru-RU" sz="2800" b="1" dirty="0" smtClean="0">
                <a:solidFill>
                  <a:srgbClr val="1C3676"/>
                </a:solidFill>
                <a:latin typeface="Constantia" pitchFamily="18" charset="0"/>
              </a:rPr>
              <a:t>Открытое первенство Ярославской области по судомодельному спорту </a:t>
            </a:r>
            <a:r>
              <a:rPr lang="ru-RU" b="1" dirty="0" smtClean="0">
                <a:solidFill>
                  <a:srgbClr val="1C3676"/>
                </a:solidFill>
              </a:rPr>
              <a:t/>
            </a:r>
            <a:br>
              <a:rPr lang="ru-RU" b="1" dirty="0" smtClean="0">
                <a:solidFill>
                  <a:srgbClr val="1C3676"/>
                </a:solidFill>
              </a:rPr>
            </a:br>
            <a:endParaRPr lang="ru-RU" dirty="0"/>
          </a:p>
        </p:txBody>
      </p:sp>
      <p:pic>
        <p:nvPicPr>
          <p:cNvPr id="7" name="Содержимое 6" descr="Sf7QHzTaquA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20" y="1214422"/>
            <a:ext cx="4572032" cy="2728802"/>
          </a:xfrm>
        </p:spPr>
      </p:pic>
      <p:pic>
        <p:nvPicPr>
          <p:cNvPr id="8" name="Содержимое 7" descr="5Q_HPFxuNDQ.jpg"/>
          <p:cNvPicPr>
            <a:picLocks noGrp="1" noChangeAspect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629" y="1214422"/>
            <a:ext cx="3714776" cy="2643206"/>
          </a:xfrm>
        </p:spPr>
      </p:pic>
      <p:pic>
        <p:nvPicPr>
          <p:cNvPr id="9" name="Содержимое 8" descr="IMG_1831.JPG"/>
          <p:cNvPicPr>
            <a:picLocks noGrp="1" noChangeAspect="1"/>
          </p:cNvPicPr>
          <p:nvPr>
            <p:ph sz="quarter" idx="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596" y="4018339"/>
            <a:ext cx="4429156" cy="2839661"/>
          </a:xfrm>
        </p:spPr>
      </p:pic>
      <p:pic>
        <p:nvPicPr>
          <p:cNvPr id="10" name="Picture 18" descr="IMG_567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28" y="3948855"/>
            <a:ext cx="3714776" cy="290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 descr="Военные и торговые корабли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2" y="3286124"/>
            <a:ext cx="1071570" cy="1373558"/>
          </a:xfrm>
          <a:prstGeom prst="rect">
            <a:avLst/>
          </a:prstGeom>
          <a:noFill/>
        </p:spPr>
      </p:pic>
      <p:pic>
        <p:nvPicPr>
          <p:cNvPr id="26629" name="Рисунок 1" descr="Рисунок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42852"/>
            <a:ext cx="11096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142976" y="142853"/>
            <a:ext cx="7500990" cy="1000132"/>
          </a:xfrm>
        </p:spPr>
        <p:txBody>
          <a:bodyPr/>
          <a:lstStyle/>
          <a:p>
            <a:r>
              <a:rPr lang="ru-RU" sz="2800" dirty="0" smtClean="0">
                <a:latin typeface="Constantia" pitchFamily="18" charset="0"/>
              </a:rPr>
              <a:t>Открытые муниципальные соревнования </a:t>
            </a:r>
            <a:br>
              <a:rPr lang="ru-RU" sz="2800" dirty="0" smtClean="0">
                <a:latin typeface="Constantia" pitchFamily="18" charset="0"/>
              </a:rPr>
            </a:br>
            <a:r>
              <a:rPr lang="ru-RU" sz="2800" dirty="0" smtClean="0">
                <a:latin typeface="Constantia" pitchFamily="18" charset="0"/>
              </a:rPr>
              <a:t>«На страже правопорядка»</a:t>
            </a:r>
            <a:endParaRPr lang="ru-RU" sz="2800" dirty="0">
              <a:latin typeface="Constantia" pitchFamily="18" charset="0"/>
            </a:endParaRPr>
          </a:p>
        </p:txBody>
      </p:sp>
      <p:pic>
        <p:nvPicPr>
          <p:cNvPr id="7" name="Содержимое 6" descr="Изображение 423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34" y="1210253"/>
            <a:ext cx="3857652" cy="2903947"/>
          </a:xfrm>
        </p:spPr>
      </p:pic>
      <p:pic>
        <p:nvPicPr>
          <p:cNvPr id="16" name="Содержимое 15" descr="IMG_2006.jpg"/>
          <p:cNvPicPr>
            <a:picLocks noGrp="1" noChangeAspect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438" y="1214422"/>
            <a:ext cx="4071966" cy="2819906"/>
          </a:xfrm>
        </p:spPr>
      </p:pic>
      <p:pic>
        <p:nvPicPr>
          <p:cNvPr id="14" name="Содержимое 13" descr="IMG_1978.jpg"/>
          <p:cNvPicPr>
            <a:picLocks noGrp="1" noChangeAspect="1"/>
          </p:cNvPicPr>
          <p:nvPr>
            <p:ph sz="quarter" idx="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34" y="4143380"/>
            <a:ext cx="3857652" cy="2517023"/>
          </a:xfrm>
        </p:spPr>
      </p:pic>
      <p:pic>
        <p:nvPicPr>
          <p:cNvPr id="10" name="Содержимое 9" descr="Изображение 402.jpg"/>
          <p:cNvPicPr>
            <a:picLocks noGrp="1" noChangeAspect="1"/>
          </p:cNvPicPr>
          <p:nvPr>
            <p:ph sz="quarter" idx="4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438" y="4071942"/>
            <a:ext cx="4000528" cy="2622782"/>
          </a:xfrm>
        </p:spPr>
      </p:pic>
      <p:pic>
        <p:nvPicPr>
          <p:cNvPr id="6146" name="Picture 2" descr="http://im2-tub-ru.yandex.net/i?id=661fd63a50957fec09c6f1af2c314ad4-14-144&amp;n=21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4744" y="3286124"/>
            <a:ext cx="1341129" cy="1226643"/>
          </a:xfrm>
          <a:prstGeom prst="rect">
            <a:avLst/>
          </a:prstGeom>
          <a:noFill/>
        </p:spPr>
      </p:pic>
      <p:pic>
        <p:nvPicPr>
          <p:cNvPr id="6147" name="Рисунок 1" descr="Рисунок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14290"/>
            <a:ext cx="11096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301625"/>
            <a:ext cx="7772400" cy="1055673"/>
          </a:xfrm>
        </p:spPr>
        <p:txBody>
          <a:bodyPr/>
          <a:lstStyle/>
          <a:p>
            <a:r>
              <a:rPr lang="ru-RU" sz="2800" b="1" dirty="0" smtClean="0">
                <a:solidFill>
                  <a:srgbClr val="1C3676"/>
                </a:solidFill>
                <a:latin typeface="Constantia" pitchFamily="18" charset="0"/>
              </a:rPr>
              <a:t>Муниципальный турнир</a:t>
            </a:r>
            <a:br>
              <a:rPr lang="ru-RU" sz="2800" b="1" dirty="0" smtClean="0">
                <a:solidFill>
                  <a:srgbClr val="1C3676"/>
                </a:solidFill>
                <a:latin typeface="Constantia" pitchFamily="18" charset="0"/>
              </a:rPr>
            </a:br>
            <a:r>
              <a:rPr lang="ru-RU" sz="2800" b="1" dirty="0" smtClean="0">
                <a:solidFill>
                  <a:srgbClr val="1C3676"/>
                </a:solidFill>
                <a:latin typeface="Constantia" pitchFamily="18" charset="0"/>
              </a:rPr>
              <a:t> «Кубок Героев Рыбинска»</a:t>
            </a:r>
            <a:br>
              <a:rPr lang="ru-RU" sz="2800" b="1" dirty="0" smtClean="0">
                <a:solidFill>
                  <a:srgbClr val="1C3676"/>
                </a:solidFill>
                <a:latin typeface="Constantia" pitchFamily="18" charset="0"/>
              </a:rPr>
            </a:br>
            <a:endParaRPr lang="ru-RU" sz="2800" dirty="0">
              <a:latin typeface="Constantia" pitchFamily="18" charset="0"/>
            </a:endParaRPr>
          </a:p>
        </p:txBody>
      </p:sp>
      <p:pic>
        <p:nvPicPr>
          <p:cNvPr id="8" name="Содержимое 7" descr="DSCN0059.jpg"/>
          <p:cNvPicPr>
            <a:picLocks noGrp="1" noChangeAspect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9123" y="1071545"/>
            <a:ext cx="3714778" cy="2786083"/>
          </a:xfrm>
        </p:spPr>
      </p:pic>
      <p:pic>
        <p:nvPicPr>
          <p:cNvPr id="10" name="Содержимое 9" descr="DSCN0123.jpg"/>
          <p:cNvPicPr>
            <a:picLocks noGrp="1" noChangeAspect="1"/>
          </p:cNvPicPr>
          <p:nvPr>
            <p:ph sz="quarter" idx="4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7686" y="3857629"/>
            <a:ext cx="3833839" cy="2875380"/>
          </a:xfrm>
        </p:spPr>
      </p:pic>
      <p:pic>
        <p:nvPicPr>
          <p:cNvPr id="12" name="Содержимое 11" descr="DSCN0087.jpg"/>
          <p:cNvPicPr>
            <a:picLocks noGrp="1" noChangeAspect="1"/>
          </p:cNvPicPr>
          <p:nvPr>
            <p:ph sz="quarter" idx="3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20" y="3887392"/>
            <a:ext cx="3929090" cy="2946818"/>
          </a:xfrm>
        </p:spPr>
      </p:pic>
      <p:pic>
        <p:nvPicPr>
          <p:cNvPr id="14" name="Содержимое 13" descr="DSCN0090.jpg"/>
          <p:cNvPicPr>
            <a:picLocks noGrp="1" noChangeAspect="1"/>
          </p:cNvPicPr>
          <p:nvPr>
            <p:ph sz="quarter" idx="1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104" y="1142984"/>
            <a:ext cx="3619525" cy="2714644"/>
          </a:xfrm>
        </p:spPr>
      </p:pic>
      <p:pic>
        <p:nvPicPr>
          <p:cNvPr id="28674" name="Picture 2" descr="ЕГЭ - рамки для презентации патриотические . 2014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0" y="3357562"/>
            <a:ext cx="1285883" cy="1285884"/>
          </a:xfrm>
          <a:prstGeom prst="rect">
            <a:avLst/>
          </a:prstGeom>
          <a:noFill/>
        </p:spPr>
      </p:pic>
      <p:pic>
        <p:nvPicPr>
          <p:cNvPr id="28675" name="Рисунок 1" descr="Рисунок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285728"/>
            <a:ext cx="11096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301625"/>
            <a:ext cx="7772400" cy="1127111"/>
          </a:xfrm>
        </p:spPr>
        <p:txBody>
          <a:bodyPr/>
          <a:lstStyle/>
          <a:p>
            <a:r>
              <a:rPr lang="ru-RU" sz="2800" b="1" dirty="0" smtClean="0">
                <a:solidFill>
                  <a:srgbClr val="1C3676"/>
                </a:solidFill>
                <a:latin typeface="Constantia" pitchFamily="18" charset="0"/>
              </a:rPr>
              <a:t>Открытые городские соревнования </a:t>
            </a:r>
            <a:br>
              <a:rPr lang="ru-RU" sz="2800" b="1" dirty="0" smtClean="0">
                <a:solidFill>
                  <a:srgbClr val="1C3676"/>
                </a:solidFill>
                <a:latin typeface="Constantia" pitchFamily="18" charset="0"/>
              </a:rPr>
            </a:br>
            <a:r>
              <a:rPr lang="ru-RU" sz="2800" b="1" dirty="0" smtClean="0">
                <a:solidFill>
                  <a:srgbClr val="1C3676"/>
                </a:solidFill>
                <a:latin typeface="Constantia" pitchFamily="18" charset="0"/>
              </a:rPr>
              <a:t>по авиамодельному спорту</a:t>
            </a:r>
            <a:br>
              <a:rPr lang="ru-RU" sz="2800" b="1" dirty="0" smtClean="0">
                <a:solidFill>
                  <a:srgbClr val="1C3676"/>
                </a:solidFill>
                <a:latin typeface="Constantia" pitchFamily="18" charset="0"/>
              </a:rPr>
            </a:br>
            <a:endParaRPr lang="ru-RU" sz="2800" dirty="0">
              <a:latin typeface="Constantia" pitchFamily="18" charset="0"/>
            </a:endParaRPr>
          </a:p>
        </p:txBody>
      </p:sp>
      <p:pic>
        <p:nvPicPr>
          <p:cNvPr id="9" name="Содержимое 8" descr="IMG_3437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193" y="1357298"/>
            <a:ext cx="3714776" cy="2786082"/>
          </a:xfrm>
        </p:spPr>
      </p:pic>
      <p:pic>
        <p:nvPicPr>
          <p:cNvPr id="12" name="Содержимое 11" descr="IMG_3496.jpg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7752" y="4214818"/>
            <a:ext cx="3857652" cy="2500330"/>
          </a:xfrm>
        </p:spPr>
      </p:pic>
      <p:pic>
        <p:nvPicPr>
          <p:cNvPr id="8" name="Рисунок 1" descr="Рисунок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142852"/>
            <a:ext cx="11096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Содержимое 13" descr="DSC09871.JPG"/>
          <p:cNvPicPr>
            <a:picLocks noGrp="1" noChangeAspect="1"/>
          </p:cNvPicPr>
          <p:nvPr>
            <p:ph sz="quarter" idx="3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224" y="4114799"/>
            <a:ext cx="3714776" cy="2678925"/>
          </a:xfrm>
        </p:spPr>
      </p:pic>
      <p:pic>
        <p:nvPicPr>
          <p:cNvPr id="16" name="Содержимое 15" descr="DSC09938.JPG"/>
          <p:cNvPicPr>
            <a:picLocks noGrp="1" noChangeAspect="1"/>
          </p:cNvPicPr>
          <p:nvPr>
            <p:ph sz="quarter" idx="2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7753" y="1357297"/>
            <a:ext cx="3848116" cy="2886087"/>
          </a:xfrm>
        </p:spPr>
      </p:pic>
      <p:pic>
        <p:nvPicPr>
          <p:cNvPr id="1026" name="Picture 2" descr="C:\Documents and Settings\SUSH\Мои документы\Мои рисунки\Мои рисунки\картинки\0000000000000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3372" y="3500087"/>
            <a:ext cx="1428759" cy="10719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68560" y="-387424"/>
            <a:ext cx="9911689" cy="748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одзаголовок 2"/>
          <p:cNvSpPr txBox="1">
            <a:spLocks/>
          </p:cNvSpPr>
          <p:nvPr/>
        </p:nvSpPr>
        <p:spPr>
          <a:xfrm>
            <a:off x="395536" y="1196752"/>
            <a:ext cx="7920880" cy="1008112"/>
          </a:xfrm>
          <a:prstGeom prst="rect">
            <a:avLst/>
          </a:prstGeom>
          <a:noFill/>
        </p:spPr>
        <p:txBody>
          <a:bodyPr>
            <a:scene3d>
              <a:camera prst="obliqueBottomRight"/>
              <a:lightRig rig="threePt" dir="t"/>
            </a:scene3d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dirty="0" smtClean="0">
                <a:solidFill>
                  <a:srgbClr val="1C3676"/>
                </a:solidFill>
                <a:latin typeface="+mn-lt"/>
                <a:cs typeface="+mn-cs"/>
              </a:rPr>
              <a:t>Достижения учащихся 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1C3676"/>
                </a:solidFill>
                <a:latin typeface="+mn-lt"/>
                <a:cs typeface="+mn-cs"/>
              </a:rPr>
              <a:t>на федеральном и межрегиональном уровнях</a:t>
            </a:r>
            <a:endParaRPr lang="ru-RU" sz="2800" b="1" dirty="0">
              <a:solidFill>
                <a:srgbClr val="1C3676"/>
              </a:solidFill>
              <a:latin typeface="+mn-lt"/>
              <a:cs typeface="+mn-cs"/>
            </a:endParaRPr>
          </a:p>
        </p:txBody>
      </p:sp>
      <p:pic>
        <p:nvPicPr>
          <p:cNvPr id="19" name="Picture 15" descr="C:\Users\ЦДЮТТ\Desktop\ОД для ИОЦ\106___06\IMG_149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92022" y="2996952"/>
            <a:ext cx="1435630" cy="182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1043608" y="2420888"/>
            <a:ext cx="6336704" cy="3427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800" b="1" dirty="0" smtClean="0">
              <a:solidFill>
                <a:srgbClr val="C00000"/>
              </a:solidFill>
              <a:latin typeface="+mn-lt"/>
            </a:endParaRP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300" b="1" kern="0" dirty="0" smtClean="0">
                <a:solidFill>
                  <a:schemeClr val="tx2"/>
                </a:solidFill>
              </a:rPr>
              <a:t>Обладатель губернаторской стипендии одаренным детям на 2014-15 год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400" kern="0" dirty="0" smtClean="0">
                <a:solidFill>
                  <a:srgbClr val="1C3676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kern="0" dirty="0" err="1" smtClean="0">
                <a:solidFill>
                  <a:srgbClr val="1C3676"/>
                </a:solidFill>
                <a:latin typeface="Times New Roman" pitchFamily="18" charset="0"/>
                <a:cs typeface="Times New Roman" pitchFamily="18" charset="0"/>
              </a:rPr>
              <a:t>Неробова</a:t>
            </a:r>
            <a:r>
              <a:rPr lang="ru-RU" sz="1400" kern="0" dirty="0" smtClean="0">
                <a:solidFill>
                  <a:srgbClr val="1C3676"/>
                </a:solidFill>
                <a:latin typeface="Times New Roman" pitchFamily="18" charset="0"/>
                <a:cs typeface="Times New Roman" pitchFamily="18" charset="0"/>
              </a:rPr>
              <a:t> Анна</a:t>
            </a:r>
            <a:endParaRPr lang="ru-RU" sz="1400" b="1" kern="0" dirty="0">
              <a:solidFill>
                <a:schemeClr val="tx2"/>
              </a:solidFill>
            </a:endParaRP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kern="0" dirty="0" smtClean="0">
                <a:solidFill>
                  <a:schemeClr val="tx2"/>
                </a:solidFill>
                <a:latin typeface="+mn-lt"/>
              </a:rPr>
              <a:t>Кубок </a:t>
            </a:r>
            <a:r>
              <a:rPr lang="ru-RU" sz="1600" b="1" kern="0" dirty="0">
                <a:solidFill>
                  <a:schemeClr val="tx2"/>
                </a:solidFill>
                <a:latin typeface="+mn-lt"/>
              </a:rPr>
              <a:t>России, ВС «Кубок молодёжи» по судомодельному </a:t>
            </a:r>
            <a:r>
              <a:rPr lang="ru-RU" sz="1600" b="1" kern="0" dirty="0" smtClean="0">
                <a:solidFill>
                  <a:schemeClr val="tx2"/>
                </a:solidFill>
                <a:latin typeface="+mn-lt"/>
              </a:rPr>
              <a:t>спорту: </a:t>
            </a:r>
            <a:endParaRPr lang="ru-RU" sz="1600" b="1" kern="0" dirty="0">
              <a:solidFill>
                <a:schemeClr val="tx2"/>
              </a:solidFill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kern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kern="0" dirty="0" err="1" smtClean="0">
                <a:solidFill>
                  <a:srgbClr val="1C3676"/>
                </a:solidFill>
                <a:latin typeface="Times New Roman" pitchFamily="18" charset="0"/>
                <a:cs typeface="Times New Roman" pitchFamily="18" charset="0"/>
              </a:rPr>
              <a:t>Неробов</a:t>
            </a:r>
            <a:r>
              <a:rPr lang="ru-RU" sz="1600" kern="0" dirty="0" smtClean="0">
                <a:solidFill>
                  <a:srgbClr val="1C3676"/>
                </a:solidFill>
                <a:latin typeface="Times New Roman" pitchFamily="18" charset="0"/>
                <a:cs typeface="Times New Roman" pitchFamily="18" charset="0"/>
              </a:rPr>
              <a:t> Михаил – 2 место, </a:t>
            </a:r>
            <a:r>
              <a:rPr lang="ru-RU" sz="1600" kern="0" dirty="0" err="1" smtClean="0">
                <a:solidFill>
                  <a:srgbClr val="1C3676"/>
                </a:solidFill>
                <a:latin typeface="Times New Roman" pitchFamily="18" charset="0"/>
                <a:cs typeface="Times New Roman" pitchFamily="18" charset="0"/>
              </a:rPr>
              <a:t>Неробова</a:t>
            </a:r>
            <a:r>
              <a:rPr lang="ru-RU" sz="1600" kern="0" dirty="0" smtClean="0">
                <a:solidFill>
                  <a:srgbClr val="1C3676"/>
                </a:solidFill>
                <a:latin typeface="Times New Roman" pitchFamily="18" charset="0"/>
                <a:cs typeface="Times New Roman" pitchFamily="18" charset="0"/>
              </a:rPr>
              <a:t> Анна - 2 место</a:t>
            </a:r>
          </a:p>
          <a:p>
            <a:pPr indent="-342900">
              <a:lnSpc>
                <a:spcPct val="70000"/>
              </a:lnSpc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ru-RU" sz="800" b="1" kern="0" dirty="0" smtClean="0">
              <a:solidFill>
                <a:schemeClr val="tx2"/>
              </a:solidFill>
            </a:endParaRPr>
          </a:p>
          <a:p>
            <a:pPr indent="-342900">
              <a:lnSpc>
                <a:spcPct val="70000"/>
              </a:lnSpc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kern="0" dirty="0" smtClean="0">
                <a:solidFill>
                  <a:schemeClr val="tx2"/>
                </a:solidFill>
                <a:latin typeface="+mn-lt"/>
              </a:rPr>
              <a:t>Чемпионат </a:t>
            </a:r>
            <a:r>
              <a:rPr lang="ru-RU" sz="1600" b="1" kern="0" dirty="0">
                <a:solidFill>
                  <a:schemeClr val="tx2"/>
                </a:solidFill>
                <a:latin typeface="+mn-lt"/>
              </a:rPr>
              <a:t>и Первенство России </a:t>
            </a:r>
            <a:r>
              <a:rPr lang="ru-RU" sz="1600" b="1" kern="0" dirty="0" smtClean="0">
                <a:solidFill>
                  <a:schemeClr val="tx2"/>
                </a:solidFill>
                <a:latin typeface="+mn-lt"/>
              </a:rPr>
              <a:t>по </a:t>
            </a:r>
            <a:r>
              <a:rPr lang="ru-RU" sz="1600" b="1" kern="0" dirty="0">
                <a:solidFill>
                  <a:schemeClr val="tx2"/>
                </a:solidFill>
                <a:latin typeface="+mn-lt"/>
              </a:rPr>
              <a:t>судомодельному </a:t>
            </a:r>
            <a:r>
              <a:rPr lang="ru-RU" sz="1600" b="1" kern="0" dirty="0" smtClean="0">
                <a:solidFill>
                  <a:schemeClr val="tx2"/>
                </a:solidFill>
                <a:latin typeface="+mn-lt"/>
              </a:rPr>
              <a:t>спорту: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kern="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	</a:t>
            </a:r>
            <a:r>
              <a:rPr lang="ru-RU" sz="1600" kern="0" dirty="0" err="1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Неробов</a:t>
            </a:r>
            <a:r>
              <a:rPr lang="ru-RU" sz="1600" kern="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 Михаил – </a:t>
            </a:r>
            <a:r>
              <a:rPr lang="ru-RU" sz="1600" kern="0" dirty="0">
                <a:solidFill>
                  <a:srgbClr val="1C3676"/>
                </a:solidFill>
                <a:latin typeface="+mn-lt"/>
                <a:cs typeface="Times New Roman" pitchFamily="18" charset="0"/>
              </a:rPr>
              <a:t>2 </a:t>
            </a:r>
            <a:r>
              <a:rPr lang="ru-RU" sz="1600" kern="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место, </a:t>
            </a:r>
            <a:r>
              <a:rPr lang="ru-RU" sz="1600" kern="0" dirty="0" err="1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Неробова</a:t>
            </a:r>
            <a:r>
              <a:rPr lang="ru-RU" sz="1600" kern="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 Анна – </a:t>
            </a:r>
            <a:r>
              <a:rPr lang="ru-RU" sz="1600" kern="0" dirty="0">
                <a:solidFill>
                  <a:srgbClr val="1C3676"/>
                </a:solidFill>
                <a:latin typeface="+mn-lt"/>
                <a:cs typeface="Times New Roman" pitchFamily="18" charset="0"/>
              </a:rPr>
              <a:t>1</a:t>
            </a:r>
            <a:r>
              <a:rPr lang="ru-RU" sz="1600" kern="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 место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kern="0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Всеросийский</a:t>
            </a:r>
            <a:r>
              <a:rPr lang="ru-RU" sz="1600" b="1" kern="0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 конкурс социальных проектов обучающихся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kern="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Волкова Диана, Швалев Дмитрий, Яковлев Никита с проектом «Учимся побеждать»-3 место</a:t>
            </a: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ru-RU" sz="800" b="1" kern="0" dirty="0" smtClean="0">
              <a:solidFill>
                <a:srgbClr val="1C3676"/>
              </a:solidFill>
              <a:latin typeface="+mn-lt"/>
              <a:cs typeface="Times New Roman" pitchFamily="18" charset="0"/>
            </a:endParaRPr>
          </a:p>
          <a:p>
            <a:pPr algn="just">
              <a:defRPr/>
            </a:pPr>
            <a:endParaRPr lang="ru-RU" sz="2000" b="1" dirty="0">
              <a:solidFill>
                <a:schemeClr val="tx2"/>
              </a:solidFill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ru-RU" b="1" kern="0" dirty="0">
              <a:solidFill>
                <a:srgbClr val="1C3676"/>
              </a:solidFill>
              <a:latin typeface="+mn-lt"/>
              <a:cs typeface="Times New Roman" pitchFamily="18" charset="0"/>
            </a:endParaRPr>
          </a:p>
          <a:p>
            <a:pPr indent="-342900">
              <a:lnSpc>
                <a:spcPct val="70000"/>
              </a:lnSpc>
              <a:spcBef>
                <a:spcPts val="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ru-RU" sz="2000" b="1" kern="0" dirty="0">
              <a:solidFill>
                <a:schemeClr val="tx2"/>
              </a:solidFill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ru-RU" dirty="0">
              <a:solidFill>
                <a:srgbClr val="1C3676"/>
              </a:solidFill>
              <a:latin typeface="+mn-lt"/>
            </a:endParaRPr>
          </a:p>
        </p:txBody>
      </p:sp>
      <p:pic>
        <p:nvPicPr>
          <p:cNvPr id="18" name="Picture 16" descr="C:\Users\ЦДЮТТ\Desktop\ОД для ИОЦ\106___06\IMG_1506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4941168"/>
            <a:ext cx="1459304" cy="2005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Box 33"/>
          <p:cNvSpPr txBox="1"/>
          <p:nvPr/>
        </p:nvSpPr>
        <p:spPr>
          <a:xfrm>
            <a:off x="3059832" y="206084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Федеральный уровень</a:t>
            </a:r>
          </a:p>
          <a:p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915816" y="4726885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Межрегиональный </a:t>
            </a:r>
            <a:r>
              <a:rPr lang="ru-RU" b="1" dirty="0">
                <a:solidFill>
                  <a:srgbClr val="C00000"/>
                </a:solidFill>
              </a:rPr>
              <a:t>уровень</a:t>
            </a:r>
          </a:p>
          <a:p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2411760" y="5100163"/>
            <a:ext cx="7056784" cy="250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kern="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Открытый чемпионат Костромской области по судовому </a:t>
            </a:r>
            <a:r>
              <a:rPr lang="ru-RU" sz="1600" b="1" kern="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моделированию</a:t>
            </a:r>
            <a:r>
              <a:rPr lang="ru-RU" sz="1600" b="1" kern="0" dirty="0" smtClean="0">
                <a:solidFill>
                  <a:srgbClr val="1C3676"/>
                </a:solidFill>
                <a:latin typeface="+mn-lt"/>
              </a:rPr>
              <a:t>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err="1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Неробов</a:t>
            </a:r>
            <a:r>
              <a:rPr lang="ru-RU" sz="160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 Михаил – 1 и 2 место, </a:t>
            </a:r>
            <a:r>
              <a:rPr lang="ru-RU" sz="1600" dirty="0" err="1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Неробова</a:t>
            </a:r>
            <a:r>
              <a:rPr lang="ru-RU" sz="160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 Анна - 3 место</a:t>
            </a:r>
          </a:p>
          <a:p>
            <a:pPr marL="6350"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b="1" kern="0" dirty="0" smtClean="0">
              <a:solidFill>
                <a:schemeClr val="tx2"/>
              </a:solidFill>
              <a:latin typeface="+mn-lt"/>
            </a:endParaRPr>
          </a:p>
          <a:p>
            <a:pPr marL="6350"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kern="0" dirty="0" smtClean="0">
                <a:solidFill>
                  <a:schemeClr val="tx2"/>
                </a:solidFill>
                <a:latin typeface="+mn-lt"/>
              </a:rPr>
              <a:t>Открытый </a:t>
            </a:r>
            <a:r>
              <a:rPr lang="ru-RU" sz="1600" b="1" kern="0" dirty="0">
                <a:solidFill>
                  <a:schemeClr val="tx2"/>
                </a:solidFill>
                <a:latin typeface="+mn-lt"/>
              </a:rPr>
              <a:t>чемпионат Костромской области по судомодельному </a:t>
            </a:r>
            <a:r>
              <a:rPr lang="ru-RU" sz="1600" b="1" kern="0" dirty="0" smtClean="0">
                <a:solidFill>
                  <a:schemeClr val="tx2"/>
                </a:solidFill>
                <a:latin typeface="+mn-lt"/>
              </a:rPr>
              <a:t>спорту:</a:t>
            </a:r>
          </a:p>
          <a:p>
            <a:pPr marL="669925" lvl="1" indent="-325438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defRPr/>
            </a:pPr>
            <a:r>
              <a:rPr lang="ru-RU" sz="1600" kern="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   Карташов Кирилл -1 место, </a:t>
            </a:r>
            <a:r>
              <a:rPr lang="ru-RU" sz="1600" kern="0" dirty="0" err="1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Хробыстов</a:t>
            </a:r>
            <a:r>
              <a:rPr lang="ru-RU" sz="1600" kern="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 Евгений - 2 место</a:t>
            </a:r>
          </a:p>
          <a:p>
            <a:pPr marL="669925" lvl="1" indent="-325438">
              <a:lnSpc>
                <a:spcPct val="80000"/>
              </a:lnSpc>
              <a:spcBef>
                <a:spcPts val="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defRPr/>
            </a:pPr>
            <a:r>
              <a:rPr lang="ru-RU" sz="1600" kern="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   Смирнов Павел – 2 и 3 место</a:t>
            </a:r>
          </a:p>
          <a:p>
            <a:pPr marL="669925" lvl="1" indent="-325438">
              <a:lnSpc>
                <a:spcPct val="80000"/>
              </a:lnSpc>
              <a:spcBef>
                <a:spcPts val="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defRPr/>
            </a:pPr>
            <a:endParaRPr lang="ru-RU" sz="800" b="1" kern="0" dirty="0">
              <a:solidFill>
                <a:srgbClr val="1C3676"/>
              </a:solidFill>
              <a:latin typeface="+mn-lt"/>
              <a:cs typeface="Times New Roman" pitchFamily="18" charset="0"/>
            </a:endParaRPr>
          </a:p>
          <a:p>
            <a:pPr marL="0" lvl="1" indent="34925">
              <a:lnSpc>
                <a:spcPct val="80000"/>
              </a:lnSpc>
              <a:spcBef>
                <a:spcPts val="0"/>
              </a:spcBef>
              <a:buClr>
                <a:schemeClr val="accent2"/>
              </a:buClr>
              <a:buSzPct val="60000"/>
              <a:defRPr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Открытое первенство области по авиамодельному спорту</a:t>
            </a:r>
          </a:p>
          <a:p>
            <a:pPr marL="0" lvl="1" indent="34925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60000"/>
              <a:defRPr/>
            </a:pPr>
            <a:r>
              <a:rPr lang="ru-RU" sz="1600" b="1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          </a:t>
            </a:r>
            <a:r>
              <a:rPr lang="ru-RU" sz="1600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Васильев </a:t>
            </a:r>
            <a:r>
              <a:rPr lang="ru-RU" sz="1600" dirty="0">
                <a:solidFill>
                  <a:srgbClr val="1C3676"/>
                </a:solidFill>
                <a:latin typeface="+mn-lt"/>
                <a:cs typeface="Times New Roman" pitchFamily="18" charset="0"/>
              </a:rPr>
              <a:t>Михаил - 3 место </a:t>
            </a:r>
          </a:p>
          <a:p>
            <a:pPr marL="669925" lvl="1" indent="-325438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defRPr/>
            </a:pPr>
            <a:endParaRPr lang="ru-RU" sz="1600" b="1" kern="0" dirty="0" smtClean="0">
              <a:solidFill>
                <a:srgbClr val="1C3676"/>
              </a:solidFill>
              <a:latin typeface="+mn-lt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b="1" dirty="0" smtClean="0">
                <a:solidFill>
                  <a:srgbClr val="1C3676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marL="669925" lvl="1" indent="-325438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defRPr/>
            </a:pPr>
            <a:r>
              <a:rPr lang="ru-RU" sz="1600" b="1" kern="0" dirty="0" smtClean="0">
                <a:solidFill>
                  <a:schemeClr val="tx2"/>
                </a:solidFill>
                <a:latin typeface="+mn-lt"/>
              </a:rPr>
              <a:t> </a:t>
            </a:r>
            <a:endParaRPr lang="ru-RU" sz="2000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396552" y="456138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 smtClean="0">
                <a:solidFill>
                  <a:schemeClr val="bg1"/>
                </a:solidFill>
                <a:latin typeface="+mn-lt"/>
              </a:rPr>
              <a:t>Неробова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 Анна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5576" y="6649615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 smtClean="0">
                <a:solidFill>
                  <a:schemeClr val="bg1"/>
                </a:solidFill>
                <a:latin typeface="+mn-lt"/>
              </a:rPr>
              <a:t>Неробов</a:t>
            </a:r>
            <a:r>
              <a:rPr lang="ru-RU" sz="1400" dirty="0" smtClean="0">
                <a:solidFill>
                  <a:schemeClr val="bg1"/>
                </a:solidFill>
                <a:latin typeface="+mn-lt"/>
              </a:rPr>
              <a:t> Михаил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52320" y="400506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Иванов Алексей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4" name="Picture 2" descr="Новотека: Новости - Единые юбилейные ордена и медали к 70-летию Победы в Великой Отечественной войне планируется учредить в СНГ"/>
          <p:cNvPicPr>
            <a:picLocks noChangeAspect="1" noChangeArrowheads="1"/>
          </p:cNvPicPr>
          <p:nvPr/>
        </p:nvPicPr>
        <p:blipFill>
          <a:blip r:embed="rId6" cstate="email">
            <a:lum bright="3000" contrast="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04983">
            <a:off x="6385668" y="351492"/>
            <a:ext cx="1179909" cy="755706"/>
          </a:xfrm>
          <a:prstGeom prst="rect">
            <a:avLst/>
          </a:prstGeom>
          <a:noFill/>
        </p:spPr>
      </p:pic>
      <p:pic>
        <p:nvPicPr>
          <p:cNvPr id="17" name="Рисунок 16" descr="Возложение цветов_и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00892" y="2786058"/>
            <a:ext cx="2500330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268</Words>
  <Application>Microsoft Office PowerPoint</Application>
  <PresentationFormat>Экран (4:3)</PresentationFormat>
  <Paragraphs>85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МОУДОД  Центр  детского и  юношеского технического творчества</vt:lpstr>
      <vt:lpstr>Взаимодействие  с социальными партнерами</vt:lpstr>
      <vt:lpstr>Цель  и задачи муниципальных мероприятий  патриотической направленности</vt:lpstr>
      <vt:lpstr>Открытые муниципальные  соревнования  «Спасатель»</vt:lpstr>
      <vt:lpstr>Открытое первенство Ярославской области по судомодельному спорту  </vt:lpstr>
      <vt:lpstr>Открытые муниципальные соревнования  «На страже правопорядка»</vt:lpstr>
      <vt:lpstr>Муниципальный турнир  «Кубок Героев Рыбинска» </vt:lpstr>
      <vt:lpstr>Открытые городские соревнования  по авиамодельному спорту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детского и юношеского технического творчества</dc:title>
  <dc:creator>ЦДЮТТ</dc:creator>
  <cp:lastModifiedBy>Ольга Владимировна Чиркун</cp:lastModifiedBy>
  <cp:revision>262</cp:revision>
  <dcterms:modified xsi:type="dcterms:W3CDTF">2015-05-15T12:23:35Z</dcterms:modified>
</cp:coreProperties>
</file>