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72" r:id="rId5"/>
    <p:sldId id="269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3" r:id="rId15"/>
    <p:sldId id="266" r:id="rId16"/>
    <p:sldId id="270" r:id="rId17"/>
    <p:sldId id="274" r:id="rId18"/>
    <p:sldId id="26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FAD0DF-CE0D-4B0C-B79B-8ACB0BC7122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F09AE76B-9F1D-457E-9976-E2110B967A95}" type="pres">
      <dgm:prSet presAssocID="{25FAD0DF-CE0D-4B0C-B79B-8ACB0BC7122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DE2D99AB-6C31-42CB-9E90-26AA82FAB762}" type="presOf" srcId="{25FAD0DF-CE0D-4B0C-B79B-8ACB0BC7122C}" destId="{F09AE76B-9F1D-457E-9976-E2110B967A95}" srcOrd="0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7758BF-575B-483B-9F4F-418A431270ED}" type="doc">
      <dgm:prSet loTypeId="urn:microsoft.com/office/officeart/2005/8/layout/matrix1" loCatId="matrix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12705171-BFAA-4602-B14E-DE8770D557C9}">
      <dgm:prSet phldrT="[Текст]" custT="1"/>
      <dgm:spPr/>
      <dgm:t>
        <a:bodyPr/>
        <a:lstStyle/>
        <a:p>
          <a:r>
            <a:rPr lang="ru-RU" sz="2000" b="1" dirty="0" smtClean="0"/>
            <a:t>Реестр программ</a:t>
          </a:r>
          <a:endParaRPr lang="ru-RU" sz="2000" b="1" dirty="0"/>
        </a:p>
      </dgm:t>
    </dgm:pt>
    <dgm:pt modelId="{07DAA5BB-CB5A-4EE7-B175-2E91E7E68000}" type="parTrans" cxnId="{29AE14DF-7BEF-4185-A13B-95091BEF6AF4}">
      <dgm:prSet/>
      <dgm:spPr/>
      <dgm:t>
        <a:bodyPr/>
        <a:lstStyle/>
        <a:p>
          <a:endParaRPr lang="ru-RU"/>
        </a:p>
      </dgm:t>
    </dgm:pt>
    <dgm:pt modelId="{5F3D4838-D175-4ECF-A32C-A283A1C9120E}" type="sibTrans" cxnId="{29AE14DF-7BEF-4185-A13B-95091BEF6AF4}">
      <dgm:prSet/>
      <dgm:spPr/>
      <dgm:t>
        <a:bodyPr/>
        <a:lstStyle/>
        <a:p>
          <a:endParaRPr lang="ru-RU"/>
        </a:p>
      </dgm:t>
    </dgm:pt>
    <dgm:pt modelId="{32861A1F-A04D-4EF5-81F4-006655D3BA5C}">
      <dgm:prSet phldrT="[Текст]" custT="1"/>
      <dgm:spPr/>
      <dgm:t>
        <a:bodyPr anchor="ctr"/>
        <a:lstStyle/>
        <a:p>
          <a:pPr algn="ctr"/>
          <a:r>
            <a:rPr lang="ru-RU" sz="1400" b="1" i="1" dirty="0" smtClean="0"/>
            <a:t>Основы военной подготовки</a:t>
          </a:r>
        </a:p>
        <a:p>
          <a:pPr algn="ctr"/>
          <a:r>
            <a:rPr lang="ru-RU" sz="1400" b="1" i="1" dirty="0" smtClean="0"/>
            <a:t>Юный разведчик</a:t>
          </a:r>
        </a:p>
        <a:p>
          <a:pPr algn="ctr"/>
          <a:r>
            <a:rPr lang="ru-RU" sz="1400" b="1" i="1" dirty="0" smtClean="0"/>
            <a:t>Военная история Строевая подготовка</a:t>
          </a:r>
        </a:p>
        <a:p>
          <a:pPr algn="ctr"/>
          <a:r>
            <a:rPr lang="ru-RU" sz="1400" b="1" i="1" dirty="0" smtClean="0"/>
            <a:t>Огневая подготовка</a:t>
          </a:r>
        </a:p>
        <a:p>
          <a:pPr algn="ctr"/>
          <a:r>
            <a:rPr lang="ru-RU" sz="1400" b="1" i="1" dirty="0" smtClean="0"/>
            <a:t>Армейский спортивный комплекс</a:t>
          </a:r>
        </a:p>
        <a:p>
          <a:pPr algn="ctr"/>
          <a:r>
            <a:rPr lang="ru-RU" sz="1400" b="1" i="1" dirty="0" smtClean="0"/>
            <a:t>Рукопашный бой</a:t>
          </a:r>
          <a:endParaRPr lang="ru-RU" sz="1400" b="1" i="1" dirty="0"/>
        </a:p>
      </dgm:t>
    </dgm:pt>
    <dgm:pt modelId="{A7F68E7F-97F3-4067-8D60-6655DEF8F7A3}" type="parTrans" cxnId="{76CE5471-3B7F-46BA-9D67-10803D04FCA2}">
      <dgm:prSet/>
      <dgm:spPr/>
      <dgm:t>
        <a:bodyPr/>
        <a:lstStyle/>
        <a:p>
          <a:endParaRPr lang="ru-RU"/>
        </a:p>
      </dgm:t>
    </dgm:pt>
    <dgm:pt modelId="{9DB8081E-57D2-4830-BDE9-E7707F890EB7}" type="sibTrans" cxnId="{76CE5471-3B7F-46BA-9D67-10803D04FCA2}">
      <dgm:prSet/>
      <dgm:spPr/>
      <dgm:t>
        <a:bodyPr/>
        <a:lstStyle/>
        <a:p>
          <a:endParaRPr lang="ru-RU"/>
        </a:p>
      </dgm:t>
    </dgm:pt>
    <dgm:pt modelId="{329C6E06-E35D-4E46-8DB4-74A6E291BBA7}">
      <dgm:prSet phldrT="[Текст]" custT="1"/>
      <dgm:spPr/>
      <dgm:t>
        <a:bodyPr anchor="ctr"/>
        <a:lstStyle/>
        <a:p>
          <a:pPr algn="ctr"/>
          <a:r>
            <a:rPr lang="ru-RU" sz="1400" b="1" i="1" dirty="0" smtClean="0"/>
            <a:t>Туризм</a:t>
          </a:r>
        </a:p>
        <a:p>
          <a:pPr algn="ctr"/>
          <a:r>
            <a:rPr lang="ru-RU" sz="1400" b="1" i="1" dirty="0" smtClean="0"/>
            <a:t>Школа выживания</a:t>
          </a:r>
        </a:p>
        <a:p>
          <a:pPr algn="ctr"/>
          <a:r>
            <a:rPr lang="ru-RU" sz="1400" b="1" i="1" dirty="0" smtClean="0"/>
            <a:t>Ориентирование</a:t>
          </a:r>
        </a:p>
        <a:p>
          <a:pPr algn="ctr"/>
          <a:r>
            <a:rPr lang="ru-RU" sz="1400" b="1" i="1" dirty="0" smtClean="0"/>
            <a:t>Краеведение</a:t>
          </a:r>
        </a:p>
        <a:p>
          <a:pPr algn="ctr"/>
          <a:r>
            <a:rPr lang="ru-RU" sz="1400" b="1" i="1" dirty="0" smtClean="0"/>
            <a:t>Школа юного туриста - водника</a:t>
          </a:r>
          <a:endParaRPr lang="ru-RU" sz="1400" b="1" i="1" dirty="0"/>
        </a:p>
      </dgm:t>
    </dgm:pt>
    <dgm:pt modelId="{61659EF7-A507-4EC1-8AB7-BC1678BE5F26}" type="parTrans" cxnId="{7402C814-E3A1-4F8A-8DBC-30B0CA3BBDA0}">
      <dgm:prSet/>
      <dgm:spPr/>
      <dgm:t>
        <a:bodyPr/>
        <a:lstStyle/>
        <a:p>
          <a:endParaRPr lang="ru-RU"/>
        </a:p>
      </dgm:t>
    </dgm:pt>
    <dgm:pt modelId="{C228AABB-DE0E-406C-BC07-3D8A6B19C894}" type="sibTrans" cxnId="{7402C814-E3A1-4F8A-8DBC-30B0CA3BBDA0}">
      <dgm:prSet/>
      <dgm:spPr/>
      <dgm:t>
        <a:bodyPr/>
        <a:lstStyle/>
        <a:p>
          <a:endParaRPr lang="ru-RU"/>
        </a:p>
      </dgm:t>
    </dgm:pt>
    <dgm:pt modelId="{8AC20678-DC6F-4BF7-B144-2EF81D476AA6}">
      <dgm:prSet phldrT="[Текст]" custT="1"/>
      <dgm:spPr/>
      <dgm:t>
        <a:bodyPr anchor="ctr"/>
        <a:lstStyle/>
        <a:p>
          <a:pPr algn="ctr"/>
          <a:r>
            <a:rPr lang="ru-RU" sz="1400" b="1" i="1" dirty="0" smtClean="0"/>
            <a:t>Основы физической подготовки</a:t>
          </a:r>
        </a:p>
        <a:p>
          <a:pPr algn="ctr"/>
          <a:r>
            <a:rPr lang="ru-RU" sz="1400" b="1" i="1" dirty="0" smtClean="0"/>
            <a:t>Плавание</a:t>
          </a:r>
        </a:p>
        <a:p>
          <a:pPr algn="ctr"/>
          <a:r>
            <a:rPr lang="ru-RU" sz="1400" b="1" i="1" dirty="0" err="1" smtClean="0"/>
            <a:t>Конно</a:t>
          </a:r>
          <a:r>
            <a:rPr lang="ru-RU" sz="1400" b="1" i="1" dirty="0" smtClean="0"/>
            <a:t> – спортивная школа</a:t>
          </a:r>
        </a:p>
        <a:p>
          <a:pPr algn="ctr"/>
          <a:r>
            <a:rPr lang="ru-RU" sz="1400" b="1" i="1" dirty="0" smtClean="0"/>
            <a:t>Лыжная подготовка</a:t>
          </a:r>
        </a:p>
        <a:p>
          <a:pPr algn="ctr"/>
          <a:r>
            <a:rPr lang="ru-RU" sz="1400" b="1" i="1" dirty="0" smtClean="0"/>
            <a:t>Баскетбол</a:t>
          </a:r>
        </a:p>
        <a:p>
          <a:pPr algn="ctr"/>
          <a:r>
            <a:rPr lang="ru-RU" sz="1400" b="1" i="1" dirty="0" smtClean="0"/>
            <a:t>Спортивные игры</a:t>
          </a:r>
        </a:p>
        <a:p>
          <a:pPr algn="ctr"/>
          <a:r>
            <a:rPr lang="ru-RU" sz="1400" b="1" i="1" dirty="0" smtClean="0"/>
            <a:t>Подвижные игры футбол</a:t>
          </a:r>
        </a:p>
        <a:p>
          <a:pPr algn="ctr"/>
          <a:endParaRPr lang="ru-RU" sz="1400" b="1" i="1" dirty="0" smtClean="0"/>
        </a:p>
        <a:p>
          <a:pPr algn="ctr"/>
          <a:endParaRPr lang="ru-RU" sz="1400" b="1" i="1" dirty="0" smtClean="0"/>
        </a:p>
      </dgm:t>
    </dgm:pt>
    <dgm:pt modelId="{98CB66B6-E0E2-4F65-8053-E43E7143BC2D}" type="parTrans" cxnId="{BB174E22-2848-48D5-87D9-01724E0EE684}">
      <dgm:prSet/>
      <dgm:spPr/>
      <dgm:t>
        <a:bodyPr/>
        <a:lstStyle/>
        <a:p>
          <a:endParaRPr lang="ru-RU"/>
        </a:p>
      </dgm:t>
    </dgm:pt>
    <dgm:pt modelId="{8F33DEF5-A3DF-463A-A3C9-C030ACD42576}" type="sibTrans" cxnId="{BB174E22-2848-48D5-87D9-01724E0EE684}">
      <dgm:prSet/>
      <dgm:spPr/>
      <dgm:t>
        <a:bodyPr/>
        <a:lstStyle/>
        <a:p>
          <a:endParaRPr lang="ru-RU"/>
        </a:p>
      </dgm:t>
    </dgm:pt>
    <dgm:pt modelId="{2AC869D5-188F-4F43-B640-7B109DC418C4}">
      <dgm:prSet phldrT="[Текст]" custT="1"/>
      <dgm:spPr/>
      <dgm:t>
        <a:bodyPr anchor="ctr"/>
        <a:lstStyle/>
        <a:p>
          <a:pPr algn="ctr"/>
          <a:r>
            <a:rPr lang="ru-RU" sz="1400" b="1" i="1" dirty="0" smtClean="0"/>
            <a:t>Хореография</a:t>
          </a:r>
        </a:p>
        <a:p>
          <a:pPr algn="ctr"/>
          <a:r>
            <a:rPr lang="ru-RU" sz="1400" b="1" i="1" dirty="0" smtClean="0"/>
            <a:t>Вокальная студия</a:t>
          </a:r>
        </a:p>
        <a:p>
          <a:pPr algn="ctr"/>
          <a:r>
            <a:rPr lang="ru-RU" sz="1400" b="1" i="1" dirty="0" smtClean="0"/>
            <a:t>Театральная студия</a:t>
          </a:r>
        </a:p>
        <a:p>
          <a:pPr algn="ctr"/>
          <a:r>
            <a:rPr lang="ru-RU" sz="1400" b="1" i="1" dirty="0" smtClean="0"/>
            <a:t>Хоровое пение</a:t>
          </a:r>
        </a:p>
        <a:p>
          <a:pPr algn="ctr"/>
          <a:r>
            <a:rPr lang="ru-RU" sz="1400" b="1" i="1" dirty="0" smtClean="0"/>
            <a:t>Экологический театр</a:t>
          </a:r>
        </a:p>
        <a:p>
          <a:pPr algn="ctr"/>
          <a:r>
            <a:rPr lang="ru-RU" sz="1400" b="1" i="1" dirty="0" smtClean="0"/>
            <a:t>Музыкальный театр</a:t>
          </a:r>
        </a:p>
        <a:p>
          <a:pPr algn="ctr"/>
          <a:r>
            <a:rPr lang="ru-RU" sz="1400" b="1" i="1" dirty="0" smtClean="0"/>
            <a:t>Кукольный театр</a:t>
          </a:r>
        </a:p>
        <a:p>
          <a:pPr algn="ctr"/>
          <a:endParaRPr lang="ru-RU" sz="1400" b="1" i="1" dirty="0" smtClean="0"/>
        </a:p>
        <a:p>
          <a:pPr algn="ctr"/>
          <a:endParaRPr lang="ru-RU" sz="1400" b="1" i="1" dirty="0"/>
        </a:p>
      </dgm:t>
    </dgm:pt>
    <dgm:pt modelId="{950B33AA-40F5-4091-82C6-C25961DCE665}" type="parTrans" cxnId="{961530C9-617D-4976-915F-B312F9E8B2DF}">
      <dgm:prSet/>
      <dgm:spPr/>
      <dgm:t>
        <a:bodyPr/>
        <a:lstStyle/>
        <a:p>
          <a:endParaRPr lang="ru-RU"/>
        </a:p>
      </dgm:t>
    </dgm:pt>
    <dgm:pt modelId="{2EBD054F-B73F-4F1D-9553-C85B20CC73D2}" type="sibTrans" cxnId="{961530C9-617D-4976-915F-B312F9E8B2DF}">
      <dgm:prSet/>
      <dgm:spPr/>
      <dgm:t>
        <a:bodyPr/>
        <a:lstStyle/>
        <a:p>
          <a:endParaRPr lang="ru-RU"/>
        </a:p>
      </dgm:t>
    </dgm:pt>
    <dgm:pt modelId="{5CA556C2-0121-4F97-BD0A-F2156569CEB1}" type="pres">
      <dgm:prSet presAssocID="{907758BF-575B-483B-9F4F-418A431270E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84D632-1A73-4818-A873-EB53448ECD9A}" type="pres">
      <dgm:prSet presAssocID="{907758BF-575B-483B-9F4F-418A431270ED}" presName="matrix" presStyleCnt="0"/>
      <dgm:spPr/>
    </dgm:pt>
    <dgm:pt modelId="{4E2F7ACA-3B7A-495D-9215-FE7EF5C87701}" type="pres">
      <dgm:prSet presAssocID="{907758BF-575B-483B-9F4F-418A431270ED}" presName="tile1" presStyleLbl="node1" presStyleIdx="0" presStyleCnt="4" custScaleX="85427" custLinFactNeighborX="6936" custLinFactNeighborY="-493"/>
      <dgm:spPr/>
      <dgm:t>
        <a:bodyPr/>
        <a:lstStyle/>
        <a:p>
          <a:endParaRPr lang="ru-RU"/>
        </a:p>
      </dgm:t>
    </dgm:pt>
    <dgm:pt modelId="{9F97F7CC-7D55-4289-8320-A134D1FD1898}" type="pres">
      <dgm:prSet presAssocID="{907758BF-575B-483B-9F4F-418A431270E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112C2C-4B3B-456E-AF72-FC932AD502E6}" type="pres">
      <dgm:prSet presAssocID="{907758BF-575B-483B-9F4F-418A431270ED}" presName="tile2" presStyleLbl="node1" presStyleIdx="1" presStyleCnt="4" custScaleX="83767" custLinFactNeighborX="-8933" custLinFactNeighborY="-493"/>
      <dgm:spPr/>
      <dgm:t>
        <a:bodyPr/>
        <a:lstStyle/>
        <a:p>
          <a:endParaRPr lang="ru-RU"/>
        </a:p>
      </dgm:t>
    </dgm:pt>
    <dgm:pt modelId="{7313B4A5-1DD9-4F97-9EF3-48D13792F433}" type="pres">
      <dgm:prSet presAssocID="{907758BF-575B-483B-9F4F-418A431270E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03F77F-57A6-43A7-B3F7-1D533BB637E5}" type="pres">
      <dgm:prSet presAssocID="{907758BF-575B-483B-9F4F-418A431270ED}" presName="tile3" presStyleLbl="node1" presStyleIdx="2" presStyleCnt="4" custScaleX="84389" custScaleY="98800" custLinFactNeighborX="6082" custLinFactNeighborY="-1891"/>
      <dgm:spPr/>
      <dgm:t>
        <a:bodyPr/>
        <a:lstStyle/>
        <a:p>
          <a:endParaRPr lang="ru-RU"/>
        </a:p>
      </dgm:t>
    </dgm:pt>
    <dgm:pt modelId="{47E1C0D0-9B65-4917-96F3-3AFF015AF94F}" type="pres">
      <dgm:prSet presAssocID="{907758BF-575B-483B-9F4F-418A431270E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AD7A3F-39FA-420B-9885-94118FF9193E}" type="pres">
      <dgm:prSet presAssocID="{907758BF-575B-483B-9F4F-418A431270ED}" presName="tile4" presStyleLbl="node1" presStyleIdx="3" presStyleCnt="4" custScaleX="86109" custScaleY="102156" custLinFactNeighborX="-9895" custLinFactNeighborY="-1851"/>
      <dgm:spPr/>
      <dgm:t>
        <a:bodyPr/>
        <a:lstStyle/>
        <a:p>
          <a:endParaRPr lang="ru-RU"/>
        </a:p>
      </dgm:t>
    </dgm:pt>
    <dgm:pt modelId="{6A27A6C3-1984-4D7E-81F3-CC3828631897}" type="pres">
      <dgm:prSet presAssocID="{907758BF-575B-483B-9F4F-418A431270E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16DE00-037F-4E7E-A25D-7391C5D11426}" type="pres">
      <dgm:prSet presAssocID="{907758BF-575B-483B-9F4F-418A431270ED}" presName="centerTile" presStyleLbl="fgShp" presStyleIdx="0" presStyleCnt="1" custScaleX="94418" custScaleY="65692" custLinFactNeighborX="-940" custLinFactNeighborY="-17292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733A2655-9CD8-431F-9079-541F6D14F25D}" type="presOf" srcId="{32861A1F-A04D-4EF5-81F4-006655D3BA5C}" destId="{4E2F7ACA-3B7A-495D-9215-FE7EF5C87701}" srcOrd="0" destOrd="0" presId="urn:microsoft.com/office/officeart/2005/8/layout/matrix1"/>
    <dgm:cxn modelId="{CED3A2F5-F5C6-47D6-A1FC-7879370F577E}" type="presOf" srcId="{329C6E06-E35D-4E46-8DB4-74A6E291BBA7}" destId="{AB112C2C-4B3B-456E-AF72-FC932AD502E6}" srcOrd="0" destOrd="0" presId="urn:microsoft.com/office/officeart/2005/8/layout/matrix1"/>
    <dgm:cxn modelId="{89031837-FFC4-4782-856C-B852BF05BF7D}" type="presOf" srcId="{8AC20678-DC6F-4BF7-B144-2EF81D476AA6}" destId="{47E1C0D0-9B65-4917-96F3-3AFF015AF94F}" srcOrd="1" destOrd="0" presId="urn:microsoft.com/office/officeart/2005/8/layout/matrix1"/>
    <dgm:cxn modelId="{08E1EB83-AF33-44DC-AEF5-9CCCEEC38D8E}" type="presOf" srcId="{32861A1F-A04D-4EF5-81F4-006655D3BA5C}" destId="{9F97F7CC-7D55-4289-8320-A134D1FD1898}" srcOrd="1" destOrd="0" presId="urn:microsoft.com/office/officeart/2005/8/layout/matrix1"/>
    <dgm:cxn modelId="{C17AC00B-B01A-4B47-AA65-59B6EC674135}" type="presOf" srcId="{12705171-BFAA-4602-B14E-DE8770D557C9}" destId="{AA16DE00-037F-4E7E-A25D-7391C5D11426}" srcOrd="0" destOrd="0" presId="urn:microsoft.com/office/officeart/2005/8/layout/matrix1"/>
    <dgm:cxn modelId="{B67D896A-898D-46D1-9627-9C5F964F0464}" type="presOf" srcId="{2AC869D5-188F-4F43-B640-7B109DC418C4}" destId="{6A27A6C3-1984-4D7E-81F3-CC3828631897}" srcOrd="1" destOrd="0" presId="urn:microsoft.com/office/officeart/2005/8/layout/matrix1"/>
    <dgm:cxn modelId="{BB174E22-2848-48D5-87D9-01724E0EE684}" srcId="{12705171-BFAA-4602-B14E-DE8770D557C9}" destId="{8AC20678-DC6F-4BF7-B144-2EF81D476AA6}" srcOrd="2" destOrd="0" parTransId="{98CB66B6-E0E2-4F65-8053-E43E7143BC2D}" sibTransId="{8F33DEF5-A3DF-463A-A3C9-C030ACD42576}"/>
    <dgm:cxn modelId="{CEE06BFE-BB82-47B7-9D1B-5B4CC3605D00}" type="presOf" srcId="{8AC20678-DC6F-4BF7-B144-2EF81D476AA6}" destId="{3303F77F-57A6-43A7-B3F7-1D533BB637E5}" srcOrd="0" destOrd="0" presId="urn:microsoft.com/office/officeart/2005/8/layout/matrix1"/>
    <dgm:cxn modelId="{961530C9-617D-4976-915F-B312F9E8B2DF}" srcId="{12705171-BFAA-4602-B14E-DE8770D557C9}" destId="{2AC869D5-188F-4F43-B640-7B109DC418C4}" srcOrd="3" destOrd="0" parTransId="{950B33AA-40F5-4091-82C6-C25961DCE665}" sibTransId="{2EBD054F-B73F-4F1D-9553-C85B20CC73D2}"/>
    <dgm:cxn modelId="{2FBE6668-E5E3-43BD-926C-B73271843A53}" type="presOf" srcId="{907758BF-575B-483B-9F4F-418A431270ED}" destId="{5CA556C2-0121-4F97-BD0A-F2156569CEB1}" srcOrd="0" destOrd="0" presId="urn:microsoft.com/office/officeart/2005/8/layout/matrix1"/>
    <dgm:cxn modelId="{671D5868-EF47-46B2-AE58-8623A6ADD25A}" type="presOf" srcId="{2AC869D5-188F-4F43-B640-7B109DC418C4}" destId="{7FAD7A3F-39FA-420B-9885-94118FF9193E}" srcOrd="0" destOrd="0" presId="urn:microsoft.com/office/officeart/2005/8/layout/matrix1"/>
    <dgm:cxn modelId="{76CE5471-3B7F-46BA-9D67-10803D04FCA2}" srcId="{12705171-BFAA-4602-B14E-DE8770D557C9}" destId="{32861A1F-A04D-4EF5-81F4-006655D3BA5C}" srcOrd="0" destOrd="0" parTransId="{A7F68E7F-97F3-4067-8D60-6655DEF8F7A3}" sibTransId="{9DB8081E-57D2-4830-BDE9-E7707F890EB7}"/>
    <dgm:cxn modelId="{29AE14DF-7BEF-4185-A13B-95091BEF6AF4}" srcId="{907758BF-575B-483B-9F4F-418A431270ED}" destId="{12705171-BFAA-4602-B14E-DE8770D557C9}" srcOrd="0" destOrd="0" parTransId="{07DAA5BB-CB5A-4EE7-B175-2E91E7E68000}" sibTransId="{5F3D4838-D175-4ECF-A32C-A283A1C9120E}"/>
    <dgm:cxn modelId="{F1C8B243-CB8D-4E30-8DD6-D4FE36909ADE}" type="presOf" srcId="{329C6E06-E35D-4E46-8DB4-74A6E291BBA7}" destId="{7313B4A5-1DD9-4F97-9EF3-48D13792F433}" srcOrd="1" destOrd="0" presId="urn:microsoft.com/office/officeart/2005/8/layout/matrix1"/>
    <dgm:cxn modelId="{7402C814-E3A1-4F8A-8DBC-30B0CA3BBDA0}" srcId="{12705171-BFAA-4602-B14E-DE8770D557C9}" destId="{329C6E06-E35D-4E46-8DB4-74A6E291BBA7}" srcOrd="1" destOrd="0" parTransId="{61659EF7-A507-4EC1-8AB7-BC1678BE5F26}" sibTransId="{C228AABB-DE0E-406C-BC07-3D8A6B19C894}"/>
    <dgm:cxn modelId="{495003DE-4A63-426F-AD82-84F1487DB67A}" type="presParOf" srcId="{5CA556C2-0121-4F97-BD0A-F2156569CEB1}" destId="{3484D632-1A73-4818-A873-EB53448ECD9A}" srcOrd="0" destOrd="0" presId="urn:microsoft.com/office/officeart/2005/8/layout/matrix1"/>
    <dgm:cxn modelId="{5A6F41F2-B465-4CEE-B58E-254195565B29}" type="presParOf" srcId="{3484D632-1A73-4818-A873-EB53448ECD9A}" destId="{4E2F7ACA-3B7A-495D-9215-FE7EF5C87701}" srcOrd="0" destOrd="0" presId="urn:microsoft.com/office/officeart/2005/8/layout/matrix1"/>
    <dgm:cxn modelId="{0A30D1FF-257C-4D32-84A6-F0C7EBE8994F}" type="presParOf" srcId="{3484D632-1A73-4818-A873-EB53448ECD9A}" destId="{9F97F7CC-7D55-4289-8320-A134D1FD1898}" srcOrd="1" destOrd="0" presId="urn:microsoft.com/office/officeart/2005/8/layout/matrix1"/>
    <dgm:cxn modelId="{CD406607-E907-4646-98DF-168F18AC7398}" type="presParOf" srcId="{3484D632-1A73-4818-A873-EB53448ECD9A}" destId="{AB112C2C-4B3B-456E-AF72-FC932AD502E6}" srcOrd="2" destOrd="0" presId="urn:microsoft.com/office/officeart/2005/8/layout/matrix1"/>
    <dgm:cxn modelId="{DFCF0175-68AA-4B60-9A2F-11F8BF9CB2A1}" type="presParOf" srcId="{3484D632-1A73-4818-A873-EB53448ECD9A}" destId="{7313B4A5-1DD9-4F97-9EF3-48D13792F433}" srcOrd="3" destOrd="0" presId="urn:microsoft.com/office/officeart/2005/8/layout/matrix1"/>
    <dgm:cxn modelId="{8660CDC1-1998-436A-A125-A6A67C8888A9}" type="presParOf" srcId="{3484D632-1A73-4818-A873-EB53448ECD9A}" destId="{3303F77F-57A6-43A7-B3F7-1D533BB637E5}" srcOrd="4" destOrd="0" presId="urn:microsoft.com/office/officeart/2005/8/layout/matrix1"/>
    <dgm:cxn modelId="{30F58B69-A5F7-4DC4-96EF-06E96D449406}" type="presParOf" srcId="{3484D632-1A73-4818-A873-EB53448ECD9A}" destId="{47E1C0D0-9B65-4917-96F3-3AFF015AF94F}" srcOrd="5" destOrd="0" presId="urn:microsoft.com/office/officeart/2005/8/layout/matrix1"/>
    <dgm:cxn modelId="{7FFB0502-78D7-4E9A-B379-3C4D19082CA9}" type="presParOf" srcId="{3484D632-1A73-4818-A873-EB53448ECD9A}" destId="{7FAD7A3F-39FA-420B-9885-94118FF9193E}" srcOrd="6" destOrd="0" presId="urn:microsoft.com/office/officeart/2005/8/layout/matrix1"/>
    <dgm:cxn modelId="{78AD85EF-971A-4991-8671-6835B1AE2CB2}" type="presParOf" srcId="{3484D632-1A73-4818-A873-EB53448ECD9A}" destId="{6A27A6C3-1984-4D7E-81F3-CC3828631897}" srcOrd="7" destOrd="0" presId="urn:microsoft.com/office/officeart/2005/8/layout/matrix1"/>
    <dgm:cxn modelId="{6A185C65-E45B-4070-9D41-CD1A4682ECC1}" type="presParOf" srcId="{5CA556C2-0121-4F97-BD0A-F2156569CEB1}" destId="{AA16DE00-037F-4E7E-A25D-7391C5D1142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2F7ACA-3B7A-495D-9215-FE7EF5C87701}">
      <dsp:nvSpPr>
        <dsp:cNvPr id="0" name=""/>
        <dsp:cNvSpPr/>
      </dsp:nvSpPr>
      <dsp:spPr>
        <a:xfrm rot="16200000">
          <a:off x="1144876" y="-565680"/>
          <a:ext cx="2498576" cy="3603003"/>
        </a:xfrm>
        <a:prstGeom prst="round1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Основы военной подготовки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Юный разведчик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Военная история Строевая подготовка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Огневая подготовка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Армейский спортивный комплекс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Рукопашный бой</a:t>
          </a:r>
          <a:endParaRPr lang="ru-RU" sz="1400" b="1" i="1" kern="1200" dirty="0"/>
        </a:p>
      </dsp:txBody>
      <dsp:txXfrm rot="5400000">
        <a:off x="592663" y="-13467"/>
        <a:ext cx="3603003" cy="1873932"/>
      </dsp:txXfrm>
    </dsp:sp>
    <dsp:sp modelId="{AB112C2C-4B3B-456E-AF72-FC932AD502E6}">
      <dsp:nvSpPr>
        <dsp:cNvPr id="0" name=""/>
        <dsp:cNvSpPr/>
      </dsp:nvSpPr>
      <dsp:spPr>
        <a:xfrm>
          <a:off x="4176011" y="-13467"/>
          <a:ext cx="3532990" cy="2498576"/>
        </a:xfrm>
        <a:prstGeom prst="round1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13333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Туризм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Школа выживания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Ориентирование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Краеведение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Школа юного туриста - водника</a:t>
          </a:r>
          <a:endParaRPr lang="ru-RU" sz="1400" b="1" i="1" kern="1200" dirty="0"/>
        </a:p>
      </dsp:txBody>
      <dsp:txXfrm>
        <a:off x="4176011" y="-13467"/>
        <a:ext cx="3532990" cy="1873932"/>
      </dsp:txXfrm>
    </dsp:sp>
    <dsp:sp modelId="{3303F77F-57A6-43A7-B3F7-1D533BB637E5}">
      <dsp:nvSpPr>
        <dsp:cNvPr id="0" name=""/>
        <dsp:cNvSpPr/>
      </dsp:nvSpPr>
      <dsp:spPr>
        <a:xfrm rot="10800000">
          <a:off x="578533" y="2452852"/>
          <a:ext cx="3559224" cy="2468593"/>
        </a:xfrm>
        <a:prstGeom prst="round1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26667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Основы физической подготовки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Плавание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err="1" smtClean="0"/>
            <a:t>Конно</a:t>
          </a:r>
          <a:r>
            <a:rPr lang="ru-RU" sz="1400" b="1" i="1" kern="1200" dirty="0" smtClean="0"/>
            <a:t> – спортивная школа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Лыжная подготовка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Баскетбол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Спортивные игры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Подвижные игры футбол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i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i="1" kern="1200" dirty="0" smtClean="0"/>
        </a:p>
      </dsp:txBody>
      <dsp:txXfrm rot="10800000">
        <a:off x="578533" y="3070000"/>
        <a:ext cx="3559224" cy="1851444"/>
      </dsp:txXfrm>
    </dsp:sp>
    <dsp:sp modelId="{7FAD7A3F-39FA-420B-9885-94118FF9193E}">
      <dsp:nvSpPr>
        <dsp:cNvPr id="0" name=""/>
        <dsp:cNvSpPr/>
      </dsp:nvSpPr>
      <dsp:spPr>
        <a:xfrm rot="5400000">
          <a:off x="4625710" y="1872264"/>
          <a:ext cx="2552445" cy="3631767"/>
        </a:xfrm>
        <a:prstGeom prst="round1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Хореография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Вокальная студия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Театральная студия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Хоровое пение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Экологический театр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Музыкальный театр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Кукольный театр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i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i="1" kern="1200" dirty="0"/>
        </a:p>
      </dsp:txBody>
      <dsp:txXfrm rot="-5400000">
        <a:off x="4086049" y="3050036"/>
        <a:ext cx="3631767" cy="1914333"/>
      </dsp:txXfrm>
    </dsp:sp>
    <dsp:sp modelId="{AA16DE00-037F-4E7E-A25D-7391C5D11426}">
      <dsp:nvSpPr>
        <dsp:cNvPr id="0" name=""/>
        <dsp:cNvSpPr/>
      </dsp:nvSpPr>
      <dsp:spPr>
        <a:xfrm>
          <a:off x="2999189" y="1872207"/>
          <a:ext cx="2389326" cy="820682"/>
        </a:xfrm>
        <a:prstGeom prst="roundRect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4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Реестр программ</a:t>
          </a:r>
          <a:endParaRPr lang="ru-RU" sz="2000" b="1" kern="1200" dirty="0"/>
        </a:p>
      </dsp:txBody>
      <dsp:txXfrm>
        <a:off x="3039251" y="1912269"/>
        <a:ext cx="2309202" cy="7405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416"/>
            <a:ext cx="8229600" cy="11406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329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0DF83-1243-4319-AA54-11B02EFAC1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jpeg"/><Relationship Id="rId5" Type="http://schemas.openxmlformats.org/officeDocument/2006/relationships/image" Target="../media/image28.png"/><Relationship Id="rId4" Type="http://schemas.openxmlformats.org/officeDocument/2006/relationships/image" Target="../media/image2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gi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59632" y="5013177"/>
            <a:ext cx="6598493" cy="1152127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МОУ кадетская школа-интернат №2  «РЫБИНСКИЙ КАДЕТСКИЙ КОРПУС»</a:t>
            </a:r>
          </a:p>
          <a:p>
            <a:pPr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152903, Ярославская обл., г. Рыбинск, ул. Свердлова, 26</a:t>
            </a:r>
          </a:p>
          <a:p>
            <a:pPr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Телефон: (4855) 25-19-10, факс:(4855) 25-19-10</a:t>
            </a:r>
          </a:p>
          <a:p>
            <a:pPr>
              <a:defRPr/>
            </a:pPr>
            <a:r>
              <a:rPr lang="ru-RU" sz="1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rybinskkadet2@yandex.ru</a:t>
            </a:r>
          </a:p>
          <a:p>
            <a:pPr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 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29816" y="1556792"/>
            <a:ext cx="7841010" cy="3528392"/>
          </a:xfrm>
        </p:spPr>
        <p:txBody>
          <a:bodyPr>
            <a:noAutofit/>
          </a:bodyPr>
          <a:lstStyle/>
          <a:p>
            <a:r>
              <a:rPr lang="ru-RU" dirty="0" smtClean="0"/>
              <a:t>Развитие </a:t>
            </a:r>
            <a:r>
              <a:rPr lang="ru-RU" dirty="0" smtClean="0"/>
              <a:t>патриотического</a:t>
            </a:r>
            <a:br>
              <a:rPr lang="ru-RU" dirty="0" smtClean="0"/>
            </a:br>
            <a:r>
              <a:rPr lang="ru-RU" dirty="0" smtClean="0"/>
              <a:t>сознания учащихся во внеурочной деятельности и дополнительном образовании школьников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3203848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10" descr="http://www.nexusdesign.ru/Portf/Identity/Gerb_Ryb/Gerb_Ryb%5B1%5D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995" r="10072"/>
          <a:stretch>
            <a:fillRect/>
          </a:stretch>
        </p:blipFill>
        <p:spPr bwMode="auto">
          <a:xfrm>
            <a:off x="0" y="-27493"/>
            <a:ext cx="1259632" cy="14430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221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7776864" cy="4896544"/>
          </a:xfrm>
        </p:spPr>
        <p:txBody>
          <a:bodyPr>
            <a:normAutofit fontScale="77500" lnSpcReduction="20000"/>
          </a:bodyPr>
          <a:lstStyle/>
          <a:p>
            <a:pPr lvl="0" algn="l"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1"/>
                </a:solidFill>
              </a:rPr>
              <a:t>  Выполнение исследовательских работ  по краеведению;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1"/>
                </a:solidFill>
              </a:rPr>
              <a:t>  Организация поисковой работы;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1"/>
                </a:solidFill>
              </a:rPr>
              <a:t>  Волонтёрская и «тимуровская» работа;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1"/>
                </a:solidFill>
              </a:rPr>
              <a:t>  Проведение встреч с известными людьми, героями;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1"/>
                </a:solidFill>
              </a:rPr>
              <a:t>  Изучение и анализ исторических событий в России, истории Отечества, своего края, рода, семьи;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1"/>
                </a:solidFill>
              </a:rPr>
              <a:t>  Организация детских творческих конкурсов;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1"/>
                </a:solidFill>
              </a:rPr>
              <a:t>  Работа школьного музея.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3203848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10" descr="http://www.nexusdesign.ru/Portf/Identity/Gerb_Ryb/Gerb_Ryb%5B1%5D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995" r="10072"/>
          <a:stretch>
            <a:fillRect/>
          </a:stretch>
        </p:blipFill>
        <p:spPr bwMode="auto">
          <a:xfrm>
            <a:off x="0" y="-27493"/>
            <a:ext cx="1259632" cy="14430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0"/>
            <a:ext cx="7126560" cy="1470025"/>
          </a:xfrm>
        </p:spPr>
        <p:txBody>
          <a:bodyPr>
            <a:normAutofit/>
          </a:bodyPr>
          <a:lstStyle/>
          <a:p>
            <a:r>
              <a:rPr lang="ru-RU" sz="2700" dirty="0" smtClean="0"/>
              <a:t>                                          Программа «Патриот» </a:t>
            </a:r>
            <a:br>
              <a:rPr lang="ru-RU" sz="2700" dirty="0" smtClean="0"/>
            </a:br>
            <a:r>
              <a:rPr lang="ru-RU" sz="4000" b="1" dirty="0" smtClean="0"/>
              <a:t>Формы деятельности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9221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7776864" cy="4896544"/>
          </a:xfrm>
        </p:spPr>
        <p:txBody>
          <a:bodyPr>
            <a:noAutofit/>
          </a:bodyPr>
          <a:lstStyle/>
          <a:p>
            <a:pPr lvl="0" algn="l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</a:rPr>
              <a:t> Всероссийский конкурс «Гренадёры, вперёд!» (6 призовых мест);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</a:rPr>
              <a:t> Научно-практическая конференция памяти академика А.А.Ухтомского (1, 2 и  3  места в различных номинациях);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</a:rPr>
              <a:t> Творческий конкурс «Возьми в пример себе героя» (1 место);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</a:rPr>
              <a:t> Конференция «Шаг в будущее» (3 место);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</a:rPr>
              <a:t> Конкурс исследовательских проектов «Мосты памяти» (3 место);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</a:rPr>
              <a:t> Открытый муниципальный конкурс «Краеведческая находка» (2 место);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II </a:t>
            </a:r>
            <a:r>
              <a:rPr lang="ru-RU" sz="2000" dirty="0" smtClean="0">
                <a:solidFill>
                  <a:schemeClr val="tx1"/>
                </a:solidFill>
              </a:rPr>
              <a:t>малая школьная научная конференция, посвящённая 1150-летию славянской письменности (3 место);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</a:rPr>
              <a:t> Конкурс исследовательских работ «Герои живут рядом с нами» (2 место);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</a:rPr>
              <a:t> Муниципальный конкурс водных проектов (1 место).</a:t>
            </a:r>
          </a:p>
          <a:p>
            <a:pPr lvl="0" algn="l">
              <a:buFont typeface="Wingdings" pitchFamily="2" charset="2"/>
              <a:buChar char="§"/>
            </a:pP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3203848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10" descr="http://www.nexusdesign.ru/Portf/Identity/Gerb_Ryb/Gerb_Ryb%5B1%5D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995" r="10072"/>
          <a:stretch>
            <a:fillRect/>
          </a:stretch>
        </p:blipFill>
        <p:spPr bwMode="auto">
          <a:xfrm>
            <a:off x="0" y="-27493"/>
            <a:ext cx="1259632" cy="14430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0"/>
            <a:ext cx="7126560" cy="1470025"/>
          </a:xfrm>
        </p:spPr>
        <p:txBody>
          <a:bodyPr/>
          <a:lstStyle/>
          <a:p>
            <a:r>
              <a:rPr lang="ru-RU" dirty="0" smtClean="0"/>
              <a:t>Участие в творческих конкурсах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21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785926"/>
            <a:ext cx="7776864" cy="4667410"/>
          </a:xfrm>
        </p:spPr>
        <p:txBody>
          <a:bodyPr>
            <a:normAutofit/>
          </a:bodyPr>
          <a:lstStyle/>
          <a:p>
            <a:pPr lvl="0" algn="l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</a:rPr>
              <a:t>«Подвижники и герои моего края»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</a:rPr>
              <a:t>«Иван Александрович </a:t>
            </a:r>
            <a:r>
              <a:rPr lang="ru-RU" sz="2800" dirty="0" err="1" smtClean="0">
                <a:solidFill>
                  <a:schemeClr val="tx1"/>
                </a:solidFill>
              </a:rPr>
              <a:t>Колышкин</a:t>
            </a:r>
            <a:r>
              <a:rPr lang="ru-RU" sz="2800" dirty="0" smtClean="0">
                <a:solidFill>
                  <a:schemeClr val="tx1"/>
                </a:solidFill>
              </a:rPr>
              <a:t>»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</a:rPr>
              <a:t> «Детский писатель Иосиф Дик»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</a:rPr>
              <a:t> « Дети репрессированных родителей»           «Семибратово- моя малая Родина»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</a:rPr>
              <a:t>«Многолетняя история Петровского парка»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</a:rPr>
              <a:t>«Афганистан- наша боль»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</a:rPr>
              <a:t>«Боевой путь моего прадедушки»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3203848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10" descr="http://www.nexusdesign.ru/Portf/Identity/Gerb_Ryb/Gerb_Ryb%5B1%5D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995" r="10072"/>
          <a:stretch>
            <a:fillRect/>
          </a:stretch>
        </p:blipFill>
        <p:spPr bwMode="auto">
          <a:xfrm>
            <a:off x="0" y="-27493"/>
            <a:ext cx="1259632" cy="14430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0"/>
            <a:ext cx="7126560" cy="1470025"/>
          </a:xfrm>
        </p:spPr>
        <p:txBody>
          <a:bodyPr>
            <a:normAutofit/>
          </a:bodyPr>
          <a:lstStyle/>
          <a:p>
            <a:r>
              <a:rPr lang="ru-RU" sz="2700" dirty="0" smtClean="0"/>
              <a:t>                                     Программа «Патриот» </a:t>
            </a:r>
            <a:br>
              <a:rPr lang="ru-RU" sz="2700" dirty="0" smtClean="0"/>
            </a:br>
            <a:r>
              <a:rPr lang="ru-RU" sz="4000" b="1" dirty="0" smtClean="0"/>
              <a:t>Исследовательская работа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9221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3203848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10" descr="http://www.nexusdesign.ru/Portf/Identity/Gerb_Ryb/Gerb_Ryb%5B1%5D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995" r="10072"/>
          <a:stretch>
            <a:fillRect/>
          </a:stretch>
        </p:blipFill>
        <p:spPr bwMode="auto">
          <a:xfrm>
            <a:off x="0" y="-27493"/>
            <a:ext cx="1259632" cy="14430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214291"/>
            <a:ext cx="7126560" cy="1126478"/>
          </a:xfrm>
        </p:spPr>
        <p:txBody>
          <a:bodyPr>
            <a:noAutofit/>
          </a:bodyPr>
          <a:lstStyle/>
          <a:p>
            <a:r>
              <a:rPr lang="ru-RU" sz="2400" smtClean="0"/>
              <a:t>                                        Программа </a:t>
            </a:r>
            <a:r>
              <a:rPr lang="ru-RU" sz="2400" dirty="0" smtClean="0"/>
              <a:t>«Патриот» </a:t>
            </a:r>
            <a:r>
              <a:rPr lang="ru-RU" altLang="ru-RU" sz="4000" b="1" dirty="0" smtClean="0"/>
              <a:t/>
            </a:r>
            <a:br>
              <a:rPr lang="ru-RU" altLang="ru-RU" sz="4000" b="1" dirty="0" smtClean="0"/>
            </a:br>
            <a:r>
              <a:rPr lang="ru-RU" altLang="ru-RU" sz="4000" b="1" dirty="0" smtClean="0"/>
              <a:t>«Науки юношей питают»</a:t>
            </a:r>
            <a:endParaRPr lang="ru-RU" sz="4000" b="1" dirty="0"/>
          </a:p>
        </p:txBody>
      </p:sp>
      <p:pic>
        <p:nvPicPr>
          <p:cNvPr id="8" name="Picture 4" descr="КШ 4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701"/>
          <a:stretch>
            <a:fillRect/>
          </a:stretch>
        </p:blipFill>
        <p:spPr bwMode="auto">
          <a:xfrm>
            <a:off x="755576" y="1772816"/>
            <a:ext cx="2126010" cy="45228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6" descr="КШ 48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832" y="1772816"/>
            <a:ext cx="2739517" cy="216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5" descr="КШ 4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9872" y="4149080"/>
            <a:ext cx="4430233" cy="216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Picture 7" descr="КШ 47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52" y="1772816"/>
            <a:ext cx="2520131" cy="216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9221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2844824" y="1700808"/>
            <a:ext cx="11534008" cy="4941168"/>
          </a:xfrm>
        </p:spPr>
        <p:txBody>
          <a:bodyPr>
            <a:normAutofit/>
          </a:bodyPr>
          <a:lstStyle/>
          <a:p>
            <a:pPr lvl="8" algn="l"/>
            <a:r>
              <a:rPr lang="ru-RU" sz="2800" dirty="0" smtClean="0">
                <a:solidFill>
                  <a:schemeClr val="tx1"/>
                </a:solidFill>
              </a:rPr>
              <a:t>    </a:t>
            </a:r>
            <a:r>
              <a:rPr lang="ru-RU" sz="2400" dirty="0" smtClean="0">
                <a:solidFill>
                  <a:schemeClr val="tx1"/>
                </a:solidFill>
              </a:rPr>
              <a:t>Сформированность у воспитанников таких </a:t>
            </a:r>
          </a:p>
          <a:p>
            <a:pPr lvl="8" algn="l"/>
            <a:r>
              <a:rPr lang="ru-RU" sz="2400" dirty="0" smtClean="0">
                <a:solidFill>
                  <a:schemeClr val="tx1"/>
                </a:solidFill>
              </a:rPr>
              <a:t>важнейших социально значимых качеств, как:</a:t>
            </a:r>
          </a:p>
          <a:p>
            <a:pPr lvl="8" algn="l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 гражданская зрелость</a:t>
            </a:r>
          </a:p>
          <a:p>
            <a:pPr lvl="8" algn="l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 любовь к Отечеству</a:t>
            </a:r>
          </a:p>
          <a:p>
            <a:pPr lvl="8" algn="l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 ответственность</a:t>
            </a:r>
          </a:p>
          <a:p>
            <a:pPr lvl="8" algn="l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 чувство долга</a:t>
            </a:r>
          </a:p>
          <a:p>
            <a:pPr lvl="8" algn="l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 верность традициям</a:t>
            </a:r>
          </a:p>
          <a:p>
            <a:pPr lvl="8" algn="l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 стремление к сохранению и преумножению</a:t>
            </a:r>
          </a:p>
          <a:p>
            <a:pPr lvl="8" algn="l"/>
            <a:r>
              <a:rPr lang="ru-RU" sz="2400" dirty="0" smtClean="0">
                <a:solidFill>
                  <a:schemeClr val="tx1"/>
                </a:solidFill>
              </a:rPr>
              <a:t> исторических и  культурных ценностей</a:t>
            </a:r>
          </a:p>
          <a:p>
            <a:pPr lvl="8" algn="l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 готовность к преодолению трудностей</a:t>
            </a:r>
          </a:p>
          <a:p>
            <a:pPr lvl="8" algn="l">
              <a:buFont typeface="Wingdings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 самопожертвование </a:t>
            </a:r>
          </a:p>
          <a:p>
            <a:pPr lvl="8" algn="l"/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3203848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10" descr="http://www.nexusdesign.ru/Portf/Identity/Gerb_Ryb/Gerb_Ryb%5B1%5D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995" r="10072"/>
          <a:stretch>
            <a:fillRect/>
          </a:stretch>
        </p:blipFill>
        <p:spPr bwMode="auto">
          <a:xfrm>
            <a:off x="0" y="-27493"/>
            <a:ext cx="1259632" cy="14430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548679"/>
            <a:ext cx="7126560" cy="792089"/>
          </a:xfrm>
        </p:spPr>
        <p:txBody>
          <a:bodyPr>
            <a:noAutofit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                          </a:t>
            </a:r>
            <a:r>
              <a:rPr lang="ru-RU" dirty="0" smtClean="0"/>
              <a:t> </a:t>
            </a:r>
            <a:r>
              <a:rPr lang="ru-RU" sz="2400" dirty="0" smtClean="0"/>
              <a:t>Программа «Патриот»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Ожидаемые результаты</a:t>
            </a:r>
            <a:br>
              <a:rPr lang="ru-RU" b="1" dirty="0" smtClean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221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3203848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10" descr="http://www.nexusdesign.ru/Portf/Identity/Gerb_Ryb/Gerb_Ryb%5B1%5D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995" r="10072"/>
          <a:stretch>
            <a:fillRect/>
          </a:stretch>
        </p:blipFill>
        <p:spPr bwMode="auto">
          <a:xfrm>
            <a:off x="0" y="-27493"/>
            <a:ext cx="1259632" cy="14430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214291"/>
            <a:ext cx="7126560" cy="1054470"/>
          </a:xfrm>
        </p:spPr>
        <p:txBody>
          <a:bodyPr>
            <a:normAutofit/>
          </a:bodyPr>
          <a:lstStyle/>
          <a:p>
            <a:r>
              <a:rPr lang="ru-RU" dirty="0" smtClean="0"/>
              <a:t>Быть патриотом…</a:t>
            </a:r>
            <a:endParaRPr lang="ru-RU" dirty="0"/>
          </a:p>
        </p:txBody>
      </p:sp>
      <p:pic>
        <p:nvPicPr>
          <p:cNvPr id="8" name="Рисунок 7" descr="IMG_025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83768" y="1412776"/>
            <a:ext cx="3602813" cy="23759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 descr="IMG_023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83768" y="3933056"/>
            <a:ext cx="3574885" cy="252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 descr="IMG_0278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5576" y="1412776"/>
            <a:ext cx="1484778" cy="15840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Рисунок 10" descr="IMG_0223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5576" y="3140968"/>
            <a:ext cx="1492923" cy="216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Picture 2" descr="C:\Users\Q\Desktop\Цветочная поляна 2013\IMG_0244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5445224"/>
            <a:ext cx="1504817" cy="108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Рисунок 12" descr="IMG_9937.JP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>
            <a:fillRect/>
          </a:stretch>
        </p:blipFill>
        <p:spPr>
          <a:xfrm>
            <a:off x="6300192" y="1412776"/>
            <a:ext cx="1976033" cy="23042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Рисунок 13" descr="IMG_0266.JP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00192" y="3861048"/>
            <a:ext cx="1943652" cy="25919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9221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3203848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10" descr="http://www.nexusdesign.ru/Portf/Identity/Gerb_Ryb/Gerb_Ryb%5B1%5D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995" r="10072"/>
          <a:stretch>
            <a:fillRect/>
          </a:stretch>
        </p:blipFill>
        <p:spPr bwMode="auto">
          <a:xfrm>
            <a:off x="0" y="-27493"/>
            <a:ext cx="1259632" cy="14430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214291"/>
            <a:ext cx="7126560" cy="1054469"/>
          </a:xfrm>
        </p:spPr>
        <p:txBody>
          <a:bodyPr>
            <a:normAutofit/>
          </a:bodyPr>
          <a:lstStyle/>
          <a:p>
            <a:r>
              <a:rPr lang="ru-RU" dirty="0" smtClean="0"/>
              <a:t>Быть патриотом…</a:t>
            </a:r>
            <a:endParaRPr lang="ru-RU" dirty="0"/>
          </a:p>
        </p:txBody>
      </p:sp>
      <p:pic>
        <p:nvPicPr>
          <p:cNvPr id="7" name="Содержимое 4" descr="ceeyOgI6yyI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83568" y="1556792"/>
            <a:ext cx="1822770" cy="216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 descr="UEPHGLSma4c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627784" y="1556792"/>
            <a:ext cx="2520280" cy="216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 descr="P1030392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92080" y="1556792"/>
            <a:ext cx="3168352" cy="216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 descr="M-Y08c_FNDU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568" y="3861048"/>
            <a:ext cx="3710146" cy="252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Содержимое 6" descr="P1030388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1" y="3861048"/>
            <a:ext cx="3888432" cy="252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9221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3203848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10" descr="http://www.nexusdesign.ru/Portf/Identity/Gerb_Ryb/Gerb_Ryb%5B1%5D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995" r="10072"/>
          <a:stretch>
            <a:fillRect/>
          </a:stretch>
        </p:blipFill>
        <p:spPr bwMode="auto">
          <a:xfrm>
            <a:off x="0" y="-27493"/>
            <a:ext cx="1259632" cy="14430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-243407"/>
            <a:ext cx="7126560" cy="1656184"/>
          </a:xfrm>
        </p:spPr>
        <p:txBody>
          <a:bodyPr>
            <a:normAutofit/>
          </a:bodyPr>
          <a:lstStyle/>
          <a:p>
            <a:r>
              <a:rPr lang="ru-RU" dirty="0" smtClean="0"/>
              <a:t>Быть патриотом…</a:t>
            </a:r>
            <a:endParaRPr lang="ru-RU" dirty="0"/>
          </a:p>
        </p:txBody>
      </p:sp>
      <p:pic>
        <p:nvPicPr>
          <p:cNvPr id="12" name="Рисунок 11" descr="2092013 (8)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7584" y="1412776"/>
            <a:ext cx="2520280" cy="252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Рисунок 12" descr="лазер032013 (10)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563888" y="1412776"/>
            <a:ext cx="2808312" cy="252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Рисунок 13" descr="BsYaFdgjRCk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6216" y="1412776"/>
            <a:ext cx="1894722" cy="252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" name="Рисунок 14" descr="лаз2013 (6)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5576" y="4149080"/>
            <a:ext cx="2436447" cy="234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6" name="Рисунок 15" descr="QuimsW_Uyj4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47864" y="4149080"/>
            <a:ext cx="3479600" cy="234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7" name="Рисунок 16" descr="DSC_3886.JP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020272" y="4149080"/>
            <a:ext cx="1404000" cy="234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9221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3203848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10" descr="http://www.nexusdesign.ru/Portf/Identity/Gerb_Ryb/Gerb_Ryb%5B1%5D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995" r="10072"/>
          <a:stretch>
            <a:fillRect/>
          </a:stretch>
        </p:blipFill>
        <p:spPr bwMode="auto">
          <a:xfrm>
            <a:off x="0" y="-27493"/>
            <a:ext cx="1259632" cy="14430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214290"/>
            <a:ext cx="7126560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Будущее за нами</a:t>
            </a:r>
            <a:endParaRPr lang="ru-RU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57290" y="2214554"/>
            <a:ext cx="2591846" cy="1647824"/>
          </a:xfrm>
          <a:ln w="38100" cap="sq">
            <a:solidFill>
              <a:srgbClr val="FFC000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3" descr="DSC0051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7984" y="4365104"/>
            <a:ext cx="3655387" cy="198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71600" y="1988840"/>
            <a:ext cx="3342222" cy="198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4" descr="_FFF5627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4365104"/>
            <a:ext cx="2981295" cy="198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Picture 2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1988840"/>
            <a:ext cx="3168000" cy="198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9221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4857760"/>
            <a:ext cx="7858180" cy="45199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«Историческое значение каждого человека измеряется  его заслугами перед  Родиной, а человеческое достоинство – силою его патриотизма»</a:t>
            </a:r>
          </a:p>
          <a:p>
            <a:pPr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                                                                      Н.Г. Чернышевский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3203848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10" descr="http://www.nexusdesign.ru/Portf/Identity/Gerb_Ryb/Gerb_Ryb%5B1%5D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995" r="10072"/>
          <a:stretch>
            <a:fillRect/>
          </a:stretch>
        </p:blipFill>
        <p:spPr bwMode="auto">
          <a:xfrm>
            <a:off x="0" y="-27493"/>
            <a:ext cx="1259632" cy="1443039"/>
          </a:xfrm>
          <a:prstGeom prst="rect">
            <a:avLst/>
          </a:prstGeom>
          <a:noFill/>
        </p:spPr>
      </p:pic>
      <p:pic>
        <p:nvPicPr>
          <p:cNvPr id="7" name="Picture 5" descr="КШ 41"/>
          <p:cNvPicPr>
            <a:picLocks noGrp="1"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6278" y="706388"/>
            <a:ext cx="5622654" cy="365871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tx2">
                <a:lumMod val="40000"/>
                <a:lumOff val="60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9221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3203848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10" descr="http://www.nexusdesign.ru/Portf/Identity/Gerb_Ryb/Gerb_Ryb%5B1%5D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995" r="10072"/>
          <a:stretch>
            <a:fillRect/>
          </a:stretch>
        </p:blipFill>
        <p:spPr bwMode="auto">
          <a:xfrm>
            <a:off x="0" y="-27493"/>
            <a:ext cx="1259632" cy="14430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0"/>
            <a:ext cx="7126560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Система патриотического воспитания</a:t>
            </a:r>
            <a:endParaRPr lang="ru-RU" dirty="0"/>
          </a:p>
        </p:txBody>
      </p:sp>
      <p:graphicFrame>
        <p:nvGraphicFramePr>
          <p:cNvPr id="10" name="Схема 9"/>
          <p:cNvGraphicFramePr/>
          <p:nvPr/>
        </p:nvGraphicFramePr>
        <p:xfrm>
          <a:off x="827584" y="836712"/>
          <a:ext cx="770485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Скругленный прямоугольник 14"/>
          <p:cNvSpPr/>
          <p:nvPr/>
        </p:nvSpPr>
        <p:spPr>
          <a:xfrm>
            <a:off x="2267744" y="1484784"/>
            <a:ext cx="4536504" cy="1224136"/>
          </a:xfrm>
          <a:prstGeom prst="round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единого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воспитательного пространства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043608" y="3429000"/>
            <a:ext cx="144016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уроке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516216" y="3356992"/>
            <a:ext cx="165618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социуме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03848" y="3212976"/>
            <a:ext cx="2592288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внеклассной и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внешкольной работе,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системе  дополнительного образования</a:t>
            </a:r>
          </a:p>
          <a:p>
            <a:pPr algn="ctr"/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987824" y="5229200"/>
            <a:ext cx="3240360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воспитывающей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1763688" y="314096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763688" y="3140968"/>
            <a:ext cx="56166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7380312" y="314096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15" idx="2"/>
            <a:endCxn id="19" idx="0"/>
          </p:cNvCxnSpPr>
          <p:nvPr/>
        </p:nvCxnSpPr>
        <p:spPr>
          <a:xfrm flipH="1">
            <a:off x="4499992" y="2708920"/>
            <a:ext cx="36004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19" idx="2"/>
          </p:cNvCxnSpPr>
          <p:nvPr/>
        </p:nvCxnSpPr>
        <p:spPr>
          <a:xfrm>
            <a:off x="4499992" y="4581128"/>
            <a:ext cx="36004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16" idx="2"/>
          </p:cNvCxnSpPr>
          <p:nvPr/>
        </p:nvCxnSpPr>
        <p:spPr>
          <a:xfrm>
            <a:off x="1763688" y="436510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763688" y="4869160"/>
            <a:ext cx="56166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V="1">
            <a:off x="7380312" y="3717032"/>
            <a:ext cx="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21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214554"/>
            <a:ext cx="7858180" cy="4143404"/>
          </a:xfrm>
        </p:spPr>
        <p:txBody>
          <a:bodyPr>
            <a:normAutofit lnSpcReduction="10000"/>
          </a:bodyPr>
          <a:lstStyle/>
          <a:p>
            <a:pPr algn="l">
              <a:buFont typeface="Wingdings" pitchFamily="2" charset="2"/>
              <a:buChar char="§"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  не ограничено стандартами;</a:t>
            </a:r>
          </a:p>
          <a:p>
            <a:pPr algn="l">
              <a:buFont typeface="Wingdings" pitchFamily="2" charset="2"/>
              <a:buChar char="§"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  ориентировано на личностные интересы, потребности и способности ребёнка;                                                                                           </a:t>
            </a:r>
          </a:p>
          <a:p>
            <a:pPr algn="l">
              <a:buFont typeface="Wingdings" pitchFamily="2" charset="2"/>
              <a:buChar char="§"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 обеспечивает возможность самоопределения и самореализации;</a:t>
            </a:r>
          </a:p>
          <a:p>
            <a:pPr algn="l">
              <a:buFont typeface="Wingdings" pitchFamily="2" charset="2"/>
              <a:buChar char="§"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  способствует созданию «ситуации успеха» и творческому развитию каждого учащегося;                                                      </a:t>
            </a:r>
          </a:p>
          <a:p>
            <a:pPr algn="l">
              <a:buFont typeface="Wingdings" pitchFamily="2" charset="2"/>
              <a:buChar char="§"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 создаёт  условия для социально значимой деятельности  и проявления активности.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3203848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10" descr="http://www.nexusdesign.ru/Portf/Identity/Gerb_Ryb/Gerb_Ryb%5B1%5D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995" r="10072"/>
          <a:stretch>
            <a:fillRect/>
          </a:stretch>
        </p:blipFill>
        <p:spPr bwMode="auto">
          <a:xfrm>
            <a:off x="0" y="0"/>
            <a:ext cx="1259632" cy="14430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332656"/>
            <a:ext cx="7416824" cy="1643644"/>
          </a:xfrm>
        </p:spPr>
        <p:txBody>
          <a:bodyPr>
            <a:noAutofit/>
          </a:bodyPr>
          <a:lstStyle/>
          <a:p>
            <a:r>
              <a:rPr lang="ru-RU" sz="4200" dirty="0" smtClean="0"/>
              <a:t>Возможности дополнительного</a:t>
            </a:r>
            <a:br>
              <a:rPr lang="ru-RU" sz="4200" dirty="0" smtClean="0"/>
            </a:br>
            <a:r>
              <a:rPr lang="ru-RU" sz="4200" dirty="0" smtClean="0"/>
              <a:t>образования</a:t>
            </a: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9221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Рисунок SmartArt 5"/>
          <p:cNvGraphicFramePr>
            <a:graphicFrameLocks noGrp="1"/>
          </p:cNvGraphicFramePr>
          <p:nvPr>
            <p:ph type="dgm" idx="1"/>
          </p:nvPr>
        </p:nvGraphicFramePr>
        <p:xfrm>
          <a:off x="708720" y="1556792"/>
          <a:ext cx="8435280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0"/>
            <a:ext cx="3275856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10" descr="http://www.nexusdesign.ru/Portf/Identity/Gerb_Ryb/Gerb_Ryb%5B1%5D.gif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995" r="10072"/>
          <a:stretch>
            <a:fillRect/>
          </a:stretch>
        </p:blipFill>
        <p:spPr bwMode="auto">
          <a:xfrm>
            <a:off x="0" y="0"/>
            <a:ext cx="1259632" cy="1443039"/>
          </a:xfrm>
          <a:prstGeom prst="rect">
            <a:avLst/>
          </a:prstGeom>
          <a:noFill/>
        </p:spPr>
      </p:pic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0"/>
            <a:ext cx="7272808" cy="1124743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4200" dirty="0" smtClean="0">
                <a:cs typeface="Times New Roman" pitchFamily="18" charset="0"/>
              </a:rPr>
              <a:t>Дополнительное образование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7776864" cy="4896544"/>
          </a:xfrm>
        </p:spPr>
        <p:txBody>
          <a:bodyPr>
            <a:normAutofit fontScale="85000" lnSpcReduction="20000"/>
          </a:bodyPr>
          <a:lstStyle/>
          <a:p>
            <a:pPr lvl="0" algn="l"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1"/>
                </a:solidFill>
              </a:rPr>
              <a:t>Организация и проведение соревнований по военно-прикладным видам спорта, смотров.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1"/>
                </a:solidFill>
              </a:rPr>
              <a:t>Организация и проведение елевых военно-патриотических программ и проектов.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1"/>
                </a:solidFill>
              </a:rPr>
              <a:t>Организация и проведение </a:t>
            </a:r>
            <a:r>
              <a:rPr lang="ru-RU" sz="3600" dirty="0" err="1" smtClean="0">
                <a:solidFill>
                  <a:schemeClr val="tx1"/>
                </a:solidFill>
              </a:rPr>
              <a:t>Кашкинских</a:t>
            </a:r>
            <a:r>
              <a:rPr lang="ru-RU" sz="3600" dirty="0" smtClean="0">
                <a:solidFill>
                  <a:schemeClr val="tx1"/>
                </a:solidFill>
              </a:rPr>
              <a:t> чтений.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1"/>
                </a:solidFill>
              </a:rPr>
              <a:t>Организация и проведение тематических военно-спортивных  игр.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1"/>
                </a:solidFill>
              </a:rPr>
              <a:t>Организация и проведение военизированных и полевых сборов.</a:t>
            </a:r>
          </a:p>
          <a:p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3203848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10" descr="http://www.nexusdesign.ru/Portf/Identity/Gerb_Ryb/Gerb_Ryb%5B1%5D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995" r="10072"/>
          <a:stretch>
            <a:fillRect/>
          </a:stretch>
        </p:blipFill>
        <p:spPr bwMode="auto">
          <a:xfrm>
            <a:off x="0" y="-27493"/>
            <a:ext cx="1259632" cy="14430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0"/>
            <a:ext cx="7126560" cy="147002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                                             Программа «Патриот»</a:t>
            </a:r>
            <a:br>
              <a:rPr lang="ru-RU" sz="2400" dirty="0" smtClean="0"/>
            </a:br>
            <a:r>
              <a:rPr lang="ru-RU" sz="2400" dirty="0" smtClean="0"/>
              <a:t>            </a:t>
            </a:r>
            <a:r>
              <a:rPr lang="ru-RU" sz="4000" b="1" dirty="0" smtClean="0"/>
              <a:t>Основные направления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9221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7776864" cy="4896544"/>
          </a:xfrm>
        </p:spPr>
        <p:txBody>
          <a:bodyPr>
            <a:normAutofit fontScale="77500" lnSpcReduction="20000"/>
          </a:bodyPr>
          <a:lstStyle/>
          <a:p>
            <a:pPr lvl="0" algn="l"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1"/>
                </a:solidFill>
              </a:rPr>
              <a:t>Организация и проведение тематических слётов, походов.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1"/>
                </a:solidFill>
              </a:rPr>
              <a:t>Организация и проведение ежегодного новогоднего кадетского бала.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1"/>
                </a:solidFill>
              </a:rPr>
              <a:t>Организация и проведение ежегодной «Битвы хоров».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1"/>
                </a:solidFill>
              </a:rPr>
              <a:t>Проведение массовых военно-патриотических мероприятий.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1"/>
                </a:solidFill>
              </a:rPr>
              <a:t>Внедрение новых информационных технологий.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1"/>
                </a:solidFill>
              </a:rPr>
              <a:t>Организация исследовательской деятельности школьников.</a:t>
            </a:r>
          </a:p>
          <a:p>
            <a:pPr lvl="0" algn="l"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1"/>
                </a:solidFill>
              </a:rPr>
              <a:t>Деятельность школьного музея.</a:t>
            </a:r>
          </a:p>
          <a:p>
            <a:pPr algn="l"/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3203848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10" descr="http://www.nexusdesign.ru/Portf/Identity/Gerb_Ryb/Gerb_Ryb%5B1%5D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995" r="10072"/>
          <a:stretch>
            <a:fillRect/>
          </a:stretch>
        </p:blipFill>
        <p:spPr bwMode="auto">
          <a:xfrm>
            <a:off x="0" y="-27493"/>
            <a:ext cx="1259632" cy="14430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0"/>
            <a:ext cx="7126560" cy="1470025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                                                   </a:t>
            </a:r>
            <a:r>
              <a:rPr lang="ru-RU" sz="2800" dirty="0" smtClean="0"/>
              <a:t>Программа «Патриот»</a:t>
            </a:r>
            <a:br>
              <a:rPr lang="ru-RU" sz="2800" dirty="0" smtClean="0"/>
            </a:br>
            <a:r>
              <a:rPr lang="ru-RU" sz="2800" dirty="0" smtClean="0"/>
              <a:t>           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dirty="0" smtClean="0"/>
              <a:t>            </a:t>
            </a:r>
            <a:r>
              <a:rPr lang="ru-RU" b="1" dirty="0" smtClean="0"/>
              <a:t>Основные направления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21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7776864" cy="4896544"/>
          </a:xfrm>
        </p:spPr>
        <p:txBody>
          <a:bodyPr>
            <a:normAutofit fontScale="850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tx1"/>
                </a:solidFill>
              </a:rPr>
              <a:t>  разработка и внедрение  эффективных форм   и методов работы, способствующих развитию патриотизма через активную  практическую разноплановую деятельность;</a:t>
            </a:r>
          </a:p>
          <a:p>
            <a:pPr algn="l"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tx1"/>
                </a:solidFill>
              </a:rPr>
              <a:t>  развитие гражданского и национального самосознания школьников, патриотической направленности личности, обладающей качествами гражданина-патриота  Родины и  способной успешно выполнять гражданские обязанности в мирное  и военное время;</a:t>
            </a:r>
          </a:p>
          <a:p>
            <a:pPr algn="l"/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3203848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10" descr="http://www.nexusdesign.ru/Portf/Identity/Gerb_Ryb/Gerb_Ryb%5B1%5D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995" r="10072"/>
          <a:stretch>
            <a:fillRect/>
          </a:stretch>
        </p:blipFill>
        <p:spPr bwMode="auto">
          <a:xfrm>
            <a:off x="0" y="-27493"/>
            <a:ext cx="1259632" cy="14430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0"/>
            <a:ext cx="7126560" cy="1470025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                                                        Программа «Патриот»</a:t>
            </a:r>
            <a:r>
              <a:rPr lang="ru-RU" sz="4000" dirty="0" smtClean="0"/>
              <a:t> </a:t>
            </a:r>
            <a:br>
              <a:rPr lang="ru-RU" sz="4000" dirty="0" smtClean="0"/>
            </a:br>
            <a:r>
              <a:rPr lang="ru-RU" sz="4000" b="1" dirty="0" smtClean="0"/>
              <a:t>Задачи дополнительного образования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9221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7776864" cy="4896544"/>
          </a:xfrm>
        </p:spPr>
        <p:txBody>
          <a:bodyPr>
            <a:normAutofit fontScale="850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tx1"/>
                </a:solidFill>
              </a:rPr>
              <a:t> формирование патриотического мировоззрения, направленного на сохранение окружающеё среды и достижений предшествующих поколений, воспитание гражданина, ответственного за свою малую родину и стремящегося к созиданию на ней;</a:t>
            </a:r>
          </a:p>
          <a:p>
            <a:pPr algn="l"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tx1"/>
                </a:solidFill>
              </a:rPr>
              <a:t> создание  педагогических ситуаций, направленных на формирование способности и готовности к защите Отечества в военно-спортивных мероприятиях и творческих конкурсах.</a:t>
            </a:r>
          </a:p>
          <a:p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3203848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10" descr="http://www.nexusdesign.ru/Portf/Identity/Gerb_Ryb/Gerb_Ryb%5B1%5D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995" r="10072"/>
          <a:stretch>
            <a:fillRect/>
          </a:stretch>
        </p:blipFill>
        <p:spPr bwMode="auto">
          <a:xfrm>
            <a:off x="0" y="-27493"/>
            <a:ext cx="1259632" cy="14430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0"/>
            <a:ext cx="7126560" cy="1470025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                                                         Программа «Патриот»</a:t>
            </a:r>
            <a:r>
              <a:rPr lang="ru-RU" sz="4000" dirty="0" smtClean="0"/>
              <a:t>           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Задачи дополнительного образования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9221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699</Words>
  <Application>Microsoft Office PowerPoint</Application>
  <PresentationFormat>Экран (4:3)</PresentationFormat>
  <Paragraphs>115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Развитие патриотического сознания учащихся во внеурочной деятельности и дополнительном образовании школьников</vt:lpstr>
      <vt:lpstr>Презентация PowerPoint</vt:lpstr>
      <vt:lpstr>Система патриотического воспитания</vt:lpstr>
      <vt:lpstr>Возможности дополнительного образования</vt:lpstr>
      <vt:lpstr>Дополнительное образование</vt:lpstr>
      <vt:lpstr>                                             Программа «Патриот»             Основные направления</vt:lpstr>
      <vt:lpstr>                                                   Программа «Патриот»                          Основные направления</vt:lpstr>
      <vt:lpstr>                                                        Программа «Патриот»  Задачи дополнительного образования</vt:lpstr>
      <vt:lpstr>                                                         Программа «Патриот»             Задачи дополнительного образования</vt:lpstr>
      <vt:lpstr>                                          Программа «Патриот»  Формы деятельности</vt:lpstr>
      <vt:lpstr>Участие в творческих конкурсах</vt:lpstr>
      <vt:lpstr>                                     Программа «Патриот»  Исследовательская работа</vt:lpstr>
      <vt:lpstr>                                        Программа «Патриот»  «Науки юношей питают»</vt:lpstr>
      <vt:lpstr>                             Программа «Патриот»  Ожидаемые результаты </vt:lpstr>
      <vt:lpstr>Быть патриотом…</vt:lpstr>
      <vt:lpstr>Быть патриотом…</vt:lpstr>
      <vt:lpstr>Быть патриотом…</vt:lpstr>
      <vt:lpstr>Будущее за нами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Редактор</dc:creator>
  <cp:lastModifiedBy>Ольга Владимировна Чиркун</cp:lastModifiedBy>
  <cp:revision>49</cp:revision>
  <dcterms:created xsi:type="dcterms:W3CDTF">2013-10-31T10:03:55Z</dcterms:created>
  <dcterms:modified xsi:type="dcterms:W3CDTF">2015-05-15T12:45:20Z</dcterms:modified>
</cp:coreProperties>
</file>