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10"/>
  </p:notesMasterIdLst>
  <p:handoutMasterIdLst>
    <p:handoutMasterId r:id="rId11"/>
  </p:handoutMasterIdLst>
  <p:sldIdLst>
    <p:sldId id="401" r:id="rId3"/>
    <p:sldId id="402" r:id="rId4"/>
    <p:sldId id="403" r:id="rId5"/>
    <p:sldId id="406" r:id="rId6"/>
    <p:sldId id="404" r:id="rId7"/>
    <p:sldId id="405" r:id="rId8"/>
    <p:sldId id="399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56" autoAdjust="0"/>
  </p:normalViewPr>
  <p:slideViewPr>
    <p:cSldViewPr showGuides="1">
      <p:cViewPr>
        <p:scale>
          <a:sx n="70" d="100"/>
          <a:sy n="70" d="100"/>
        </p:scale>
        <p:origin x="-1386" y="-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68578-5514-4739-8438-4065CDB32902}" type="datetimeFigureOut">
              <a:rPr lang="de-DE" smtClean="0"/>
              <a:pPr/>
              <a:t>23.01.2018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5958-77CC-473B-B5D2-25538211483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04482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3B4D6-5B12-46E7-9CE3-005A392D8754}" type="datetimeFigureOut">
              <a:rPr lang="en-IN" smtClean="0"/>
              <a:pPr/>
              <a:t>23-01-2018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92FA4-9DCB-41DF-9B19-F15259E7D99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8658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1479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DAABA-B204-4DEA-8A3C-24801D40BEF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77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FCE5-EFA2-4497-9A38-7703F8344A6A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369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A2FCE-145B-414A-B32E-0D9E375B08D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06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A3CE-CFB3-4A97-ACC3-879460845F4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34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334F-C917-4B4E-B30C-20E498F3002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883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CE76-9CFE-4C9C-8AC2-B47DFA11769C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372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E0358-53AB-4E78-B5D4-071B6638FB4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315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D2B89-8687-4240-8B76-32D0F2C60D6F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254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BCA0F-D446-4BCB-B1D1-C23802D25B1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950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EE48-88D5-4C59-8AF2-3880CF9B259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5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5AA27-DE28-4C2E-9350-6E4C463CD10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303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BD61-78B8-435B-A628-6862A55DD7F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934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010F-C4FE-4742-B10B-6173101662E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661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06C1-4F4E-47CA-BD2A-E948F39B8ED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79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83477-2366-4194-B48B-28680D4EA91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9302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8602B-2F9B-459F-A8B1-08E41F5168B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461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E36E5-357E-4D5B-BA98-3621C21967E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1108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6C1B-BD74-4377-9588-56AE9EC1B0C6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3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6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  <a:prstGeom prst="rect">
            <a:avLst/>
          </a:prstGeo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49345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6" descr="PPT_Tite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731317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54A6-3D17-4B3B-BD76-F4A3CD62532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670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7899-08A5-47FE-8D33-1C1B95B22E6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21804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90689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BE17-A76D-4219-BDFE-C7A6D10802B9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20566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D5A56-E54B-49B6-AF75-B8E9DA2BE7C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1911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EA1C-019C-471B-9B6B-64853E7F610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857212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08D5-A2FD-4FFD-A9E5-B74E403F91E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6565026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3F7E8-6819-4BBB-AC5B-88DF60C2EC6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7802630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40FA-DA1D-447D-8A64-4CF0993D53F3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1954893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3476-C623-42D1-A747-FB53B845F68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140222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C897-01F3-471E-9517-B911D2054E3C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324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514E-59E2-491F-84CA-F72F09C3D17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1745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DE9E8-A75B-4F30-A581-6F9444EDC40A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296658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00E3D-8F19-4A09-A600-7CE8D514F2E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947923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25750-778A-431F-A491-CA0CC4D6E151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474000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00F7-93F1-4D60-A203-180A261E69A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2105998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8362D-9BC4-4BB5-A78C-5D7113B6B9FB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585716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4E51-E03D-4839-8DF2-0B3D6DBA36B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5549815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0D67-D2EA-4E61-9BED-9F7C306BF98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462300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5FD66-76F1-4C3C-8382-4A1E6DF5D2D8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967947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3CB0-2E42-4751-B543-284EF298A01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8086593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CEB9D-E8D0-4454-B788-A661BCD3785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9353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E82B-9E43-490D-A778-DA22B49424B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3188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5494-6FC6-44F3-9465-056DC2A902FD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9876620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4041E-7552-434B-BBC7-B39EF77786D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642695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C995-F15A-4A25-9887-DD42DD1FDFAA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5250803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5BF1-D4C5-48E8-9062-CE67406FB529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5533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482484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6" descr="PPT_Tite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73131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906893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7899-08A5-47FE-8D33-1C1B95B22E6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21804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FA3AC-8E99-4275-A7B2-F4AE79B0544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19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17902-E7B8-4EA7-BEED-83CC49BED8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14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1A6AE-8727-4B20-B71B-4CE80C499671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57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6AAE-028F-42BD-8AF0-6BFC2689DA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47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29" Type="http://schemas.openxmlformats.org/officeDocument/2006/relationships/slideLayout" Target="../slideLayouts/slideLayout56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31" Type="http://schemas.openxmlformats.org/officeDocument/2006/relationships/slideLayout" Target="../slideLayouts/slideLayout58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Relationship Id="rId30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914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Arial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31800" y="1722438"/>
            <a:ext cx="6877050" cy="46942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6696075" y="736600"/>
            <a:ext cx="2016125" cy="14287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EE97D5-C4A0-45CD-8ACD-0872484BD2E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6696075" y="577850"/>
            <a:ext cx="2016125" cy="144463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solidFill>
                  <a:prstClr val="black"/>
                </a:solidFill>
                <a:cs typeface="Arial" pitchFamily="34" charset="0"/>
              </a:rPr>
              <a:t>Goethe-Institut für Thema</a:t>
            </a:r>
          </a:p>
        </p:txBody>
      </p:sp>
      <p:sp>
        <p:nvSpPr>
          <p:cNvPr id="1030" name="Textfeld 9"/>
          <p:cNvSpPr txBox="1">
            <a:spLocks noChangeArrowheads="1"/>
          </p:cNvSpPr>
          <p:nvPr/>
        </p:nvSpPr>
        <p:spPr bwMode="gray">
          <a:xfrm>
            <a:off x="6696075" y="419100"/>
            <a:ext cx="20161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900" smtClean="0">
                <a:solidFill>
                  <a:prstClr val="black"/>
                </a:solidFill>
                <a:cs typeface="Arial" pitchFamily="34" charset="0"/>
              </a:rPr>
              <a:t>Seite </a:t>
            </a:r>
            <a:fld id="{85B0AB64-676B-43A2-9608-2E118C15A743}" type="slidenum">
              <a:rPr lang="de-DE" sz="900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sz="9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6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92" r:id="rId28"/>
    <p:sldLayoutId id="2147483793" r:id="rId29"/>
    <p:sldLayoutId id="2147483794" r:id="rId30"/>
    <p:sldLayoutId id="2147483795" r:id="rId31"/>
  </p:sldLayoutIdLst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905000"/>
            <a:ext cx="7721600" cy="2667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Принципы обучения и изучения второго иностранного языка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950200" cy="60563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принцип опоры и компаративной связи с родным и первым иностранным языком, который позволяет обучающимся осознать уже имеющиеся у них обширные знания и опыт изучения иностранного языка и перенести их на изучение второго иностранного языка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положительный перенос (транспозиция)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- отрицательное влияние (интерференция)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950200" cy="51419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принцип параллельного развития всех видов речевой деятельности, предполагающий исключительно практическую направленность изучения второго иностранного языка (языковые навыки формируются у обучающихся в процессе решения коммуникативных задач)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8178800" cy="49895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Учёт имеющегося у обучающихся опыта изучения родного языка и первого иностранного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err="1" smtClean="0">
                <a:solidFill>
                  <a:schemeClr val="tx1"/>
                </a:solidFill>
              </a:rPr>
              <a:t>Экономизация</a:t>
            </a:r>
            <a:r>
              <a:rPr lang="ru-RU" sz="2800" dirty="0" smtClean="0">
                <a:solidFill>
                  <a:schemeClr val="tx1"/>
                </a:solidFill>
              </a:rPr>
              <a:t> учебного процесса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Освоение второго иностранного языка «сверху вниз»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950200" cy="51419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индуктивный подход к изучению лексических и грамматических явлений, способствующий личностному (поиск собственных смыслов и путей изучения иностранных языков) и когнитивному (умения сравнивать, анализировать, классифицировать, обобщать, делать выводы) развитию обучающихся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8026400" cy="55991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принцип методического плюрализма, подразумевающий разнообразие методов, приёмов и технологий изучения иностранного языка, включая информационно-коммуникационные технологий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Обучение направлено на формирование автономии учащегося в учебной деятельности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305800" cy="1208087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Спасибо за внимание</a:t>
            </a:r>
            <a:r>
              <a:rPr lang="de-DE" sz="4400" dirty="0" smtClean="0">
                <a:solidFill>
                  <a:schemeClr val="tx1"/>
                </a:solidFill>
              </a:rPr>
              <a:t>!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lomboa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astervorlage_für_PowerPoint-Präsentationen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141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colomboa</vt:lpstr>
      <vt:lpstr>2_Mastervorlage_für_PowerPoint-Präsentationen</vt:lpstr>
      <vt:lpstr>Принципы обучения и изучения второго иностранного языка</vt:lpstr>
      <vt:lpstr>принцип опоры и компаративной связи с родным и первым иностранным языком, который позволяет обучающимся осознать уже имеющиеся у них обширные знания и опыт изучения иностранного языка и перенести их на изучение второго иностранного языка  - положительный перенос (транспозиция) - отрицательное влияние (интерференция)</vt:lpstr>
      <vt:lpstr>принцип параллельного развития всех видов речевой деятельности, предполагающий исключительно практическую направленность изучения второго иностранного языка (языковые навыки формируются у обучающихся в процессе решения коммуникативных задач)</vt:lpstr>
      <vt:lpstr>Учёт имеющегося у обучающихся опыта изучения родного языка и первого иностранного   Экономизация учебного процесса   Освоение второго иностранного языка «сверху вниз»</vt:lpstr>
      <vt:lpstr>индуктивный подход к изучению лексических и грамматических явлений, способствующий личностному (поиск собственных смыслов и путей изучения иностранных языков) и когнитивному (умения сравнивать, анализировать, классифицировать, обобщать, делать выводы) развитию обучающихся</vt:lpstr>
      <vt:lpstr>принцип методического плюрализма, подразумевающий разнообразие методов, приёмов и технологий изучения иностранного языка, включая информационно-коммуникационные технологий    Обучение направлено на формирование автономии учащегося в учебной деятельности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Priyanka</dc:creator>
  <cp:lastModifiedBy>hp</cp:lastModifiedBy>
  <cp:revision>363</cp:revision>
  <cp:lastPrinted>2014-12-17T13:49:29Z</cp:lastPrinted>
  <dcterms:created xsi:type="dcterms:W3CDTF">2012-11-23T05:49:54Z</dcterms:created>
  <dcterms:modified xsi:type="dcterms:W3CDTF">2018-01-23T12:11:26Z</dcterms:modified>
</cp:coreProperties>
</file>