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09" r:id="rId2"/>
    <p:sldId id="336" r:id="rId3"/>
    <p:sldId id="337" r:id="rId4"/>
    <p:sldId id="311" r:id="rId5"/>
    <p:sldId id="338" r:id="rId6"/>
    <p:sldId id="339" r:id="rId7"/>
    <p:sldId id="312" r:id="rId8"/>
    <p:sldId id="313" r:id="rId9"/>
    <p:sldId id="314" r:id="rId10"/>
    <p:sldId id="315" r:id="rId11"/>
    <p:sldId id="316" r:id="rId12"/>
    <p:sldId id="317" r:id="rId13"/>
    <p:sldId id="320" r:id="rId14"/>
    <p:sldId id="340" r:id="rId15"/>
    <p:sldId id="341" r:id="rId16"/>
    <p:sldId id="321" r:id="rId17"/>
    <p:sldId id="324" r:id="rId18"/>
    <p:sldId id="325" r:id="rId19"/>
    <p:sldId id="326" r:id="rId20"/>
    <p:sldId id="327" r:id="rId21"/>
    <p:sldId id="328" r:id="rId22"/>
    <p:sldId id="344" r:id="rId23"/>
    <p:sldId id="329" r:id="rId24"/>
    <p:sldId id="332" r:id="rId25"/>
    <p:sldId id="333" r:id="rId26"/>
    <p:sldId id="334" r:id="rId27"/>
    <p:sldId id="259" r:id="rId28"/>
    <p:sldId id="262" r:id="rId29"/>
    <p:sldId id="256" r:id="rId30"/>
    <p:sldId id="263" r:id="rId31"/>
    <p:sldId id="264" r:id="rId32"/>
    <p:sldId id="268" r:id="rId33"/>
    <p:sldId id="343" r:id="rId34"/>
    <p:sldId id="265" r:id="rId35"/>
    <p:sldId id="269" r:id="rId36"/>
    <p:sldId id="266" r:id="rId37"/>
    <p:sldId id="270" r:id="rId38"/>
    <p:sldId id="267" r:id="rId39"/>
    <p:sldId id="271" r:id="rId40"/>
    <p:sldId id="342" r:id="rId41"/>
    <p:sldId id="272" r:id="rId42"/>
    <p:sldId id="273" r:id="rId43"/>
    <p:sldId id="274" r:id="rId44"/>
    <p:sldId id="275" r:id="rId45"/>
    <p:sldId id="258" r:id="rId4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2D35"/>
    <a:srgbClr val="B9D4ED"/>
    <a:srgbClr val="A52C36"/>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24" autoAdjust="0"/>
  </p:normalViewPr>
  <p:slideViewPr>
    <p:cSldViewPr snapToGrid="0">
      <p:cViewPr varScale="1">
        <p:scale>
          <a:sx n="83" d="100"/>
          <a:sy n="83" d="100"/>
        </p:scale>
        <p:origin x="-90"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B1A28-DC24-432D-BDE0-0391D3AD73B7}" type="datetimeFigureOut">
              <a:rPr lang="ru-RU" smtClean="0"/>
              <a:pPr/>
              <a:t>29.06.2017</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C9A070-5B88-4BB3-AEDB-10F3BBFBD7BE}" type="slidenum">
              <a:rPr lang="ru-RU" smtClean="0"/>
              <a:pPr/>
              <a:t>‹#›</a:t>
            </a:fld>
            <a:endParaRPr lang="ru-RU"/>
          </a:p>
        </p:txBody>
      </p:sp>
    </p:spTree>
    <p:extLst>
      <p:ext uri="{BB962C8B-B14F-4D97-AF65-F5344CB8AC3E}">
        <p14:creationId xmlns:p14="http://schemas.microsoft.com/office/powerpoint/2010/main" val="166751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CC576FF-ABA0-44FB-90E8-7049416FA9ED}" type="slidenum">
              <a:rPr lang="ru-RU" smtClean="0"/>
              <a:pPr/>
              <a:t>13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342938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378248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111833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177529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786052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420212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2223907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33019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135636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260767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CA80D50-DE6C-4704-B7C3-588230F13566}" type="datetimeFigureOut">
              <a:rPr lang="ru-RU" smtClean="0"/>
              <a:pPr/>
              <a:t>29.06.2017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106229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80D50-DE6C-4704-B7C3-588230F13566}" type="datetimeFigureOut">
              <a:rPr lang="ru-RU" smtClean="0"/>
              <a:pPr/>
              <a:t>29.06.2017</a:t>
            </a:fld>
            <a:endParaRPr lang="ru-RU"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6B192-CE83-4DCA-98B0-CCD953914A7C}" type="slidenum">
              <a:rPr lang="ru-RU" smtClean="0"/>
              <a:pPr/>
              <a:t>‹#›</a:t>
            </a:fld>
            <a:endParaRPr lang="ru-RU" dirty="0"/>
          </a:p>
        </p:txBody>
      </p:sp>
    </p:spTree>
    <p:extLst>
      <p:ext uri="{BB962C8B-B14F-4D97-AF65-F5344CB8AC3E}">
        <p14:creationId xmlns:p14="http://schemas.microsoft.com/office/powerpoint/2010/main" val="380033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fgosreestr.r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20.jpe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iro.yar.ru/"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8062" y="0"/>
            <a:ext cx="10238482" cy="1348353"/>
          </a:xfrm>
          <a:gradFill>
            <a:gsLst>
              <a:gs pos="0">
                <a:schemeClr val="bg1"/>
              </a:gs>
              <a:gs pos="62000">
                <a:schemeClr val="bg2"/>
              </a:gs>
              <a:gs pos="92000">
                <a:schemeClr val="bg2">
                  <a:lumMod val="90000"/>
                </a:schemeClr>
              </a:gs>
              <a:gs pos="100000">
                <a:schemeClr val="bg2">
                  <a:lumMod val="75000"/>
                </a:schemeClr>
              </a:gs>
            </a:gsLst>
            <a:lin ang="5400000" scaled="1"/>
          </a:gradFill>
        </p:spPr>
        <p:txBody>
          <a:bodyPr>
            <a:normAutofit fontScale="90000"/>
          </a:bodyPr>
          <a:lstStyle/>
          <a:p>
            <a:pPr algn="ctr"/>
            <a:r>
              <a:rPr lang="ru-RU" sz="2100" dirty="0" smtClean="0">
                <a:solidFill>
                  <a:srgbClr val="A52C36"/>
                </a:solidFill>
                <a:latin typeface="Times New Roman" panose="02020603050405020304" pitchFamily="18" charset="0"/>
                <a:cs typeface="Times New Roman" panose="02020603050405020304" pitchFamily="18" charset="0"/>
              </a:rPr>
              <a:t>Государственное автономное учреждение дополнительного профессионального образования Ярославской области</a:t>
            </a:r>
            <a:r>
              <a:rPr lang="ru-RU" sz="2400" dirty="0" smtClean="0">
                <a:solidFill>
                  <a:srgbClr val="A52C36"/>
                </a:solidFill>
                <a:latin typeface="Times New Roman" panose="02020603050405020304" pitchFamily="18" charset="0"/>
                <a:cs typeface="Times New Roman" panose="02020603050405020304" pitchFamily="18" charset="0"/>
              </a:rPr>
              <a:t/>
            </a:r>
            <a:br>
              <a:rPr lang="ru-RU" sz="2400" dirty="0" smtClean="0">
                <a:solidFill>
                  <a:srgbClr val="A52C36"/>
                </a:solidFill>
                <a:latin typeface="Times New Roman" panose="02020603050405020304" pitchFamily="18" charset="0"/>
                <a:cs typeface="Times New Roman" panose="02020603050405020304" pitchFamily="18" charset="0"/>
              </a:rPr>
            </a:br>
            <a:r>
              <a:rPr lang="ru-RU" sz="2400" dirty="0" smtClean="0">
                <a:solidFill>
                  <a:srgbClr val="A52C36"/>
                </a:solidFill>
                <a:latin typeface="Times New Roman" panose="02020603050405020304" pitchFamily="18" charset="0"/>
                <a:cs typeface="Times New Roman" panose="02020603050405020304" pitchFamily="18" charset="0"/>
              </a:rPr>
              <a:t/>
            </a:r>
            <a:br>
              <a:rPr lang="ru-RU" sz="2400" dirty="0" smtClean="0">
                <a:solidFill>
                  <a:srgbClr val="A52C36"/>
                </a:solidFill>
                <a:latin typeface="Times New Roman" panose="02020603050405020304" pitchFamily="18" charset="0"/>
                <a:cs typeface="Times New Roman" panose="02020603050405020304" pitchFamily="18" charset="0"/>
              </a:rPr>
            </a:br>
            <a:r>
              <a:rPr lang="ru-RU" sz="2800" b="1" dirty="0" smtClean="0">
                <a:solidFill>
                  <a:srgbClr val="A52C3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Институт развития образования</a:t>
            </a:r>
            <a:endParaRPr lang="ru-RU" sz="2800" b="1" dirty="0">
              <a:solidFill>
                <a:srgbClr val="A52C3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0" y="0"/>
            <a:ext cx="1857081" cy="1857081"/>
          </a:xfrm>
        </p:spPr>
      </p:pic>
      <p:sp>
        <p:nvSpPr>
          <p:cNvPr id="6" name="TextBox 5"/>
          <p:cNvSpPr txBox="1"/>
          <p:nvPr/>
        </p:nvSpPr>
        <p:spPr>
          <a:xfrm>
            <a:off x="1858384" y="1828800"/>
            <a:ext cx="9597742" cy="4524315"/>
          </a:xfrm>
          <a:prstGeom prst="rect">
            <a:avLst/>
          </a:prstGeom>
          <a:noFill/>
        </p:spPr>
        <p:txBody>
          <a:bodyPr wrap="square" rtlCol="0">
            <a:spAutoFit/>
          </a:bodyPr>
          <a:lstStyle/>
          <a:p>
            <a:pPr algn="ctr"/>
            <a:r>
              <a:rPr lang="ru-RU" sz="4400" b="1" dirty="0" smtClean="0"/>
              <a:t>Введение второго иностранного языка как обязательного предмета в общеобразовательных школах</a:t>
            </a:r>
            <a:br>
              <a:rPr lang="ru-RU" sz="4400" b="1" dirty="0" smtClean="0"/>
            </a:br>
            <a:r>
              <a:rPr lang="ru-RU" sz="4400" b="1" dirty="0" smtClean="0"/>
              <a:t>Ярославской области</a:t>
            </a:r>
            <a:r>
              <a:rPr lang="ru-RU" sz="4200" b="1" dirty="0" smtClean="0"/>
              <a:t> </a:t>
            </a:r>
          </a:p>
          <a:p>
            <a:pPr algn="ctr"/>
            <a:endParaRPr lang="ru-RU" sz="2400" b="1" dirty="0" smtClean="0"/>
          </a:p>
          <a:p>
            <a:pPr algn="ctr"/>
            <a:r>
              <a:rPr lang="ru-RU" sz="2800" b="1" i="1" dirty="0" err="1" smtClean="0"/>
              <a:t>Урывчикова</a:t>
            </a:r>
            <a:r>
              <a:rPr lang="ru-RU" sz="2800" b="1" i="1" dirty="0" smtClean="0"/>
              <a:t> Наталья Владимировна</a:t>
            </a:r>
            <a:r>
              <a:rPr lang="ru-RU" sz="2800" b="1" dirty="0" smtClean="0"/>
              <a:t>, </a:t>
            </a:r>
          </a:p>
          <a:p>
            <a:pPr algn="ctr"/>
            <a:r>
              <a:rPr lang="ru-RU" sz="2800" b="1" dirty="0" smtClean="0"/>
              <a:t>старший преподаватель кафедры гуманитарных дисциплин ГАУ ДПО ЯО ИРО</a:t>
            </a:r>
            <a:endParaRPr lang="ru-RU" sz="4200" b="1" dirty="0" smtClean="0"/>
          </a:p>
        </p:txBody>
      </p:sp>
    </p:spTree>
    <p:extLst>
      <p:ext uri="{BB962C8B-B14F-4D97-AF65-F5344CB8AC3E}">
        <p14:creationId xmlns:p14="http://schemas.microsoft.com/office/powerpoint/2010/main" val="38270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88640"/>
            <a:ext cx="10972800" cy="1512168"/>
          </a:xfrm>
        </p:spPr>
        <p:txBody>
          <a:bodyPr>
            <a:noAutofit/>
          </a:bodyPr>
          <a:lstStyle/>
          <a:p>
            <a:r>
              <a:rPr lang="ru-RU" sz="2800" b="1" dirty="0" smtClean="0">
                <a:solidFill>
                  <a:srgbClr val="660066"/>
                </a:solidFill>
              </a:rPr>
              <a:t>Вариант № 2</a:t>
            </a:r>
            <a:br>
              <a:rPr lang="ru-RU" sz="2800" b="1" dirty="0" smtClean="0">
                <a:solidFill>
                  <a:srgbClr val="660066"/>
                </a:solidFill>
              </a:rPr>
            </a:br>
            <a:r>
              <a:rPr lang="ru-RU" sz="2800" b="1" dirty="0" smtClean="0">
                <a:solidFill>
                  <a:srgbClr val="660066"/>
                </a:solidFill>
              </a:rPr>
              <a:t>Примерный недельный учебный план основного общего образования</a:t>
            </a:r>
            <a:endParaRPr lang="ru-RU" sz="3200" dirty="0">
              <a:solidFill>
                <a:srgbClr val="660066"/>
              </a:solidFill>
            </a:endParaRPr>
          </a:p>
        </p:txBody>
      </p:sp>
      <p:pic>
        <p:nvPicPr>
          <p:cNvPr id="4" name="Содержимое 3" descr="2 вариант.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761160" y="1609693"/>
            <a:ext cx="7944544" cy="475252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88640"/>
            <a:ext cx="10972800" cy="1224136"/>
          </a:xfrm>
        </p:spPr>
        <p:txBody>
          <a:bodyPr>
            <a:noAutofit/>
          </a:bodyPr>
          <a:lstStyle/>
          <a:p>
            <a:r>
              <a:rPr lang="ru-RU" sz="2800" b="1" dirty="0" smtClean="0">
                <a:solidFill>
                  <a:srgbClr val="660066"/>
                </a:solidFill>
              </a:rPr>
              <a:t>Вариант № 3</a:t>
            </a:r>
            <a:r>
              <a:rPr lang="ru-RU" sz="2800" dirty="0" smtClean="0">
                <a:solidFill>
                  <a:srgbClr val="660066"/>
                </a:solidFill>
              </a:rPr>
              <a:t/>
            </a:r>
            <a:br>
              <a:rPr lang="ru-RU" sz="2800" dirty="0" smtClean="0">
                <a:solidFill>
                  <a:srgbClr val="660066"/>
                </a:solidFill>
              </a:rPr>
            </a:br>
            <a:r>
              <a:rPr lang="ru-RU" sz="2800" b="1" dirty="0" smtClean="0">
                <a:solidFill>
                  <a:srgbClr val="660066"/>
                </a:solidFill>
              </a:rPr>
              <a:t>Примерный недельный учебный план основного общего образования (второй иностранный язык)</a:t>
            </a:r>
            <a:endParaRPr lang="ru-RU" sz="2800" dirty="0">
              <a:solidFill>
                <a:srgbClr val="660066"/>
              </a:solidFill>
            </a:endParaRPr>
          </a:p>
        </p:txBody>
      </p:sp>
      <p:pic>
        <p:nvPicPr>
          <p:cNvPr id="4" name="Содержимое 3" descr="3 вариант.jpg"/>
          <p:cNvPicPr>
            <a:picLocks noGrp="1" noChangeAspect="1"/>
          </p:cNvPicPr>
          <p:nvPr>
            <p:ph idx="1"/>
          </p:nvPr>
        </p:nvPicPr>
        <p:blipFill>
          <a:blip r:embed="rId2" cstate="print"/>
          <a:stretch>
            <a:fillRect/>
          </a:stretch>
        </p:blipFill>
        <p:spPr>
          <a:xfrm>
            <a:off x="1284378" y="1471723"/>
            <a:ext cx="9505542" cy="51527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885714" cy="1714202"/>
          </a:xfrm>
        </p:spPr>
        <p:txBody>
          <a:bodyPr>
            <a:noAutofit/>
          </a:bodyPr>
          <a:lstStyle/>
          <a:p>
            <a:r>
              <a:rPr lang="ru-RU" sz="3800" b="1" dirty="0" smtClean="0">
                <a:solidFill>
                  <a:srgbClr val="002060"/>
                </a:solidFill>
              </a:rPr>
              <a:t>ФГОС основного общего образования</a:t>
            </a:r>
            <a:r>
              <a:rPr lang="ru-RU" sz="2400" dirty="0" smtClean="0">
                <a:solidFill>
                  <a:srgbClr val="002060"/>
                </a:solidFill>
              </a:rPr>
              <a:t/>
            </a:r>
            <a:br>
              <a:rPr lang="ru-RU" sz="2400" dirty="0" smtClean="0">
                <a:solidFill>
                  <a:srgbClr val="002060"/>
                </a:solidFill>
              </a:rPr>
            </a:br>
            <a:r>
              <a:rPr lang="ru-RU" sz="2800" b="1" dirty="0" smtClean="0">
                <a:solidFill>
                  <a:srgbClr val="002060"/>
                </a:solidFill>
              </a:rPr>
              <a:t>II. ТРЕБОВАНИЯ К РЕЗУЛЬТАТАМ ОСВОЕНИЯ ОСНОВНОЙ ОБРАЗОВАТЕЛЬНОЙ ПРОГРАММЫ ОСНОВНОГО ОБЩЕГО ОБРАЗОВАНИЯ</a:t>
            </a:r>
            <a:endParaRPr lang="ru-RU" sz="2800" dirty="0"/>
          </a:p>
        </p:txBody>
      </p:sp>
      <p:sp>
        <p:nvSpPr>
          <p:cNvPr id="3" name="Содержимое 2"/>
          <p:cNvSpPr>
            <a:spLocks noGrp="1"/>
          </p:cNvSpPr>
          <p:nvPr>
            <p:ph idx="1"/>
          </p:nvPr>
        </p:nvSpPr>
        <p:spPr>
          <a:xfrm>
            <a:off x="609600" y="2348880"/>
            <a:ext cx="10480766" cy="3424903"/>
          </a:xfrm>
        </p:spPr>
        <p:txBody>
          <a:bodyPr>
            <a:normAutofit/>
          </a:bodyPr>
          <a:lstStyle/>
          <a:p>
            <a:pPr>
              <a:buNone/>
            </a:pPr>
            <a:r>
              <a:rPr lang="ru-RU" dirty="0" smtClean="0"/>
              <a:t>    </a:t>
            </a:r>
            <a:r>
              <a:rPr lang="ru-RU" dirty="0" smtClean="0">
                <a:solidFill>
                  <a:srgbClr val="660066"/>
                </a:solidFill>
              </a:rPr>
              <a:t>18. Требования к разделам основной образовательной программы основного общего образования:</a:t>
            </a:r>
          </a:p>
          <a:p>
            <a:pPr>
              <a:buNone/>
            </a:pPr>
            <a:r>
              <a:rPr lang="ru-RU" dirty="0" smtClean="0">
                <a:solidFill>
                  <a:srgbClr val="660066"/>
                </a:solidFill>
              </a:rPr>
              <a:t>    18.3.1. Учебный план основного общего образования обеспечивает  …</a:t>
            </a:r>
          </a:p>
          <a:p>
            <a:pPr>
              <a:buNone/>
            </a:pPr>
            <a:r>
              <a:rPr lang="ru-RU" dirty="0" smtClean="0">
                <a:solidFill>
                  <a:srgbClr val="660066"/>
                </a:solidFill>
              </a:rPr>
              <a:t>    </a:t>
            </a:r>
            <a:r>
              <a:rPr lang="ru-RU" b="1" dirty="0" smtClean="0">
                <a:solidFill>
                  <a:srgbClr val="660066"/>
                </a:solidFill>
              </a:rPr>
              <a:t>Основная образовательная программа основного общего образования может включать как один, так и несколько учебных планов.</a:t>
            </a:r>
            <a:endParaRPr lang="ru-RU" b="1" dirty="0">
              <a:solidFill>
                <a:srgbClr val="6600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1160034" cy="1319031"/>
          </a:xfrm>
        </p:spPr>
        <p:txBody>
          <a:bodyPr>
            <a:noAutofit/>
          </a:bodyPr>
          <a:lstStyle/>
          <a:p>
            <a:r>
              <a:rPr lang="ru-RU" sz="3200" b="1" dirty="0" smtClean="0">
                <a:solidFill>
                  <a:srgbClr val="002060"/>
                </a:solidFill>
              </a:rPr>
              <a:t>Примерная основная образовательная программа основного общего образования </a:t>
            </a:r>
            <a:r>
              <a:rPr lang="ru-RU" sz="2800" dirty="0" smtClean="0">
                <a:solidFill>
                  <a:srgbClr val="002060"/>
                </a:solidFill>
              </a:rPr>
              <a:t>(Протокол заседания от 8 апреля 2015 г. № 1/15)</a:t>
            </a:r>
            <a:endParaRPr lang="ru-RU" sz="2800" dirty="0">
              <a:solidFill>
                <a:srgbClr val="002060"/>
              </a:solidFill>
            </a:endParaRPr>
          </a:p>
        </p:txBody>
      </p:sp>
      <p:sp>
        <p:nvSpPr>
          <p:cNvPr id="3" name="Содержимое 2"/>
          <p:cNvSpPr>
            <a:spLocks noGrp="1"/>
          </p:cNvSpPr>
          <p:nvPr>
            <p:ph idx="1"/>
          </p:nvPr>
        </p:nvSpPr>
        <p:spPr>
          <a:xfrm>
            <a:off x="461419" y="1805960"/>
            <a:ext cx="11060022" cy="4189891"/>
          </a:xfrm>
        </p:spPr>
        <p:txBody>
          <a:bodyPr>
            <a:noAutofit/>
          </a:bodyPr>
          <a:lstStyle/>
          <a:p>
            <a:pPr>
              <a:buNone/>
            </a:pPr>
            <a:r>
              <a:rPr lang="ru-RU" sz="2800" dirty="0" smtClean="0"/>
              <a:t>    </a:t>
            </a:r>
            <a:r>
              <a:rPr lang="ru-RU" sz="2600" dirty="0" smtClean="0">
                <a:solidFill>
                  <a:srgbClr val="660066"/>
                </a:solidFill>
              </a:rPr>
              <a:t>2. Содержательный раздел примерной ООП ООО</a:t>
            </a:r>
          </a:p>
          <a:p>
            <a:pPr>
              <a:buNone/>
            </a:pPr>
            <a:r>
              <a:rPr lang="ru-RU" sz="2600" dirty="0" smtClean="0">
                <a:solidFill>
                  <a:srgbClr val="660066"/>
                </a:solidFill>
              </a:rPr>
              <a:t>    2.2. Примерные программы учебных предметов, курсов</a:t>
            </a:r>
            <a:r>
              <a:rPr lang="ru-RU" sz="2600" b="1" dirty="0" smtClean="0">
                <a:solidFill>
                  <a:srgbClr val="660066"/>
                </a:solidFill>
              </a:rPr>
              <a:t> </a:t>
            </a:r>
            <a:endParaRPr lang="ru-RU" sz="2600" dirty="0" smtClean="0">
              <a:solidFill>
                <a:srgbClr val="660066"/>
              </a:solidFill>
            </a:endParaRPr>
          </a:p>
          <a:p>
            <a:pPr>
              <a:buNone/>
            </a:pPr>
            <a:r>
              <a:rPr lang="ru-RU" sz="2600" b="1" dirty="0" smtClean="0">
                <a:solidFill>
                  <a:srgbClr val="660066"/>
                </a:solidFill>
              </a:rPr>
              <a:t>    </a:t>
            </a:r>
            <a:r>
              <a:rPr lang="ru-RU" sz="2600" dirty="0" smtClean="0">
                <a:solidFill>
                  <a:srgbClr val="660066"/>
                </a:solidFill>
              </a:rPr>
              <a:t>В данном разделе Примерной ООП ООО приводится основное содержание курсов </a:t>
            </a:r>
            <a:r>
              <a:rPr lang="ru-RU" sz="2600" b="1" dirty="0" smtClean="0">
                <a:solidFill>
                  <a:srgbClr val="660066"/>
                </a:solidFill>
              </a:rPr>
              <a:t>по всем обязательным предметам</a:t>
            </a:r>
            <a:r>
              <a:rPr lang="ru-RU" sz="2600" dirty="0" smtClean="0">
                <a:solidFill>
                  <a:srgbClr val="660066"/>
                </a:solidFill>
              </a:rPr>
              <a:t> на уровне основного общего образования.</a:t>
            </a:r>
          </a:p>
          <a:p>
            <a:pPr>
              <a:buNone/>
            </a:pPr>
            <a:r>
              <a:rPr lang="ru-RU" sz="2600" b="1" dirty="0" smtClean="0">
                <a:solidFill>
                  <a:srgbClr val="660066"/>
                </a:solidFill>
              </a:rPr>
              <a:t>    </a:t>
            </a:r>
            <a:r>
              <a:rPr lang="ru-RU" sz="2600" dirty="0" smtClean="0">
                <a:solidFill>
                  <a:srgbClr val="660066"/>
                </a:solidFill>
              </a:rPr>
              <a:t>2.2.2. Основное содержание учебных предметов на уровне основного общего образования</a:t>
            </a:r>
          </a:p>
          <a:p>
            <a:pPr>
              <a:buNone/>
            </a:pPr>
            <a:r>
              <a:rPr lang="ru-RU" sz="2600" b="1" dirty="0" smtClean="0">
                <a:solidFill>
                  <a:srgbClr val="660066"/>
                </a:solidFill>
              </a:rPr>
              <a:t>    2.2.2.3. Иностранный язык</a:t>
            </a:r>
            <a:endParaRPr lang="ru-RU" sz="2600" dirty="0" smtClean="0">
              <a:solidFill>
                <a:srgbClr val="660066"/>
              </a:solidFill>
            </a:endParaRPr>
          </a:p>
          <a:p>
            <a:pPr>
              <a:buNone/>
            </a:pPr>
            <a:r>
              <a:rPr lang="ru-RU" sz="2600" b="1" dirty="0" smtClean="0">
                <a:solidFill>
                  <a:srgbClr val="660066"/>
                </a:solidFill>
              </a:rPr>
              <a:t>    2.2.2.4. Второй иностранный язык </a:t>
            </a:r>
            <a:r>
              <a:rPr lang="ru-RU" sz="2600" dirty="0" smtClean="0">
                <a:solidFill>
                  <a:srgbClr val="660066"/>
                </a:solidFill>
              </a:rPr>
              <a:t>(на примере английского языка)</a:t>
            </a:r>
            <a:endParaRPr lang="ru-RU" sz="2600" dirty="0">
              <a:solidFill>
                <a:srgbClr val="66006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360" y="188640"/>
            <a:ext cx="11521280" cy="1296144"/>
          </a:xfrm>
        </p:spPr>
        <p:txBody>
          <a:bodyPr>
            <a:noAutofit/>
          </a:bodyPr>
          <a:lstStyle/>
          <a:p>
            <a:r>
              <a:rPr lang="ru-RU" sz="2000" b="1" dirty="0" smtClean="0">
                <a:solidFill>
                  <a:srgbClr val="002060"/>
                </a:solidFill>
              </a:rPr>
              <a:t>МИНИСТЕРСТВО ОБРАЗОВАНИЯ И НАУКИ РФ  ДЕПАРТАМЕНТ ГОСУДАРСТВЕННОЙ ПОЛИТИКИ  В СФЕРЕ ОБЩЕГО ОБРАЗОВАНИЯ</a:t>
            </a:r>
            <a:br>
              <a:rPr lang="ru-RU" sz="2000" b="1" dirty="0" smtClean="0">
                <a:solidFill>
                  <a:srgbClr val="002060"/>
                </a:solidFill>
              </a:rPr>
            </a:br>
            <a:r>
              <a:rPr lang="ru-RU" sz="2000" b="1" dirty="0" smtClean="0">
                <a:solidFill>
                  <a:srgbClr val="002060"/>
                </a:solidFill>
              </a:rPr>
              <a:t>ПИСЬМО от 7 августа 2015 г. N 08-1228 «О НАПРАВЛЕНИИ РЕКОМЕНДАЦИЙ»</a:t>
            </a:r>
            <a:endParaRPr lang="ru-RU" sz="2000" dirty="0">
              <a:solidFill>
                <a:srgbClr val="002060"/>
              </a:solidFill>
            </a:endParaRPr>
          </a:p>
        </p:txBody>
      </p:sp>
      <p:sp>
        <p:nvSpPr>
          <p:cNvPr id="3" name="Содержимое 2"/>
          <p:cNvSpPr>
            <a:spLocks noGrp="1"/>
          </p:cNvSpPr>
          <p:nvPr>
            <p:ph idx="1"/>
          </p:nvPr>
        </p:nvSpPr>
        <p:spPr>
          <a:xfrm>
            <a:off x="239351" y="1628800"/>
            <a:ext cx="10916329" cy="4406240"/>
          </a:xfrm>
        </p:spPr>
        <p:txBody>
          <a:bodyPr>
            <a:noAutofit/>
          </a:bodyPr>
          <a:lstStyle/>
          <a:p>
            <a:pPr>
              <a:buNone/>
            </a:pPr>
            <a:r>
              <a:rPr lang="ru-RU" sz="2400" dirty="0" smtClean="0"/>
              <a:t>8</a:t>
            </a:r>
            <a:r>
              <a:rPr lang="ru-RU" dirty="0" smtClean="0"/>
              <a:t>. Является ли обязательным изучение второго иностранного языка?</a:t>
            </a:r>
          </a:p>
          <a:p>
            <a:pPr>
              <a:buNone/>
            </a:pPr>
            <a:r>
              <a:rPr lang="ru-RU" dirty="0" smtClean="0"/>
              <a:t>Стандарт позволяет общеобразовательным организациям в рамках реализации образовательной программы ООО (предметной области "Филология") вводить изучение второго иностранного языка как обязательного. При составлении своей ООП школой может быть использован вариант учебного плана, предусматривающий изучение второго иностранного языка в качестве обязательного, при наличии соответствующего запроса родителей (законных представителей) обучающихся и необходимых условий в школе.</a:t>
            </a:r>
          </a:p>
          <a:p>
            <a:pPr>
              <a:buNone/>
            </a:pPr>
            <a:r>
              <a:rPr lang="ru-RU" b="1" dirty="0" smtClean="0">
                <a:solidFill>
                  <a:srgbClr val="FF0000"/>
                </a:solidFill>
              </a:rPr>
              <a:t>Опираться на эти рекомендации нельзя (см. далее)</a:t>
            </a:r>
            <a:endParaRPr lang="ru-RU" b="1"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88640"/>
            <a:ext cx="10972800" cy="1440160"/>
          </a:xfrm>
        </p:spPr>
        <p:txBody>
          <a:bodyPr>
            <a:noAutofit/>
          </a:bodyPr>
          <a:lstStyle/>
          <a:p>
            <a:r>
              <a:rPr lang="ru-RU" sz="2800" b="1" dirty="0" smtClean="0">
                <a:solidFill>
                  <a:srgbClr val="002060"/>
                </a:solidFill>
              </a:rPr>
              <a:t>Письмо Департамента образования ЯО  07.10.2016 № ИХ 24-4890/16 на № 08-1954 от 20.09.2016  «Об отзыве с исполнения рекомендаций»</a:t>
            </a:r>
            <a:endParaRPr lang="ru-RU" sz="2800" b="1" dirty="0">
              <a:solidFill>
                <a:srgbClr val="002060"/>
              </a:solidFill>
            </a:endParaRPr>
          </a:p>
        </p:txBody>
      </p:sp>
      <p:pic>
        <p:nvPicPr>
          <p:cNvPr id="4" name="Содержимое 3" descr="Об отзыве рекомендаций_08_1228_07_08_2015.jpg"/>
          <p:cNvPicPr>
            <a:picLocks noGrp="1" noChangeAspect="1"/>
          </p:cNvPicPr>
          <p:nvPr>
            <p:ph idx="1"/>
          </p:nvPr>
        </p:nvPicPr>
        <p:blipFill>
          <a:blip r:embed="rId2" cstate="email">
            <a:extLst>
              <a:ext uri="{28A0092B-C50C-407E-A947-70E740481C1C}">
                <a14:useLocalDpi xmlns:a14="http://schemas.microsoft.com/office/drawing/2010/main"/>
              </a:ext>
            </a:extLst>
          </a:blip>
          <a:srcRect/>
          <a:stretch>
            <a:fillRect/>
          </a:stretch>
        </p:blipFill>
        <p:spPr>
          <a:xfrm>
            <a:off x="1481077" y="1608025"/>
            <a:ext cx="8803420" cy="4968552"/>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1212286" cy="1292905"/>
          </a:xfrm>
        </p:spPr>
        <p:txBody>
          <a:bodyPr>
            <a:noAutofit/>
          </a:bodyPr>
          <a:lstStyle/>
          <a:p>
            <a:r>
              <a:rPr lang="ru-RU" sz="3200" b="1" dirty="0" smtClean="0">
                <a:solidFill>
                  <a:srgbClr val="002060"/>
                </a:solidFill>
              </a:rPr>
              <a:t>Примерная основная образовательная программа основного общего образования </a:t>
            </a:r>
            <a:r>
              <a:rPr lang="ru-RU" sz="2800" dirty="0" smtClean="0">
                <a:solidFill>
                  <a:srgbClr val="002060"/>
                </a:solidFill>
              </a:rPr>
              <a:t>(Протокол заседания от 8 апреля 2015 г. № 1/15)</a:t>
            </a:r>
            <a:endParaRPr lang="ru-RU" sz="2800" dirty="0">
              <a:solidFill>
                <a:srgbClr val="002060"/>
              </a:solidFill>
            </a:endParaRPr>
          </a:p>
        </p:txBody>
      </p:sp>
      <p:sp>
        <p:nvSpPr>
          <p:cNvPr id="3" name="Содержимое 2"/>
          <p:cNvSpPr>
            <a:spLocks noGrp="1"/>
          </p:cNvSpPr>
          <p:nvPr>
            <p:ph idx="1"/>
          </p:nvPr>
        </p:nvSpPr>
        <p:spPr>
          <a:xfrm>
            <a:off x="335360" y="1844824"/>
            <a:ext cx="11146891" cy="4451473"/>
          </a:xfrm>
        </p:spPr>
        <p:txBody>
          <a:bodyPr>
            <a:normAutofit fontScale="92500" lnSpcReduction="10000"/>
          </a:bodyPr>
          <a:lstStyle/>
          <a:p>
            <a:pPr>
              <a:buNone/>
            </a:pPr>
            <a:r>
              <a:rPr lang="ru-RU" sz="2900" b="1" dirty="0" smtClean="0"/>
              <a:t>      </a:t>
            </a:r>
            <a:r>
              <a:rPr lang="ru-RU" sz="3400" dirty="0" smtClean="0">
                <a:solidFill>
                  <a:srgbClr val="660066"/>
                </a:solidFill>
              </a:rPr>
              <a:t>2.3.6. Основные формы организации педагогической поддержки социализации обучающихся по каждому из направлений с учетом урочной и внеурочной деятельности, а также формы участия специалистов и социальных партнеров по направлениям социального воспитания</a:t>
            </a:r>
            <a:endParaRPr lang="ru-RU" sz="2900" dirty="0" smtClean="0">
              <a:solidFill>
                <a:srgbClr val="660066"/>
              </a:solidFill>
            </a:endParaRPr>
          </a:p>
          <a:p>
            <a:pPr>
              <a:buNone/>
            </a:pPr>
            <a:endParaRPr lang="ru-RU" sz="1700" dirty="0" smtClean="0">
              <a:solidFill>
                <a:srgbClr val="660066"/>
              </a:solidFill>
            </a:endParaRPr>
          </a:p>
          <a:p>
            <a:pPr>
              <a:buNone/>
            </a:pPr>
            <a:r>
              <a:rPr lang="ru-RU" dirty="0" smtClean="0">
                <a:solidFill>
                  <a:srgbClr val="660066"/>
                </a:solidFill>
              </a:rPr>
              <a:t>     </a:t>
            </a:r>
            <a:r>
              <a:rPr lang="ru-RU" sz="3400" b="1" dirty="0" smtClean="0">
                <a:solidFill>
                  <a:srgbClr val="660066"/>
                </a:solidFill>
              </a:rPr>
              <a:t>Важнейшим партнером образовательной организации</a:t>
            </a:r>
            <a:r>
              <a:rPr lang="ru-RU" sz="3400" dirty="0" smtClean="0">
                <a:solidFill>
                  <a:srgbClr val="660066"/>
                </a:solidFill>
              </a:rPr>
              <a:t> в реализации цели и задач воспитания и социализации являются </a:t>
            </a:r>
            <a:r>
              <a:rPr lang="ru-RU" sz="3400" b="1" dirty="0" smtClean="0">
                <a:solidFill>
                  <a:srgbClr val="660066"/>
                </a:solidFill>
              </a:rPr>
              <a:t>родители обучающегося </a:t>
            </a:r>
            <a:r>
              <a:rPr lang="ru-RU" sz="3400" dirty="0" smtClean="0">
                <a:solidFill>
                  <a:srgbClr val="660066"/>
                </a:solidFill>
              </a:rPr>
              <a:t>(законные представители), которые одновременно выступают в многообразии позиций и социальных ролей: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74638"/>
            <a:ext cx="11238412" cy="1498178"/>
          </a:xfrm>
        </p:spPr>
        <p:txBody>
          <a:bodyPr>
            <a:noAutofit/>
          </a:bodyPr>
          <a:lstStyle/>
          <a:p>
            <a:r>
              <a:rPr lang="ru-RU" sz="3200" b="1" dirty="0" smtClean="0">
                <a:solidFill>
                  <a:srgbClr val="002060"/>
                </a:solidFill>
              </a:rPr>
              <a:t>Примерная основная образовательная программа основного общего образования </a:t>
            </a:r>
            <a:r>
              <a:rPr lang="ru-RU" sz="2800" dirty="0" smtClean="0">
                <a:solidFill>
                  <a:srgbClr val="002060"/>
                </a:solidFill>
              </a:rPr>
              <a:t>(Протокол заседания от 8 апреля 2015 г. № 1/15)</a:t>
            </a:r>
            <a:endParaRPr lang="ru-RU" sz="2800" dirty="0">
              <a:solidFill>
                <a:srgbClr val="002060"/>
              </a:solidFill>
            </a:endParaRPr>
          </a:p>
        </p:txBody>
      </p:sp>
      <p:sp>
        <p:nvSpPr>
          <p:cNvPr id="3" name="Содержимое 2"/>
          <p:cNvSpPr>
            <a:spLocks noGrp="1"/>
          </p:cNvSpPr>
          <p:nvPr>
            <p:ph idx="1"/>
          </p:nvPr>
        </p:nvSpPr>
        <p:spPr>
          <a:xfrm>
            <a:off x="452925" y="2132856"/>
            <a:ext cx="11055451" cy="3040035"/>
          </a:xfrm>
        </p:spPr>
        <p:txBody>
          <a:bodyPr>
            <a:noAutofit/>
          </a:bodyPr>
          <a:lstStyle/>
          <a:p>
            <a:pPr>
              <a:buNone/>
            </a:pPr>
            <a:r>
              <a:rPr lang="ru-RU" sz="2800" b="1" dirty="0" smtClean="0"/>
              <a:t>    </a:t>
            </a:r>
            <a:r>
              <a:rPr lang="ru-RU" sz="2800" dirty="0" smtClean="0">
                <a:solidFill>
                  <a:srgbClr val="660066"/>
                </a:solidFill>
              </a:rPr>
              <a:t>2.3.6. Основные формы организации педагогической поддержки социализации обучающихся …</a:t>
            </a:r>
            <a:endParaRPr lang="ru-RU" sz="2600" dirty="0" smtClean="0">
              <a:solidFill>
                <a:srgbClr val="660066"/>
              </a:solidFill>
            </a:endParaRPr>
          </a:p>
          <a:p>
            <a:pPr>
              <a:buNone/>
            </a:pPr>
            <a:endParaRPr lang="ru-RU" sz="500" dirty="0" smtClean="0">
              <a:solidFill>
                <a:srgbClr val="660066"/>
              </a:solidFill>
            </a:endParaRPr>
          </a:p>
          <a:p>
            <a:pPr>
              <a:buNone/>
            </a:pPr>
            <a:r>
              <a:rPr lang="ru-RU" sz="2800" dirty="0" smtClean="0">
                <a:solidFill>
                  <a:srgbClr val="660066"/>
                </a:solidFill>
              </a:rPr>
              <a:t>     </a:t>
            </a:r>
            <a:r>
              <a:rPr lang="ru-RU" sz="2800" b="1" dirty="0" smtClean="0">
                <a:solidFill>
                  <a:srgbClr val="660066"/>
                </a:solidFill>
              </a:rPr>
              <a:t>Развитие педагогической компетентности родителей </a:t>
            </a:r>
            <a:r>
              <a:rPr lang="ru-RU" sz="2800" dirty="0" smtClean="0">
                <a:solidFill>
                  <a:srgbClr val="660066"/>
                </a:solidFill>
              </a:rPr>
              <a:t>(законных представителей) в целях содействия социализации обучающихся в семье предусматривает </a:t>
            </a:r>
            <a:r>
              <a:rPr lang="ru-RU" sz="2800" b="1" dirty="0" smtClean="0">
                <a:solidFill>
                  <a:srgbClr val="660066"/>
                </a:solidFill>
              </a:rPr>
              <a:t>содействие в формулировке родительского запроса образовательной организации </a:t>
            </a:r>
            <a:r>
              <a:rPr lang="ru-RU" sz="2800" dirty="0" smtClean="0">
                <a:solidFill>
                  <a:srgbClr val="660066"/>
                </a:solidFill>
              </a:rPr>
              <a:t>…</a:t>
            </a:r>
            <a:endParaRPr lang="ru-RU" sz="2600" dirty="0">
              <a:solidFill>
                <a:srgbClr val="660066"/>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282154"/>
          </a:xfrm>
        </p:spPr>
        <p:txBody>
          <a:bodyPr>
            <a:noAutofit/>
          </a:bodyPr>
          <a:lstStyle/>
          <a:p>
            <a:r>
              <a:rPr lang="ru-RU" sz="4000" b="1" dirty="0" smtClean="0">
                <a:solidFill>
                  <a:srgbClr val="002060"/>
                </a:solidFill>
              </a:rPr>
              <a:t>Возможные модели введения второго иностранного языка</a:t>
            </a:r>
            <a:endParaRPr lang="ru-RU" sz="4000" b="1" dirty="0">
              <a:solidFill>
                <a:srgbClr val="002060"/>
              </a:solidFill>
            </a:endParaRPr>
          </a:p>
        </p:txBody>
      </p:sp>
      <p:sp>
        <p:nvSpPr>
          <p:cNvPr id="3" name="Содержимое 2"/>
          <p:cNvSpPr>
            <a:spLocks noGrp="1"/>
          </p:cNvSpPr>
          <p:nvPr>
            <p:ph idx="1"/>
          </p:nvPr>
        </p:nvSpPr>
        <p:spPr>
          <a:xfrm>
            <a:off x="609600" y="1844825"/>
            <a:ext cx="10972800" cy="4281339"/>
          </a:xfrm>
        </p:spPr>
        <p:txBody>
          <a:bodyPr>
            <a:normAutofit/>
          </a:bodyPr>
          <a:lstStyle/>
          <a:p>
            <a:r>
              <a:rPr lang="ru-RU" sz="3600" b="1" dirty="0" smtClean="0">
                <a:solidFill>
                  <a:srgbClr val="C00000"/>
                </a:solidFill>
              </a:rPr>
              <a:t>Модель 1:</a:t>
            </a:r>
            <a:r>
              <a:rPr lang="ru-RU" sz="3600" b="1" dirty="0" smtClean="0">
                <a:solidFill>
                  <a:srgbClr val="660066"/>
                </a:solidFill>
              </a:rPr>
              <a:t> </a:t>
            </a:r>
          </a:p>
          <a:p>
            <a:pPr>
              <a:buNone/>
            </a:pPr>
            <a:r>
              <a:rPr lang="ru-RU" sz="3600" b="1" dirty="0" smtClean="0">
                <a:solidFill>
                  <a:srgbClr val="660066"/>
                </a:solidFill>
              </a:rPr>
              <a:t>   Вариант №1 и №2 примерного учебного плана. Курс второго иностранного языка в части, формируемой участниками образовательных отношений. Дополнительно к этому может быть курс внеурочной деятельности (1-2 часа в неделю)</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b="1" dirty="0" smtClean="0">
                <a:solidFill>
                  <a:srgbClr val="002060"/>
                </a:solidFill>
              </a:rPr>
              <a:t>Возможные модели введения второго иностранного языка</a:t>
            </a:r>
            <a:endParaRPr lang="ru-RU" sz="4000" b="1" dirty="0">
              <a:solidFill>
                <a:srgbClr val="002060"/>
              </a:solidFill>
            </a:endParaRPr>
          </a:p>
        </p:txBody>
      </p:sp>
      <p:sp>
        <p:nvSpPr>
          <p:cNvPr id="3" name="Содержимое 2"/>
          <p:cNvSpPr>
            <a:spLocks noGrp="1"/>
          </p:cNvSpPr>
          <p:nvPr>
            <p:ph idx="1"/>
          </p:nvPr>
        </p:nvSpPr>
        <p:spPr>
          <a:xfrm>
            <a:off x="527381" y="1916832"/>
            <a:ext cx="11233248" cy="4392488"/>
          </a:xfrm>
        </p:spPr>
        <p:txBody>
          <a:bodyPr>
            <a:normAutofit/>
          </a:bodyPr>
          <a:lstStyle/>
          <a:p>
            <a:r>
              <a:rPr lang="ru-RU" sz="3600" b="1" dirty="0" smtClean="0">
                <a:solidFill>
                  <a:srgbClr val="C00000"/>
                </a:solidFill>
              </a:rPr>
              <a:t>Модель 2:</a:t>
            </a:r>
            <a:r>
              <a:rPr lang="ru-RU" sz="3600" b="1" dirty="0" smtClean="0">
                <a:solidFill>
                  <a:srgbClr val="660066"/>
                </a:solidFill>
              </a:rPr>
              <a:t> </a:t>
            </a:r>
          </a:p>
          <a:p>
            <a:pPr>
              <a:buNone/>
            </a:pPr>
            <a:r>
              <a:rPr lang="ru-RU" sz="3600" b="1" dirty="0" smtClean="0">
                <a:solidFill>
                  <a:srgbClr val="660066"/>
                </a:solidFill>
              </a:rPr>
              <a:t>   Вариант №3 примерного учебного плана. Обязательный предмет в предметной области «Иностранные языки» (2 часа в неделю с 5 по 9 класс). В дополнение не исключается и курс внеурочной деятельности (1-2 часа в неделю).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630726"/>
          </a:xfrm>
        </p:spPr>
        <p:txBody>
          <a:bodyPr>
            <a:normAutofit/>
          </a:bodyPr>
          <a:lstStyle/>
          <a:p>
            <a:r>
              <a:rPr lang="ru-RU" sz="4800" b="1" dirty="0" smtClean="0">
                <a:solidFill>
                  <a:srgbClr val="002060"/>
                </a:solidFill>
              </a:rPr>
              <a:t>В сентябре 2015 года Министерством образования и науки Российской Федерации был рекомендован  общеобразовательным организациям выбор учебных планов, предусматривающих изучение второго иностранного языка.</a:t>
            </a:r>
            <a:endParaRPr lang="ru-RU" sz="4800" b="1"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371" y="274638"/>
            <a:ext cx="11425269" cy="2002234"/>
          </a:xfrm>
        </p:spPr>
        <p:txBody>
          <a:bodyPr>
            <a:noAutofit/>
          </a:bodyPr>
          <a:lstStyle/>
          <a:p>
            <a:pPr algn="l"/>
            <a:r>
              <a:rPr lang="ru-RU" sz="3000" b="1" dirty="0" smtClean="0">
                <a:solidFill>
                  <a:srgbClr val="002060"/>
                </a:solidFill>
              </a:rPr>
              <a:t>3. Организационный раздел примерной основной образовательной программы основного общего образования</a:t>
            </a:r>
            <a:r>
              <a:rPr lang="ru-RU" sz="3000" dirty="0" smtClean="0">
                <a:solidFill>
                  <a:srgbClr val="002060"/>
                </a:solidFill>
              </a:rPr>
              <a:t/>
            </a:r>
            <a:br>
              <a:rPr lang="ru-RU" sz="3000" dirty="0" smtClean="0">
                <a:solidFill>
                  <a:srgbClr val="002060"/>
                </a:solidFill>
              </a:rPr>
            </a:br>
            <a:r>
              <a:rPr lang="ru-RU" sz="3000" b="1" dirty="0" smtClean="0">
                <a:solidFill>
                  <a:srgbClr val="002060"/>
                </a:solidFill>
              </a:rPr>
              <a:t>3.1.2. Примерный план внеурочной деятельности</a:t>
            </a:r>
            <a:endParaRPr lang="ru-RU" sz="3000" dirty="0">
              <a:solidFill>
                <a:srgbClr val="002060"/>
              </a:solidFill>
            </a:endParaRPr>
          </a:p>
        </p:txBody>
      </p:sp>
      <p:sp>
        <p:nvSpPr>
          <p:cNvPr id="1025" name="Rectangle 1"/>
          <p:cNvSpPr>
            <a:spLocks noGrp="1" noChangeArrowheads="1"/>
          </p:cNvSpPr>
          <p:nvPr>
            <p:ph idx="1"/>
          </p:nvPr>
        </p:nvSpPr>
        <p:spPr bwMode="auto">
          <a:xfrm>
            <a:off x="335360" y="3067219"/>
            <a:ext cx="1152128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0488" algn="l" defTabSz="914400" rtl="0" eaLnBrk="1" fontAlgn="base" latinLnBrk="0" hangingPunct="1">
              <a:lnSpc>
                <a:spcPct val="100000"/>
              </a:lnSpc>
              <a:spcBef>
                <a:spcPct val="0"/>
              </a:spcBef>
              <a:spcAft>
                <a:spcPct val="0"/>
              </a:spcAft>
              <a:buClrTx/>
              <a:buSzTx/>
              <a:buFontTx/>
              <a:buNone/>
              <a:tabLst>
                <a:tab pos="269875" algn="l"/>
              </a:tabLst>
            </a:pPr>
            <a:r>
              <a:rPr kumimoji="0" lang="ru-RU" sz="2800" b="0" i="0" u="none" strike="noStrike" cap="none" normalizeH="0" baseline="0" dirty="0" smtClean="0">
                <a:ln>
                  <a:noFill/>
                </a:ln>
                <a:solidFill>
                  <a:srgbClr val="660066"/>
                </a:solidFill>
                <a:effectLst/>
                <a:latin typeface="Calibri" pitchFamily="34" charset="0"/>
                <a:ea typeface="Calibri" pitchFamily="34" charset="0"/>
                <a:cs typeface="Times New Roman" pitchFamily="18" charset="0"/>
              </a:rPr>
              <a:t>Величина недельной образовательной нагрузки, реализуемой через внеурочную деятельность, определяется за пределами количества часов, отведенных на освоение обучающимися учебного плана, но не более 10 часов. Для недопущения перегрузки обучающихся допускается перенос образовательной нагрузки, реализуемой через внеурочную деятельность, на периоды каникул, но не более 1/2 количества часов. </a:t>
            </a:r>
            <a:endParaRPr kumimoji="0" lang="ru-RU" sz="4000" b="0" i="0" u="none" strike="noStrike" cap="none" normalizeH="0" baseline="0" dirty="0" smtClean="0">
              <a:ln>
                <a:noFill/>
              </a:ln>
              <a:solidFill>
                <a:srgbClr val="660066"/>
              </a:solidFill>
              <a:effectLst/>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360" y="274638"/>
            <a:ext cx="11425269" cy="2218258"/>
          </a:xfrm>
        </p:spPr>
        <p:txBody>
          <a:bodyPr>
            <a:noAutofit/>
          </a:bodyPr>
          <a:lstStyle/>
          <a:p>
            <a:pPr algn="l"/>
            <a:r>
              <a:rPr lang="ru-RU" sz="3600" b="1" dirty="0" smtClean="0">
                <a:solidFill>
                  <a:srgbClr val="002060"/>
                </a:solidFill>
              </a:rPr>
              <a:t>3. Организационный раздел примерной основной образовательной программы основного общего образования</a:t>
            </a:r>
            <a:r>
              <a:rPr lang="ru-RU" sz="3600" dirty="0" smtClean="0">
                <a:solidFill>
                  <a:srgbClr val="002060"/>
                </a:solidFill>
              </a:rPr>
              <a:t/>
            </a:r>
            <a:br>
              <a:rPr lang="ru-RU" sz="3600" dirty="0" smtClean="0">
                <a:solidFill>
                  <a:srgbClr val="002060"/>
                </a:solidFill>
              </a:rPr>
            </a:br>
            <a:r>
              <a:rPr lang="ru-RU" sz="3600" b="1" dirty="0" smtClean="0">
                <a:solidFill>
                  <a:srgbClr val="002060"/>
                </a:solidFill>
              </a:rPr>
              <a:t>3.1.2. Примерный план внеурочной деятельности</a:t>
            </a:r>
            <a:endParaRPr lang="ru-RU" sz="3600" dirty="0"/>
          </a:p>
        </p:txBody>
      </p:sp>
      <p:sp>
        <p:nvSpPr>
          <p:cNvPr id="3" name="Содержимое 2"/>
          <p:cNvSpPr>
            <a:spLocks noGrp="1"/>
          </p:cNvSpPr>
          <p:nvPr>
            <p:ph idx="1"/>
          </p:nvPr>
        </p:nvSpPr>
        <p:spPr>
          <a:xfrm>
            <a:off x="527381" y="2708921"/>
            <a:ext cx="11055019" cy="3417243"/>
          </a:xfrm>
        </p:spPr>
        <p:txBody>
          <a:bodyPr>
            <a:normAutofit/>
          </a:bodyPr>
          <a:lstStyle/>
          <a:p>
            <a:pPr marL="0" lvl="0" indent="90488" fontAlgn="base">
              <a:spcBef>
                <a:spcPct val="0"/>
              </a:spcBef>
              <a:spcAft>
                <a:spcPct val="0"/>
              </a:spcAft>
              <a:buNone/>
              <a:tabLst>
                <a:tab pos="269875" algn="l"/>
              </a:tabLst>
            </a:pPr>
            <a:r>
              <a:rPr lang="ru-RU" sz="3600" dirty="0" smtClean="0">
                <a:latin typeface="Calibri" pitchFamily="34" charset="0"/>
                <a:ea typeface="Calibri" pitchFamily="34" charset="0"/>
                <a:cs typeface="Times New Roman" pitchFamily="18" charset="0"/>
              </a:rPr>
              <a:t>При этом расходы времени на отдельные направления плана внеурочной деятельности могут отличаться:</a:t>
            </a:r>
            <a:endParaRPr lang="ru-RU" sz="2000" dirty="0" smtClean="0">
              <a:latin typeface="Arial" pitchFamily="34" charset="0"/>
              <a:cs typeface="Arial" pitchFamily="34" charset="0"/>
            </a:endParaRPr>
          </a:p>
          <a:p>
            <a:pPr marL="0" lvl="0" indent="90488" eaLnBrk="0" fontAlgn="base" hangingPunct="0">
              <a:spcBef>
                <a:spcPct val="0"/>
              </a:spcBef>
              <a:spcAft>
                <a:spcPct val="0"/>
              </a:spcAft>
              <a:buFontTx/>
              <a:buChar char="•"/>
              <a:tabLst>
                <a:tab pos="269875" algn="l"/>
              </a:tabLst>
            </a:pPr>
            <a:r>
              <a:rPr lang="ru-RU" sz="3600" dirty="0" smtClean="0">
                <a:ea typeface="Calibri" pitchFamily="34" charset="0"/>
                <a:cs typeface="Times New Roman" pitchFamily="18" charset="0"/>
              </a:rPr>
              <a:t>на внеурочную деятельность по учебным предметам еженедельно – от 1 до 2 часов.</a:t>
            </a:r>
            <a:endParaRPr lang="ru-RU" sz="5400" dirty="0" smtClean="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800" b="1" dirty="0" smtClean="0">
                <a:solidFill>
                  <a:srgbClr val="002060"/>
                </a:solidFill>
              </a:rPr>
              <a:t>Программы курсов внеурочной деятельности:</a:t>
            </a:r>
            <a:endParaRPr lang="ru-RU" sz="4800" b="1" dirty="0">
              <a:solidFill>
                <a:srgbClr val="002060"/>
              </a:solidFill>
            </a:endParaRPr>
          </a:p>
        </p:txBody>
      </p:sp>
      <p:sp>
        <p:nvSpPr>
          <p:cNvPr id="3" name="Содержимое 2"/>
          <p:cNvSpPr>
            <a:spLocks noGrp="1"/>
          </p:cNvSpPr>
          <p:nvPr>
            <p:ph idx="1"/>
          </p:nvPr>
        </p:nvSpPr>
        <p:spPr/>
        <p:txBody>
          <a:bodyPr>
            <a:normAutofit/>
          </a:bodyPr>
          <a:lstStyle/>
          <a:p>
            <a:r>
              <a:rPr lang="ru-RU" sz="4000" b="1" dirty="0" smtClean="0"/>
              <a:t>«Путешествие по Германии с приключениями»</a:t>
            </a:r>
          </a:p>
          <a:p>
            <a:r>
              <a:rPr lang="ru-RU" sz="4000" b="1" dirty="0" smtClean="0"/>
              <a:t>«Немецкий язык для юных исследователей»</a:t>
            </a:r>
          </a:p>
          <a:p>
            <a:r>
              <a:rPr lang="ru-RU" sz="4000" b="1" dirty="0" smtClean="0"/>
              <a:t>«С немецким в чемпионы»</a:t>
            </a:r>
            <a:endParaRPr lang="ru-RU" sz="40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360" y="274638"/>
            <a:ext cx="11521280" cy="1714202"/>
          </a:xfrm>
        </p:spPr>
        <p:txBody>
          <a:bodyPr>
            <a:noAutofit/>
          </a:bodyPr>
          <a:lstStyle/>
          <a:p>
            <a:r>
              <a:rPr lang="ru-RU" sz="3000" b="1" dirty="0" smtClean="0">
                <a:solidFill>
                  <a:srgbClr val="002060"/>
                </a:solidFill>
              </a:rPr>
              <a:t>Письмо Департамента образования Ярославской области № ИХ.24-3707/16 от 02.08.2016  «Об образовательной деятельности в 2016-2017 учебном году»</a:t>
            </a:r>
            <a:endParaRPr lang="ru-RU" sz="3000" b="1" dirty="0">
              <a:solidFill>
                <a:srgbClr val="002060"/>
              </a:solidFill>
            </a:endParaRPr>
          </a:p>
        </p:txBody>
      </p:sp>
      <p:sp>
        <p:nvSpPr>
          <p:cNvPr id="3" name="Содержимое 2"/>
          <p:cNvSpPr>
            <a:spLocks noGrp="1"/>
          </p:cNvSpPr>
          <p:nvPr>
            <p:ph idx="1"/>
          </p:nvPr>
        </p:nvSpPr>
        <p:spPr>
          <a:xfrm>
            <a:off x="335360" y="2204864"/>
            <a:ext cx="11521280" cy="4320480"/>
          </a:xfrm>
        </p:spPr>
        <p:txBody>
          <a:bodyPr>
            <a:normAutofit/>
          </a:bodyPr>
          <a:lstStyle/>
          <a:p>
            <a:pPr hangingPunct="0"/>
            <a:r>
              <a:rPr lang="ru-RU" dirty="0" smtClean="0">
                <a:solidFill>
                  <a:srgbClr val="660066"/>
                </a:solidFill>
              </a:rPr>
              <a:t>второй иностранный язык входит в учебный план основного общего образования как обязательный учебный предмет; данное положение ФГОС основного общего образования в переходный период относится только к тем классам, которые с 1 сентября 2015 года осуществляют образовательную деятельность в соответствии с требованиями новых примерных основных образовательных программ основного общего образования, размещённых на сайте </a:t>
            </a:r>
            <a:r>
              <a:rPr lang="en-US" u="sng" dirty="0" smtClean="0">
                <a:hlinkClick r:id="rId2"/>
              </a:rPr>
              <a:t>www</a:t>
            </a:r>
            <a:r>
              <a:rPr lang="ru-RU" u="sng" dirty="0" smtClean="0">
                <a:hlinkClick r:id="rId2"/>
              </a:rPr>
              <a:t>.</a:t>
            </a:r>
            <a:r>
              <a:rPr lang="en-US" u="sng" dirty="0" err="1" smtClean="0">
                <a:hlinkClick r:id="rId2"/>
              </a:rPr>
              <a:t>fgosreestr</a:t>
            </a:r>
            <a:r>
              <a:rPr lang="ru-RU" u="sng" dirty="0" smtClean="0">
                <a:hlinkClick r:id="rId2"/>
              </a:rPr>
              <a:t>.</a:t>
            </a:r>
            <a:r>
              <a:rPr lang="en-US" u="sng" dirty="0" err="1" smtClean="0">
                <a:hlinkClick r:id="rId2"/>
              </a:rPr>
              <a:t>ru</a:t>
            </a:r>
            <a:r>
              <a:rPr lang="ru-RU" dirty="0" smtClean="0"/>
              <a:t> </a:t>
            </a:r>
            <a:r>
              <a:rPr lang="ru-RU" dirty="0" smtClean="0">
                <a:solidFill>
                  <a:srgbClr val="660066"/>
                </a:solidFill>
              </a:rPr>
              <a:t>(письмо департамента образования Ярославской области от 11.06.2015 № 1031/10-01), то есть к 5 и 6 классам в 2016-2017 учебном году.</a:t>
            </a:r>
          </a:p>
        </p:txBody>
      </p:sp>
    </p:spTree>
    <p:extLst>
      <p:ext uri="{BB962C8B-B14F-4D97-AF65-F5344CB8AC3E}">
        <p14:creationId xmlns:p14="http://schemas.microsoft.com/office/powerpoint/2010/main" val="1507065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rgbClr val="0000FF"/>
                </a:solidFill>
              </a:rPr>
              <a:t>ФГОС ООО: </a:t>
            </a:r>
            <a:r>
              <a:rPr lang="de-DE" b="1" dirty="0" smtClean="0">
                <a:solidFill>
                  <a:srgbClr val="0000FF"/>
                </a:solidFill>
              </a:rPr>
              <a:t>II. </a:t>
            </a:r>
            <a:r>
              <a:rPr lang="ru-RU" b="1" dirty="0" smtClean="0">
                <a:solidFill>
                  <a:srgbClr val="0000FF"/>
                </a:solidFill>
              </a:rPr>
              <a:t>Требования к результатам освоения ООП ООО</a:t>
            </a:r>
            <a:endParaRPr lang="ru-RU" b="1" dirty="0">
              <a:solidFill>
                <a:srgbClr val="0000FF"/>
              </a:solidFill>
            </a:endParaRPr>
          </a:p>
        </p:txBody>
      </p:sp>
      <p:sp>
        <p:nvSpPr>
          <p:cNvPr id="3" name="Содержимое 2"/>
          <p:cNvSpPr>
            <a:spLocks noGrp="1"/>
          </p:cNvSpPr>
          <p:nvPr>
            <p:ph idx="1"/>
          </p:nvPr>
        </p:nvSpPr>
        <p:spPr>
          <a:xfrm>
            <a:off x="431371" y="1600201"/>
            <a:ext cx="11521280" cy="4525963"/>
          </a:xfrm>
        </p:spPr>
        <p:txBody>
          <a:bodyPr>
            <a:normAutofit/>
          </a:bodyPr>
          <a:lstStyle/>
          <a:p>
            <a:pPr marL="0" indent="0">
              <a:spcBef>
                <a:spcPts val="0"/>
              </a:spcBef>
              <a:buNone/>
            </a:pPr>
            <a:r>
              <a:rPr lang="ru-RU" sz="4000" b="1" dirty="0" smtClean="0">
                <a:solidFill>
                  <a:srgbClr val="660066"/>
                </a:solidFill>
              </a:rPr>
              <a:t>Иностранный язык. </a:t>
            </a:r>
          </a:p>
          <a:p>
            <a:pPr marL="0" indent="0">
              <a:spcBef>
                <a:spcPts val="0"/>
              </a:spcBef>
              <a:buNone/>
            </a:pPr>
            <a:r>
              <a:rPr lang="ru-RU" sz="4000" b="1" dirty="0" smtClean="0">
                <a:solidFill>
                  <a:srgbClr val="660066"/>
                </a:solidFill>
              </a:rPr>
              <a:t>Второй иностранный язык:</a:t>
            </a:r>
          </a:p>
          <a:p>
            <a:pPr marL="0" indent="0">
              <a:spcBef>
                <a:spcPts val="0"/>
              </a:spcBef>
              <a:buNone/>
            </a:pPr>
            <a:r>
              <a:rPr lang="ru-RU" sz="4000" dirty="0" smtClean="0">
                <a:solidFill>
                  <a:srgbClr val="660066"/>
                </a:solidFill>
              </a:rPr>
              <a:t>     …</a:t>
            </a:r>
          </a:p>
          <a:p>
            <a:pPr marL="0">
              <a:spcBef>
                <a:spcPts val="0"/>
              </a:spcBef>
              <a:buNone/>
            </a:pPr>
            <a:r>
              <a:rPr lang="ru-RU" sz="4000" dirty="0" smtClean="0">
                <a:solidFill>
                  <a:srgbClr val="660066"/>
                </a:solidFill>
              </a:rPr>
              <a:t>3) достижение </a:t>
            </a:r>
            <a:r>
              <a:rPr lang="ru-RU" sz="4000" dirty="0" err="1" smtClean="0">
                <a:solidFill>
                  <a:srgbClr val="660066"/>
                </a:solidFill>
              </a:rPr>
              <a:t>допорогового</a:t>
            </a:r>
            <a:r>
              <a:rPr lang="ru-RU" sz="4000" dirty="0" smtClean="0">
                <a:solidFill>
                  <a:srgbClr val="660066"/>
                </a:solidFill>
              </a:rPr>
              <a:t> уровня иноязычной коммуникативной компетенции;</a:t>
            </a:r>
          </a:p>
          <a:p>
            <a:pPr marL="0">
              <a:spcBef>
                <a:spcPts val="0"/>
              </a:spcBef>
              <a:buNone/>
            </a:pPr>
            <a:r>
              <a:rPr lang="ru-RU" sz="4000" dirty="0" smtClean="0"/>
              <a:t>…</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692696"/>
            <a:ext cx="10972800" cy="3096344"/>
          </a:xfrm>
        </p:spPr>
        <p:txBody>
          <a:bodyPr>
            <a:normAutofit/>
          </a:bodyPr>
          <a:lstStyle/>
          <a:p>
            <a:r>
              <a:rPr lang="ru-RU" sz="4800" b="1" dirty="0" err="1" smtClean="0">
                <a:solidFill>
                  <a:srgbClr val="0000FF"/>
                </a:solidFill>
              </a:rPr>
              <a:t>Допороговый</a:t>
            </a:r>
            <a:r>
              <a:rPr lang="ru-RU" sz="4800" b="1" dirty="0" smtClean="0">
                <a:solidFill>
                  <a:srgbClr val="0000FF"/>
                </a:solidFill>
              </a:rPr>
              <a:t> уровень – А2</a:t>
            </a:r>
            <a:br>
              <a:rPr lang="ru-RU" sz="4800" b="1" dirty="0" smtClean="0">
                <a:solidFill>
                  <a:srgbClr val="0000FF"/>
                </a:solidFill>
              </a:rPr>
            </a:br>
            <a:r>
              <a:rPr lang="ru-RU" i="1" dirty="0" smtClean="0">
                <a:solidFill>
                  <a:srgbClr val="0000FF"/>
                </a:solidFill>
              </a:rPr>
              <a:t>(после 9 класса)</a:t>
            </a:r>
            <a:endParaRPr lang="ru-RU" i="1" dirty="0">
              <a:solidFill>
                <a:srgbClr val="0000FF"/>
              </a:solidFill>
            </a:endParaRPr>
          </a:p>
        </p:txBody>
      </p:sp>
      <p:sp>
        <p:nvSpPr>
          <p:cNvPr id="3" name="Содержимое 2"/>
          <p:cNvSpPr>
            <a:spLocks noGrp="1"/>
          </p:cNvSpPr>
          <p:nvPr>
            <p:ph idx="1"/>
          </p:nvPr>
        </p:nvSpPr>
        <p:spPr>
          <a:xfrm>
            <a:off x="431371" y="4077073"/>
            <a:ext cx="11521280" cy="2049091"/>
          </a:xfrm>
        </p:spPr>
        <p:txBody>
          <a:bodyPr>
            <a:noAutofit/>
          </a:bodyPr>
          <a:lstStyle/>
          <a:p>
            <a:pPr marL="0" indent="0">
              <a:spcBef>
                <a:spcPts val="0"/>
              </a:spcBef>
              <a:buNone/>
            </a:pPr>
            <a:r>
              <a:rPr lang="ru-RU" dirty="0" smtClean="0"/>
              <a:t>«Современные языки: изучение, преподавание, оценка. Общеевропейские компетенции владения иностранным языком» (Страсбург, 1996)</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800" b="1" dirty="0" err="1" smtClean="0">
                <a:solidFill>
                  <a:srgbClr val="0000FF"/>
                </a:solidFill>
              </a:rPr>
              <a:t>Допороговый</a:t>
            </a:r>
            <a:r>
              <a:rPr lang="ru-RU" sz="4800" b="1" dirty="0" smtClean="0">
                <a:solidFill>
                  <a:srgbClr val="0000FF"/>
                </a:solidFill>
              </a:rPr>
              <a:t> уровень – А2</a:t>
            </a:r>
            <a:endParaRPr lang="ru-RU" dirty="0"/>
          </a:p>
        </p:txBody>
      </p:sp>
      <p:sp>
        <p:nvSpPr>
          <p:cNvPr id="3" name="Содержимое 2"/>
          <p:cNvSpPr>
            <a:spLocks noGrp="1"/>
          </p:cNvSpPr>
          <p:nvPr>
            <p:ph idx="1"/>
          </p:nvPr>
        </p:nvSpPr>
        <p:spPr/>
        <p:txBody>
          <a:bodyPr>
            <a:normAutofit/>
          </a:bodyPr>
          <a:lstStyle/>
          <a:p>
            <a:r>
              <a:rPr lang="ru-RU" sz="4000" b="1" dirty="0" smtClean="0">
                <a:solidFill>
                  <a:srgbClr val="660066"/>
                </a:solidFill>
              </a:rPr>
              <a:t>180-200 часов, чтобы достичь уровня А2</a:t>
            </a:r>
          </a:p>
          <a:p>
            <a:r>
              <a:rPr lang="ru-RU" sz="4000" b="1" dirty="0" smtClean="0">
                <a:solidFill>
                  <a:srgbClr val="660066"/>
                </a:solidFill>
              </a:rPr>
              <a:t>Оптимально – не менее 3-х лет по 2 часа в неделю</a:t>
            </a:r>
          </a:p>
          <a:p>
            <a:r>
              <a:rPr lang="ru-RU" sz="4000" b="1" dirty="0" smtClean="0">
                <a:solidFill>
                  <a:srgbClr val="00B050"/>
                </a:solidFill>
              </a:rPr>
              <a:t>Рекомендация: </a:t>
            </a:r>
            <a:r>
              <a:rPr lang="ru-RU" sz="4000" b="1" dirty="0" smtClean="0">
                <a:solidFill>
                  <a:srgbClr val="660066"/>
                </a:solidFill>
              </a:rPr>
              <a:t>Вводить второй язык – не позже 7 класса по 2 часа в неделю, чтобы выполнить требования ФГОС ООО</a:t>
            </a:r>
            <a:endParaRPr lang="ru-RU" sz="4000" b="1" dirty="0">
              <a:solidFill>
                <a:srgbClr val="660066"/>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pic>
        <p:nvPicPr>
          <p:cNvPr id="5" name="Рисунок 4" descr="iro-logo2.jpg"/>
          <p:cNvPicPr>
            <a:picLocks noChangeAspect="1"/>
          </p:cNvPicPr>
          <p:nvPr/>
        </p:nvPicPr>
        <p:blipFill>
          <a:blip r:embed="rId3" cstate="print"/>
          <a:stretch>
            <a:fillRect/>
          </a:stretch>
        </p:blipFill>
        <p:spPr>
          <a:xfrm>
            <a:off x="2389818" y="1178960"/>
            <a:ext cx="2835326" cy="1223667"/>
          </a:xfrm>
          <a:prstGeom prst="rect">
            <a:avLst/>
          </a:prstGeom>
        </p:spPr>
      </p:pic>
      <p:pic>
        <p:nvPicPr>
          <p:cNvPr id="7" name="Рисунок 6" descr="Goethe-Institut_green_horizontal.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72019" y="1086713"/>
            <a:ext cx="2489547" cy="1328890"/>
          </a:xfrm>
          <a:prstGeom prst="rect">
            <a:avLst/>
          </a:prstGeom>
        </p:spPr>
      </p:pic>
      <p:pic>
        <p:nvPicPr>
          <p:cNvPr id="8" name="Рисунок 7" descr="логотип проекта.jpg"/>
          <p:cNvPicPr>
            <a:picLocks noChangeAspect="1"/>
          </p:cNvPicPr>
          <p:nvPr/>
        </p:nvPicPr>
        <p:blipFill>
          <a:blip r:embed="rId5" cstate="print"/>
          <a:stretch>
            <a:fillRect/>
          </a:stretch>
        </p:blipFill>
        <p:spPr>
          <a:xfrm>
            <a:off x="7576049" y="5526405"/>
            <a:ext cx="4049894" cy="894878"/>
          </a:xfrm>
          <a:prstGeom prst="rect">
            <a:avLst/>
          </a:prstGeom>
        </p:spPr>
      </p:pic>
      <p:sp>
        <p:nvSpPr>
          <p:cNvPr id="9" name="TextBox 8"/>
          <p:cNvSpPr txBox="1"/>
          <p:nvPr/>
        </p:nvSpPr>
        <p:spPr>
          <a:xfrm>
            <a:off x="836023" y="2508068"/>
            <a:ext cx="10097588" cy="3200876"/>
          </a:xfrm>
          <a:prstGeom prst="rect">
            <a:avLst/>
          </a:prstGeom>
          <a:noFill/>
        </p:spPr>
        <p:txBody>
          <a:bodyPr wrap="square" rtlCol="0">
            <a:spAutoFit/>
          </a:bodyPr>
          <a:lstStyle/>
          <a:p>
            <a:pPr>
              <a:spcAft>
                <a:spcPts val="1200"/>
              </a:spcAft>
              <a:buFont typeface="Arial" pitchFamily="34" charset="0"/>
              <a:buChar char="•"/>
            </a:pPr>
            <a:r>
              <a:rPr lang="ru-RU" sz="3200" dirty="0" smtClean="0"/>
              <a:t> </a:t>
            </a:r>
            <a:r>
              <a:rPr lang="ru-RU" sz="3200" b="1" dirty="0" smtClean="0"/>
              <a:t>Сентябрь 2015 – рамочный договор о сотрудничестве</a:t>
            </a:r>
          </a:p>
          <a:p>
            <a:pPr>
              <a:buFont typeface="Arial" pitchFamily="34" charset="0"/>
              <a:buChar char="•"/>
            </a:pPr>
            <a:r>
              <a:rPr lang="ru-RU" sz="3200" b="1" dirty="0" smtClean="0"/>
              <a:t> Сентябрь 2016 – договор о сотрудничестве в области поддержки общеобразовательных организаций, ведущих и вводящих немецкий язык в качестве второго иностранного в рамках проекта «Немецкий – первый второй иностранный»</a:t>
            </a:r>
            <a:endParaRPr lang="ru-RU" sz="3200" b="1" dirty="0"/>
          </a:p>
        </p:txBody>
      </p:sp>
      <p:sp>
        <p:nvSpPr>
          <p:cNvPr id="10" name="TextBox 9"/>
          <p:cNvSpPr txBox="1"/>
          <p:nvPr/>
        </p:nvSpPr>
        <p:spPr>
          <a:xfrm>
            <a:off x="5878287" y="1201784"/>
            <a:ext cx="567784" cy="1015663"/>
          </a:xfrm>
          <a:prstGeom prst="rect">
            <a:avLst/>
          </a:prstGeom>
          <a:noFill/>
        </p:spPr>
        <p:txBody>
          <a:bodyPr wrap="none" rtlCol="0">
            <a:spAutoFit/>
          </a:bodyPr>
          <a:lstStyle/>
          <a:p>
            <a:r>
              <a:rPr lang="ru-RU" sz="6000" b="1" dirty="0" smtClean="0"/>
              <a:t>+</a:t>
            </a:r>
            <a:endParaRPr lang="ru-RU" sz="60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952436" y="2934147"/>
            <a:ext cx="8307977" cy="3170099"/>
          </a:xfrm>
          <a:prstGeom prst="rect">
            <a:avLst/>
          </a:prstGeom>
          <a:noFill/>
        </p:spPr>
        <p:txBody>
          <a:bodyPr wrap="square" rtlCol="0">
            <a:spAutoFit/>
          </a:bodyPr>
          <a:lstStyle/>
          <a:p>
            <a:pPr>
              <a:spcAft>
                <a:spcPts val="1200"/>
              </a:spcAft>
            </a:pPr>
            <a:r>
              <a:rPr lang="ru-RU" sz="3200" dirty="0" smtClean="0"/>
              <a:t>2016-2017 учебный год:</a:t>
            </a:r>
          </a:p>
          <a:p>
            <a:pPr>
              <a:spcAft>
                <a:spcPts val="1200"/>
              </a:spcAft>
            </a:pPr>
            <a:r>
              <a:rPr lang="ru-RU" sz="3200" b="1" dirty="0" smtClean="0"/>
              <a:t>23 </a:t>
            </a:r>
            <a:r>
              <a:rPr lang="ru-RU" sz="3200" b="1" dirty="0" err="1" smtClean="0"/>
              <a:t>пилотные</a:t>
            </a:r>
            <a:r>
              <a:rPr lang="ru-RU" sz="3200" b="1" dirty="0" smtClean="0"/>
              <a:t> школы</a:t>
            </a:r>
          </a:p>
          <a:p>
            <a:pPr>
              <a:spcAft>
                <a:spcPts val="1200"/>
              </a:spcAft>
            </a:pPr>
            <a:endParaRPr lang="ru-RU" sz="3200" b="1" dirty="0" smtClean="0"/>
          </a:p>
          <a:p>
            <a:pPr>
              <a:spcAft>
                <a:spcPts val="1200"/>
              </a:spcAft>
            </a:pPr>
            <a:r>
              <a:rPr lang="ru-RU" sz="3200" dirty="0" smtClean="0"/>
              <a:t>2017-2018 учебный год:</a:t>
            </a:r>
          </a:p>
          <a:p>
            <a:pPr>
              <a:spcAft>
                <a:spcPts val="1200"/>
              </a:spcAft>
            </a:pPr>
            <a:r>
              <a:rPr lang="ru-RU" sz="3200" b="1" dirty="0" smtClean="0"/>
              <a:t>22 школы-участника проекта</a:t>
            </a:r>
            <a:endParaRPr lang="ru-RU" sz="3200" b="1" dirty="0"/>
          </a:p>
        </p:txBody>
      </p:sp>
      <p:sp>
        <p:nvSpPr>
          <p:cNvPr id="11" name="TextBox 10"/>
          <p:cNvSpPr txBox="1"/>
          <p:nvPr/>
        </p:nvSpPr>
        <p:spPr>
          <a:xfrm>
            <a:off x="874059" y="1433840"/>
            <a:ext cx="10246659" cy="1200329"/>
          </a:xfrm>
          <a:prstGeom prst="rect">
            <a:avLst/>
          </a:prstGeom>
          <a:noFill/>
        </p:spPr>
        <p:txBody>
          <a:bodyPr wrap="square" rtlCol="0">
            <a:spAutoFit/>
          </a:bodyPr>
          <a:lstStyle/>
          <a:p>
            <a:r>
              <a:rPr lang="ru-RU" sz="3600" b="1" dirty="0" smtClean="0"/>
              <a:t>Пилотирование проекта «Немецкий – первый второй иностранный» в Ярославской области</a:t>
            </a:r>
            <a:endParaRPr lang="ru-RU" sz="3200" b="1" dirty="0"/>
          </a:p>
        </p:txBody>
      </p:sp>
      <p:sp>
        <p:nvSpPr>
          <p:cNvPr id="12" name="TextBox 11"/>
          <p:cNvSpPr txBox="1"/>
          <p:nvPr/>
        </p:nvSpPr>
        <p:spPr>
          <a:xfrm>
            <a:off x="2393577" y="4128248"/>
            <a:ext cx="465192" cy="769441"/>
          </a:xfrm>
          <a:prstGeom prst="rect">
            <a:avLst/>
          </a:prstGeom>
          <a:noFill/>
        </p:spPr>
        <p:txBody>
          <a:bodyPr wrap="none" rtlCol="0">
            <a:spAutoFit/>
          </a:bodyPr>
          <a:lstStyle/>
          <a:p>
            <a:r>
              <a:rPr lang="ru-RU" sz="4400" b="1" dirty="0" smtClean="0"/>
              <a:t>+</a:t>
            </a:r>
            <a:endParaRPr lang="ru-RU" sz="44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31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836023" y="522514"/>
            <a:ext cx="10398034" cy="646331"/>
          </a:xfrm>
          <a:prstGeom prst="rect">
            <a:avLst/>
          </a:prstGeom>
          <a:noFill/>
        </p:spPr>
        <p:txBody>
          <a:bodyPr wrap="square" rtlCol="0">
            <a:spAutoFit/>
          </a:bodyPr>
          <a:lstStyle/>
          <a:p>
            <a:r>
              <a:rPr lang="ru-RU" sz="3600" b="1" dirty="0" smtClean="0"/>
              <a:t>Пять шагов введения второго иностранного языка:</a:t>
            </a:r>
            <a:endParaRPr lang="ru-RU" sz="3600" b="1" dirty="0"/>
          </a:p>
        </p:txBody>
      </p:sp>
      <p:sp>
        <p:nvSpPr>
          <p:cNvPr id="5" name="TextBox 4"/>
          <p:cNvSpPr txBox="1"/>
          <p:nvPr/>
        </p:nvSpPr>
        <p:spPr>
          <a:xfrm>
            <a:off x="1018902" y="1750423"/>
            <a:ext cx="9588137" cy="4339650"/>
          </a:xfrm>
          <a:prstGeom prst="rect">
            <a:avLst/>
          </a:prstGeom>
          <a:noFill/>
        </p:spPr>
        <p:txBody>
          <a:bodyPr wrap="square" rtlCol="0">
            <a:spAutoFit/>
          </a:bodyPr>
          <a:lstStyle/>
          <a:p>
            <a:pPr>
              <a:spcAft>
                <a:spcPts val="1800"/>
              </a:spcAft>
            </a:pPr>
            <a:r>
              <a:rPr lang="ru-RU" sz="3600" dirty="0" smtClean="0"/>
              <a:t>1. Проинформировать руководство школы</a:t>
            </a:r>
          </a:p>
          <a:p>
            <a:pPr>
              <a:spcAft>
                <a:spcPts val="1800"/>
              </a:spcAft>
            </a:pPr>
            <a:r>
              <a:rPr lang="ru-RU" sz="3600" dirty="0" smtClean="0"/>
              <a:t>2. Мотивировать родителей</a:t>
            </a:r>
          </a:p>
          <a:p>
            <a:r>
              <a:rPr lang="ru-RU" sz="3600" dirty="0" smtClean="0"/>
              <a:t>3. Сформировать необходимые компетенции у   </a:t>
            </a:r>
          </a:p>
          <a:p>
            <a:pPr>
              <a:spcAft>
                <a:spcPts val="1800"/>
              </a:spcAft>
            </a:pPr>
            <a:r>
              <a:rPr lang="ru-RU" sz="3600" dirty="0" smtClean="0"/>
              <a:t>    учителей</a:t>
            </a:r>
          </a:p>
          <a:p>
            <a:pPr>
              <a:spcAft>
                <a:spcPts val="1800"/>
              </a:spcAft>
            </a:pPr>
            <a:r>
              <a:rPr lang="ru-RU" sz="3600" dirty="0" smtClean="0"/>
              <a:t>4. Мотивировать обучающихся</a:t>
            </a:r>
          </a:p>
          <a:p>
            <a:pPr>
              <a:spcAft>
                <a:spcPts val="1800"/>
              </a:spcAft>
            </a:pPr>
            <a:r>
              <a:rPr lang="ru-RU" sz="3600" dirty="0" smtClean="0"/>
              <a:t>5. Обеспечить школу необходимыми ресурсами</a:t>
            </a:r>
            <a:endParaRPr lang="ru-RU" sz="4400" dirty="0"/>
          </a:p>
        </p:txBody>
      </p:sp>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63229"/>
          </a:xfrm>
        </p:spPr>
        <p:txBody>
          <a:bodyPr>
            <a:normAutofit/>
          </a:bodyPr>
          <a:lstStyle/>
          <a:p>
            <a:r>
              <a:rPr lang="ru-RU" sz="4800" b="1" dirty="0" smtClean="0">
                <a:solidFill>
                  <a:srgbClr val="002060"/>
                </a:solidFill>
              </a:rPr>
              <a:t>Трудности:</a:t>
            </a:r>
            <a:endParaRPr lang="ru-RU" sz="4800" b="1" dirty="0">
              <a:solidFill>
                <a:srgbClr val="002060"/>
              </a:solidFill>
            </a:endParaRPr>
          </a:p>
        </p:txBody>
      </p:sp>
      <p:sp>
        <p:nvSpPr>
          <p:cNvPr id="3" name="Содержимое 2"/>
          <p:cNvSpPr>
            <a:spLocks noGrp="1"/>
          </p:cNvSpPr>
          <p:nvPr>
            <p:ph idx="1"/>
          </p:nvPr>
        </p:nvSpPr>
        <p:spPr>
          <a:xfrm>
            <a:off x="812074" y="1472926"/>
            <a:ext cx="10515600" cy="4875621"/>
          </a:xfrm>
        </p:spPr>
        <p:txBody>
          <a:bodyPr>
            <a:noAutofit/>
          </a:bodyPr>
          <a:lstStyle/>
          <a:p>
            <a:r>
              <a:rPr lang="ru-RU" sz="3200" b="1" dirty="0" smtClean="0"/>
              <a:t>Недостаточная информированность руководителей школ</a:t>
            </a:r>
          </a:p>
          <a:p>
            <a:r>
              <a:rPr lang="ru-RU" sz="3200" b="1" dirty="0" smtClean="0"/>
              <a:t>Негативная реакция общественности</a:t>
            </a:r>
          </a:p>
          <a:p>
            <a:r>
              <a:rPr lang="ru-RU" sz="3200" b="1" dirty="0" smtClean="0"/>
              <a:t>Неготовность учителей к преподаванию второго иностранного языка</a:t>
            </a:r>
          </a:p>
          <a:p>
            <a:r>
              <a:rPr lang="ru-RU" sz="3200" b="1" dirty="0" smtClean="0"/>
              <a:t>Отсутствие мотивации обучающихся к изучению иностранного языка (как первого, так и второго)</a:t>
            </a:r>
          </a:p>
          <a:p>
            <a:r>
              <a:rPr lang="ru-RU" sz="3200" b="1" dirty="0" smtClean="0"/>
              <a:t>Отсутствие условий в школе (нормативная документация, кадры, учебники)</a:t>
            </a:r>
            <a:endParaRPr lang="ru-RU" sz="32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836023" y="418012"/>
            <a:ext cx="10398034" cy="646331"/>
          </a:xfrm>
          <a:prstGeom prst="rect">
            <a:avLst/>
          </a:prstGeom>
          <a:noFill/>
        </p:spPr>
        <p:txBody>
          <a:bodyPr wrap="square" rtlCol="0">
            <a:spAutoFit/>
          </a:bodyPr>
          <a:lstStyle/>
          <a:p>
            <a:r>
              <a:rPr lang="ru-RU" sz="3600" b="1" dirty="0" smtClean="0"/>
              <a:t>Шаг 1:  Проинформировать руководство школы</a:t>
            </a:r>
            <a:endParaRPr lang="ru-RU" sz="3600" b="1" dirty="0"/>
          </a:p>
        </p:txBody>
      </p:sp>
      <p:sp>
        <p:nvSpPr>
          <p:cNvPr id="5" name="TextBox 4"/>
          <p:cNvSpPr txBox="1"/>
          <p:nvPr/>
        </p:nvSpPr>
        <p:spPr>
          <a:xfrm>
            <a:off x="875209" y="1133356"/>
            <a:ext cx="10189031" cy="5493812"/>
          </a:xfrm>
          <a:prstGeom prst="rect">
            <a:avLst/>
          </a:prstGeom>
          <a:noFill/>
        </p:spPr>
        <p:txBody>
          <a:bodyPr wrap="square" rtlCol="0">
            <a:spAutoFit/>
          </a:bodyPr>
          <a:lstStyle/>
          <a:p>
            <a:pPr>
              <a:spcAft>
                <a:spcPts val="600"/>
              </a:spcAft>
            </a:pPr>
            <a:r>
              <a:rPr lang="ru-RU" sz="2800" b="1" dirty="0" err="1" smtClean="0"/>
              <a:t>Вебинар</a:t>
            </a:r>
            <a:r>
              <a:rPr lang="ru-RU" sz="2800" dirty="0" smtClean="0"/>
              <a:t> с участием представителей Департамента образования Ярославской области </a:t>
            </a:r>
            <a:r>
              <a:rPr lang="ru-RU" sz="2800" i="1" dirty="0" smtClean="0"/>
              <a:t>«Нормативная база введения второго иностранного языка» </a:t>
            </a:r>
            <a:r>
              <a:rPr lang="ru-RU" sz="2800" dirty="0" smtClean="0"/>
              <a:t>(16.09.2016)</a:t>
            </a:r>
          </a:p>
          <a:p>
            <a:pPr>
              <a:spcAft>
                <a:spcPts val="600"/>
              </a:spcAft>
            </a:pPr>
            <a:r>
              <a:rPr lang="ru-RU" sz="2800" b="1" dirty="0" smtClean="0"/>
              <a:t>Круглый стол </a:t>
            </a:r>
            <a:r>
              <a:rPr lang="ru-RU" sz="2800" dirty="0" smtClean="0"/>
              <a:t>с участием представителей высшей школы и Департамента образования Ярославской области </a:t>
            </a:r>
            <a:r>
              <a:rPr lang="ru-RU" sz="2800" i="1" dirty="0" smtClean="0"/>
              <a:t>«Создание условий для введения второго иностранного языка как обязательного предмета в школах Ярославской области»</a:t>
            </a:r>
            <a:r>
              <a:rPr lang="ru-RU" sz="2800" dirty="0" smtClean="0"/>
              <a:t> (12.10.2016)</a:t>
            </a:r>
            <a:endParaRPr lang="de-DE" sz="2800" dirty="0" smtClean="0"/>
          </a:p>
          <a:p>
            <a:pPr>
              <a:spcAft>
                <a:spcPts val="1800"/>
              </a:spcAft>
            </a:pPr>
            <a:r>
              <a:rPr lang="ru-RU" sz="2800" b="1" dirty="0" smtClean="0"/>
              <a:t>Семинары</a:t>
            </a:r>
            <a:r>
              <a:rPr lang="ru-RU" sz="2800" dirty="0" smtClean="0"/>
              <a:t> «</a:t>
            </a:r>
            <a:r>
              <a:rPr lang="ru-RU" sz="2800" i="1" dirty="0" smtClean="0"/>
              <a:t>Введение второго иностранного языка как обязательного предмета в общеобразовательных школах Ярославской области</a:t>
            </a:r>
            <a:r>
              <a:rPr lang="ru-RU" sz="2800" dirty="0" smtClean="0"/>
              <a:t>» (февраль 2017 в </a:t>
            </a:r>
            <a:r>
              <a:rPr lang="ru-RU" sz="2800" dirty="0" err="1" smtClean="0"/>
              <a:t>Гаврилов-Ямском</a:t>
            </a:r>
            <a:r>
              <a:rPr lang="ru-RU" sz="2800" dirty="0" smtClean="0"/>
              <a:t> и </a:t>
            </a:r>
            <a:r>
              <a:rPr lang="ru-RU" sz="2800" dirty="0" err="1" smtClean="0"/>
              <a:t>Переславском</a:t>
            </a:r>
            <a:r>
              <a:rPr lang="ru-RU" sz="2800" dirty="0" smtClean="0"/>
              <a:t> муниципальных районах)</a:t>
            </a:r>
            <a:endParaRPr lang="ru-RU" sz="3600" dirty="0"/>
          </a:p>
        </p:txBody>
      </p:sp>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836023" y="522514"/>
            <a:ext cx="10398034" cy="646331"/>
          </a:xfrm>
          <a:prstGeom prst="rect">
            <a:avLst/>
          </a:prstGeom>
          <a:noFill/>
        </p:spPr>
        <p:txBody>
          <a:bodyPr wrap="square" rtlCol="0">
            <a:spAutoFit/>
          </a:bodyPr>
          <a:lstStyle/>
          <a:p>
            <a:r>
              <a:rPr lang="ru-RU" sz="3600" b="1" dirty="0" smtClean="0"/>
              <a:t>Шаг 2: Мотивировать родителей</a:t>
            </a:r>
            <a:endParaRPr lang="ru-RU" sz="3600" b="1" dirty="0"/>
          </a:p>
        </p:txBody>
      </p:sp>
      <p:sp>
        <p:nvSpPr>
          <p:cNvPr id="5" name="TextBox 4"/>
          <p:cNvSpPr txBox="1"/>
          <p:nvPr/>
        </p:nvSpPr>
        <p:spPr>
          <a:xfrm>
            <a:off x="940524" y="1658983"/>
            <a:ext cx="9849396" cy="3647152"/>
          </a:xfrm>
          <a:prstGeom prst="rect">
            <a:avLst/>
          </a:prstGeom>
          <a:noFill/>
        </p:spPr>
        <p:txBody>
          <a:bodyPr wrap="square" rtlCol="0">
            <a:spAutoFit/>
          </a:bodyPr>
          <a:lstStyle/>
          <a:p>
            <a:pPr>
              <a:spcAft>
                <a:spcPts val="1800"/>
              </a:spcAft>
            </a:pPr>
            <a:r>
              <a:rPr lang="ru-RU" sz="3600" b="1" dirty="0" err="1" smtClean="0"/>
              <a:t>Вебинар</a:t>
            </a:r>
            <a:r>
              <a:rPr lang="ru-RU" sz="3600" dirty="0" smtClean="0"/>
              <a:t> «Проблемы формирования мотивации обучающихся и их родителей к изучению второго иностранного языка» (13.04.2016)</a:t>
            </a:r>
          </a:p>
          <a:p>
            <a:r>
              <a:rPr lang="ru-RU" sz="3600" b="1" dirty="0" smtClean="0"/>
              <a:t>Родительское собрание (семинар)</a:t>
            </a:r>
            <a:r>
              <a:rPr lang="ru-RU" sz="3600" dirty="0" smtClean="0"/>
              <a:t> «Сколько иностранных языков нужно моему ребёнку, и как помочь ему в их изучении» (21.09.2016)</a:t>
            </a:r>
          </a:p>
        </p:txBody>
      </p:sp>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5" name="TextBox 4"/>
          <p:cNvSpPr txBox="1"/>
          <p:nvPr/>
        </p:nvSpPr>
        <p:spPr>
          <a:xfrm>
            <a:off x="679268" y="274321"/>
            <a:ext cx="4258492" cy="707886"/>
          </a:xfrm>
          <a:prstGeom prst="rect">
            <a:avLst/>
          </a:prstGeom>
          <a:noFill/>
        </p:spPr>
        <p:txBody>
          <a:bodyPr wrap="square" rtlCol="0">
            <a:spAutoFit/>
          </a:bodyPr>
          <a:lstStyle/>
          <a:p>
            <a:r>
              <a:rPr lang="ru-RU" sz="3600" dirty="0" smtClean="0"/>
              <a:t> </a:t>
            </a:r>
            <a:r>
              <a:rPr lang="de-DE" sz="4000" b="1" dirty="0" smtClean="0"/>
              <a:t>www.openclass.ru</a:t>
            </a:r>
            <a:endParaRPr lang="ru-RU" sz="4400" b="1" dirty="0"/>
          </a:p>
        </p:txBody>
      </p:sp>
      <p:pic>
        <p:nvPicPr>
          <p:cNvPr id="6" name="Рисунок 5" descr="1.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6033" y="1018496"/>
            <a:ext cx="6988356" cy="2950461"/>
          </a:xfrm>
          <a:prstGeom prst="rect">
            <a:avLst/>
          </a:prstGeom>
        </p:spPr>
      </p:pic>
      <p:pic>
        <p:nvPicPr>
          <p:cNvPr id="7" name="Рисунок 6" descr="2.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248424" y="3511323"/>
            <a:ext cx="6630542" cy="3020105"/>
          </a:xfrm>
          <a:prstGeom prst="rect">
            <a:avLst/>
          </a:prstGeom>
        </p:spPr>
      </p:pic>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РЦ.jpg"/>
          <p:cNvPicPr>
            <a:picLocks noChangeAspect="1"/>
          </p:cNvPicPr>
          <p:nvPr/>
        </p:nvPicPr>
        <p:blipFill>
          <a:blip r:embed="rId2" cstate="print"/>
          <a:stretch>
            <a:fillRect/>
          </a:stretch>
        </p:blipFill>
        <p:spPr>
          <a:xfrm>
            <a:off x="540328" y="362112"/>
            <a:ext cx="10912960" cy="5900143"/>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222067" y="431074"/>
            <a:ext cx="11129555" cy="584775"/>
          </a:xfrm>
          <a:prstGeom prst="rect">
            <a:avLst/>
          </a:prstGeom>
          <a:noFill/>
        </p:spPr>
        <p:txBody>
          <a:bodyPr wrap="square" rtlCol="0">
            <a:spAutoFit/>
          </a:bodyPr>
          <a:lstStyle/>
          <a:p>
            <a:r>
              <a:rPr lang="ru-RU" sz="3200" b="1" dirty="0" smtClean="0"/>
              <a:t>Шаг 3: Сформировать необходимые компетенции у учителей</a:t>
            </a:r>
            <a:endParaRPr lang="ru-RU" sz="3600" b="1" dirty="0"/>
          </a:p>
        </p:txBody>
      </p:sp>
      <p:sp>
        <p:nvSpPr>
          <p:cNvPr id="5" name="TextBox 4"/>
          <p:cNvSpPr txBox="1"/>
          <p:nvPr/>
        </p:nvSpPr>
        <p:spPr>
          <a:xfrm>
            <a:off x="1084218" y="1149531"/>
            <a:ext cx="9914708" cy="2062103"/>
          </a:xfrm>
          <a:prstGeom prst="rect">
            <a:avLst/>
          </a:prstGeom>
          <a:noFill/>
        </p:spPr>
        <p:txBody>
          <a:bodyPr wrap="square" rtlCol="0">
            <a:spAutoFit/>
          </a:bodyPr>
          <a:lstStyle/>
          <a:p>
            <a:r>
              <a:rPr lang="ru-RU" sz="3200" dirty="0" smtClean="0"/>
              <a:t>Написана и утверждена Учёным Советом </a:t>
            </a:r>
            <a:r>
              <a:rPr lang="ru-RU" sz="3200" b="1" dirty="0" smtClean="0"/>
              <a:t>программа повышения квалификации</a:t>
            </a:r>
            <a:r>
              <a:rPr lang="ru-RU" sz="3200" dirty="0" smtClean="0"/>
              <a:t> «Особенности методики обучения немецкому как второму иностранному после английского» (72 часа), </a:t>
            </a:r>
            <a:r>
              <a:rPr lang="ru-RU" sz="3200" b="1" dirty="0" smtClean="0"/>
              <a:t>обучение прошли 52 учителя</a:t>
            </a:r>
            <a:endParaRPr lang="ru-RU" sz="4000" b="1" dirty="0"/>
          </a:p>
        </p:txBody>
      </p:sp>
      <p:pic>
        <p:nvPicPr>
          <p:cNvPr id="6" name="Рисунок 5" descr="3.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43027" y="3293428"/>
            <a:ext cx="6844664" cy="3344712"/>
          </a:xfrm>
          <a:prstGeom prst="rect">
            <a:avLst/>
          </a:prstGeom>
        </p:spPr>
      </p:pic>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287382" y="300445"/>
            <a:ext cx="11129555" cy="584775"/>
          </a:xfrm>
          <a:prstGeom prst="rect">
            <a:avLst/>
          </a:prstGeom>
          <a:noFill/>
        </p:spPr>
        <p:txBody>
          <a:bodyPr wrap="square" rtlCol="0">
            <a:spAutoFit/>
          </a:bodyPr>
          <a:lstStyle/>
          <a:p>
            <a:r>
              <a:rPr lang="ru-RU" sz="3200" b="1" dirty="0" smtClean="0"/>
              <a:t>Шаг 3: Сформировать необходимые компетенции у учителей</a:t>
            </a:r>
            <a:endParaRPr lang="ru-RU" sz="3600" b="1" dirty="0"/>
          </a:p>
        </p:txBody>
      </p:sp>
      <p:sp>
        <p:nvSpPr>
          <p:cNvPr id="5" name="TextBox 4"/>
          <p:cNvSpPr txBox="1"/>
          <p:nvPr/>
        </p:nvSpPr>
        <p:spPr>
          <a:xfrm>
            <a:off x="836023" y="1041023"/>
            <a:ext cx="10437223" cy="5170646"/>
          </a:xfrm>
          <a:prstGeom prst="rect">
            <a:avLst/>
          </a:prstGeom>
          <a:noFill/>
        </p:spPr>
        <p:txBody>
          <a:bodyPr wrap="square" rtlCol="0">
            <a:spAutoFit/>
          </a:bodyPr>
          <a:lstStyle/>
          <a:p>
            <a:pPr>
              <a:spcAft>
                <a:spcPts val="600"/>
              </a:spcAft>
            </a:pPr>
            <a:r>
              <a:rPr lang="ru-RU" sz="3200" b="1" dirty="0" smtClean="0"/>
              <a:t>Семинар </a:t>
            </a:r>
            <a:r>
              <a:rPr lang="ru-RU" sz="3200" dirty="0" smtClean="0"/>
              <a:t>«Уроки языковой анимации с «Немецким в чемодане» (22.02.2017)</a:t>
            </a:r>
          </a:p>
          <a:p>
            <a:pPr>
              <a:spcAft>
                <a:spcPts val="600"/>
              </a:spcAft>
            </a:pPr>
            <a:r>
              <a:rPr lang="ru-RU" sz="3200" b="1" dirty="0" smtClean="0"/>
              <a:t>Семинар</a:t>
            </a:r>
            <a:r>
              <a:rPr lang="ru-RU" sz="3200" dirty="0" smtClean="0"/>
              <a:t> «УМК для преподавания немецкого языка как второго иностранного» (22.03.2017)</a:t>
            </a:r>
          </a:p>
          <a:p>
            <a:r>
              <a:rPr lang="ru-RU" sz="3200" b="1" dirty="0" err="1" smtClean="0"/>
              <a:t>Онлайн-курсы</a:t>
            </a:r>
            <a:r>
              <a:rPr lang="ru-RU" sz="3200" dirty="0" smtClean="0"/>
              <a:t> Немецкого культурного центра им. Гёте: языковой курс В1 «Немецкий для учителей», курс «Немецкий для подростков», программа переподготовки «Методика преподавания немецкого языка как второго иностранного», программа подготовки экспертов ресурсных центров, </a:t>
            </a:r>
            <a:r>
              <a:rPr lang="ru-RU" sz="3200" b="1" dirty="0" smtClean="0"/>
              <a:t>обучение проходят 8 учителей</a:t>
            </a:r>
          </a:p>
        </p:txBody>
      </p:sp>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836023" y="522514"/>
            <a:ext cx="10398034" cy="646331"/>
          </a:xfrm>
          <a:prstGeom prst="rect">
            <a:avLst/>
          </a:prstGeom>
          <a:noFill/>
        </p:spPr>
        <p:txBody>
          <a:bodyPr wrap="square" rtlCol="0">
            <a:spAutoFit/>
          </a:bodyPr>
          <a:lstStyle/>
          <a:p>
            <a:r>
              <a:rPr lang="ru-RU" sz="3600" b="1" dirty="0" smtClean="0"/>
              <a:t>Шаг 4:  Мотивировать обучающихся</a:t>
            </a:r>
            <a:endParaRPr lang="ru-RU" sz="3600" b="1" dirty="0"/>
          </a:p>
        </p:txBody>
      </p:sp>
      <p:sp>
        <p:nvSpPr>
          <p:cNvPr id="5" name="TextBox 4"/>
          <p:cNvSpPr txBox="1"/>
          <p:nvPr/>
        </p:nvSpPr>
        <p:spPr>
          <a:xfrm>
            <a:off x="731520" y="1384663"/>
            <a:ext cx="10933611" cy="4816703"/>
          </a:xfrm>
          <a:prstGeom prst="rect">
            <a:avLst/>
          </a:prstGeom>
          <a:noFill/>
        </p:spPr>
        <p:txBody>
          <a:bodyPr wrap="square" rtlCol="0">
            <a:spAutoFit/>
          </a:bodyPr>
          <a:lstStyle/>
          <a:p>
            <a:pPr>
              <a:spcAft>
                <a:spcPts val="1800"/>
              </a:spcAft>
            </a:pPr>
            <a:r>
              <a:rPr lang="ru-RU" sz="3600" b="1" dirty="0" smtClean="0"/>
              <a:t>Уроки языковой анимации «Немецкий в чемодане»</a:t>
            </a:r>
            <a:r>
              <a:rPr lang="ru-RU" sz="3600" dirty="0" smtClean="0"/>
              <a:t> (декабрь 2016 – январь 2017)</a:t>
            </a:r>
          </a:p>
          <a:p>
            <a:pPr>
              <a:spcAft>
                <a:spcPts val="1800"/>
              </a:spcAft>
              <a:buFontTx/>
              <a:buChar char="-"/>
            </a:pPr>
            <a:r>
              <a:rPr lang="ru-RU" sz="3200" dirty="0" smtClean="0"/>
              <a:t>577 учащихся 3-9 классов</a:t>
            </a:r>
          </a:p>
          <a:p>
            <a:pPr>
              <a:spcAft>
                <a:spcPts val="1800"/>
              </a:spcAft>
              <a:buFontTx/>
              <a:buChar char="-"/>
            </a:pPr>
            <a:r>
              <a:rPr lang="ru-RU" sz="3200" dirty="0" smtClean="0"/>
              <a:t>21 учитель немецкого языка, 14 учителей английского языка,  </a:t>
            </a:r>
          </a:p>
          <a:p>
            <a:pPr>
              <a:spcAft>
                <a:spcPts val="1800"/>
              </a:spcAft>
            </a:pPr>
            <a:r>
              <a:rPr lang="ru-RU" sz="3200" dirty="0" smtClean="0"/>
              <a:t>  6 учителей начальной школы </a:t>
            </a:r>
          </a:p>
          <a:p>
            <a:pPr>
              <a:spcAft>
                <a:spcPts val="1800"/>
              </a:spcAft>
              <a:buFontTx/>
              <a:buChar char="-"/>
            </a:pPr>
            <a:r>
              <a:rPr lang="ru-RU" sz="3200" dirty="0" smtClean="0"/>
              <a:t> 8 родителей </a:t>
            </a:r>
          </a:p>
          <a:p>
            <a:pPr>
              <a:spcAft>
                <a:spcPts val="1800"/>
              </a:spcAft>
              <a:buFontTx/>
              <a:buChar char="-"/>
            </a:pPr>
            <a:r>
              <a:rPr lang="ru-RU" sz="3200" dirty="0" smtClean="0"/>
              <a:t>4 директора, 2 завуча </a:t>
            </a:r>
            <a:endParaRPr lang="ru-RU" sz="3200" dirty="0"/>
          </a:p>
        </p:txBody>
      </p:sp>
      <p:pic>
        <p:nvPicPr>
          <p:cNvPr id="6" name="Grafik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132453" y="4049485"/>
            <a:ext cx="1575253" cy="2627685"/>
          </a:xfrm>
          <a:prstGeom prst="rect">
            <a:avLst/>
          </a:prstGeom>
        </p:spPr>
      </p:pic>
      <p:pic>
        <p:nvPicPr>
          <p:cNvPr id="7" name="Grafik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50055" y="4088512"/>
            <a:ext cx="1676563" cy="2612734"/>
          </a:xfrm>
          <a:prstGeom prst="rect">
            <a:avLst/>
          </a:prstGeom>
        </p:spPr>
      </p:pic>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28291"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5" name="TextBox 4"/>
          <p:cNvSpPr txBox="1"/>
          <p:nvPr/>
        </p:nvSpPr>
        <p:spPr>
          <a:xfrm>
            <a:off x="509451" y="169817"/>
            <a:ext cx="10933611" cy="646331"/>
          </a:xfrm>
          <a:prstGeom prst="rect">
            <a:avLst/>
          </a:prstGeom>
          <a:noFill/>
        </p:spPr>
        <p:txBody>
          <a:bodyPr wrap="square" rtlCol="0">
            <a:spAutoFit/>
          </a:bodyPr>
          <a:lstStyle/>
          <a:p>
            <a:pPr>
              <a:spcAft>
                <a:spcPts val="1800"/>
              </a:spcAft>
            </a:pPr>
            <a:r>
              <a:rPr lang="ru-RU" sz="3600" b="1" dirty="0" smtClean="0"/>
              <a:t>Уроки языковой анимации «Немецкий в чемодане»</a:t>
            </a:r>
            <a:endParaRPr lang="ru-RU" sz="3600" dirty="0" smtClean="0"/>
          </a:p>
        </p:txBody>
      </p:sp>
      <p:pic>
        <p:nvPicPr>
          <p:cNvPr id="12" name="Рисунок 11" descr="IMG_20161222_141325.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9268" y="770710"/>
            <a:ext cx="5068389" cy="2850969"/>
          </a:xfrm>
          <a:prstGeom prst="rect">
            <a:avLst/>
          </a:prstGeom>
        </p:spPr>
      </p:pic>
      <p:pic>
        <p:nvPicPr>
          <p:cNvPr id="13" name="Рисунок 12" descr="IMG_20170125_133436.jpg"/>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035042" y="770708"/>
            <a:ext cx="5290456" cy="2832035"/>
          </a:xfrm>
          <a:prstGeom prst="rect">
            <a:avLst/>
          </a:prstGeom>
        </p:spPr>
      </p:pic>
      <p:pic>
        <p:nvPicPr>
          <p:cNvPr id="14" name="Рисунок 13" descr="DSC04593.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645094" y="3879669"/>
            <a:ext cx="5244077" cy="2612571"/>
          </a:xfrm>
          <a:prstGeom prst="rect">
            <a:avLst/>
          </a:prstGeom>
        </p:spPr>
      </p:pic>
      <p:pic>
        <p:nvPicPr>
          <p:cNvPr id="17" name="Рисунок 16" descr="DSC04614.JPG"/>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139543" y="3735977"/>
            <a:ext cx="4803305" cy="2756263"/>
          </a:xfrm>
          <a:prstGeom prst="rect">
            <a:avLst/>
          </a:prstGeom>
        </p:spPr>
      </p:pic>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email">
            <a:extLst>
              <a:ext uri="{BEBA8EAE-BF5A-486C-A8C5-ECC9F3942E4B}">
                <a14:imgProps xmlns:a14="http://schemas.microsoft.com/office/drawing/2010/main">
                  <a14:imgLayer r:embed="rId3">
                    <a14:imgEffect>
                      <a14:artisticCrisscrossEtching trans="10000" pressure="0"/>
                    </a14:imgEffect>
                  </a14:imgLayer>
                </a14:imgProps>
              </a:ext>
              <a:ext uri="{28A0092B-C50C-407E-A947-70E740481C1C}">
                <a14:useLocalDpi xmlns:a14="http://schemas.microsoft.com/office/drawing/2010/main"/>
              </a:ext>
            </a:extLst>
          </a:blip>
          <a:stretch>
            <a:fillRect/>
          </a:stretch>
        </p:blipFill>
        <p:spPr>
          <a:xfrm>
            <a:off x="2741354" y="0"/>
            <a:ext cx="6858000" cy="6858000"/>
          </a:xfrm>
          <a:prstGeom prst="rect">
            <a:avLst/>
          </a:prstGeom>
          <a:effectLst>
            <a:outerShdw blurRad="1270000" dir="5400000" algn="t" rotWithShape="0">
              <a:prstClr val="black">
                <a:alpha val="0"/>
              </a:prstClr>
            </a:outerShdw>
            <a:reflection endPos="65000" dist="50800" dir="5400000" sy="-100000" algn="bl" rotWithShape="0"/>
            <a:softEdge rad="0"/>
          </a:effectLst>
        </p:spPr>
      </p:pic>
      <p:sp>
        <p:nvSpPr>
          <p:cNvPr id="4" name="TextBox 3"/>
          <p:cNvSpPr txBox="1"/>
          <p:nvPr/>
        </p:nvSpPr>
        <p:spPr>
          <a:xfrm>
            <a:off x="692331" y="535577"/>
            <a:ext cx="10750732" cy="646331"/>
          </a:xfrm>
          <a:prstGeom prst="rect">
            <a:avLst/>
          </a:prstGeom>
          <a:noFill/>
        </p:spPr>
        <p:txBody>
          <a:bodyPr wrap="square" rtlCol="0">
            <a:spAutoFit/>
          </a:bodyPr>
          <a:lstStyle/>
          <a:p>
            <a:r>
              <a:rPr lang="ru-RU" sz="3600" b="1" dirty="0" smtClean="0"/>
              <a:t>Шаг 5: Обеспечить школу необходимыми ресурсами</a:t>
            </a:r>
            <a:endParaRPr lang="ru-RU" sz="3600" b="1" dirty="0"/>
          </a:p>
        </p:txBody>
      </p:sp>
      <p:sp>
        <p:nvSpPr>
          <p:cNvPr id="5" name="TextBox 4"/>
          <p:cNvSpPr txBox="1"/>
          <p:nvPr/>
        </p:nvSpPr>
        <p:spPr>
          <a:xfrm>
            <a:off x="1031965" y="1515292"/>
            <a:ext cx="9588137" cy="4755148"/>
          </a:xfrm>
          <a:prstGeom prst="rect">
            <a:avLst/>
          </a:prstGeom>
          <a:noFill/>
        </p:spPr>
        <p:txBody>
          <a:bodyPr wrap="square" rtlCol="0">
            <a:spAutoFit/>
          </a:bodyPr>
          <a:lstStyle/>
          <a:p>
            <a:pPr>
              <a:spcAft>
                <a:spcPts val="1800"/>
              </a:spcAft>
            </a:pPr>
            <a:r>
              <a:rPr lang="ru-RU" sz="3600" dirty="0" smtClean="0"/>
              <a:t>Пакеты материалов, предоставленные Немецким культурным центром имени Гёте:</a:t>
            </a:r>
          </a:p>
          <a:p>
            <a:pPr>
              <a:buFontTx/>
              <a:buChar char="-"/>
            </a:pPr>
            <a:r>
              <a:rPr lang="ru-RU" sz="3600" dirty="0" smtClean="0"/>
              <a:t> Учебники «Горизонты», «</a:t>
            </a:r>
            <a:r>
              <a:rPr lang="de-DE" sz="3600" dirty="0" smtClean="0"/>
              <a:t>Wir</a:t>
            </a:r>
            <a:r>
              <a:rPr lang="ru-RU" sz="3600" dirty="0" smtClean="0"/>
              <a:t>»</a:t>
            </a:r>
          </a:p>
          <a:p>
            <a:pPr>
              <a:buFontTx/>
              <a:buChar char="-"/>
            </a:pPr>
            <a:r>
              <a:rPr lang="ru-RU" sz="3600" dirty="0" smtClean="0"/>
              <a:t> Методическая литература</a:t>
            </a:r>
          </a:p>
          <a:p>
            <a:pPr>
              <a:buFontTx/>
              <a:buChar char="-"/>
            </a:pPr>
            <a:r>
              <a:rPr lang="ru-RU" sz="3600" dirty="0" smtClean="0"/>
              <a:t> Книги для чтения</a:t>
            </a:r>
          </a:p>
          <a:p>
            <a:pPr>
              <a:buFontTx/>
              <a:buChar char="-"/>
            </a:pPr>
            <a:r>
              <a:rPr lang="ru-RU" sz="3600" dirty="0" smtClean="0"/>
              <a:t> Плакаты</a:t>
            </a:r>
          </a:p>
          <a:p>
            <a:pPr>
              <a:buFontTx/>
              <a:buChar char="-"/>
            </a:pPr>
            <a:r>
              <a:rPr lang="ru-RU" sz="3600" dirty="0" smtClean="0"/>
              <a:t> Информационные материалы</a:t>
            </a:r>
          </a:p>
          <a:p>
            <a:pPr>
              <a:buFontTx/>
              <a:buChar char="-"/>
            </a:pPr>
            <a:r>
              <a:rPr lang="ru-RU" sz="3600" dirty="0" smtClean="0"/>
              <a:t> Настольная игра «</a:t>
            </a:r>
            <a:r>
              <a:rPr lang="de-DE" sz="3600" dirty="0" smtClean="0"/>
              <a:t>Abenteuerreise Deutschland</a:t>
            </a:r>
            <a:r>
              <a:rPr lang="ru-RU" sz="3600" dirty="0" smtClean="0"/>
              <a:t>»</a:t>
            </a:r>
            <a:endParaRPr lang="ru-RU" sz="3600" dirty="0"/>
          </a:p>
        </p:txBody>
      </p:sp>
    </p:spTree>
    <p:extLst>
      <p:ext uri="{BB962C8B-B14F-4D97-AF65-F5344CB8AC3E}">
        <p14:creationId xmlns:p14="http://schemas.microsoft.com/office/powerpoint/2010/main" val="36297992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692331" y="2646764"/>
            <a:ext cx="11181806" cy="4001095"/>
          </a:xfrm>
          <a:prstGeom prst="rect">
            <a:avLst/>
          </a:prstGeom>
          <a:noFill/>
        </p:spPr>
        <p:txBody>
          <a:bodyPr wrap="square" rtlCol="0">
            <a:spAutoFit/>
          </a:bodyPr>
          <a:lstStyle/>
          <a:p>
            <a:pPr>
              <a:spcAft>
                <a:spcPts val="1200"/>
              </a:spcAft>
            </a:pPr>
            <a:r>
              <a:rPr lang="ru-RU" sz="2800" b="1" dirty="0" smtClean="0"/>
              <a:t>Региональный конкурс </a:t>
            </a:r>
            <a:r>
              <a:rPr lang="ru-RU" sz="2800" dirty="0" smtClean="0"/>
              <a:t>«Первый урок второго иностранного языка» (апрель – сентябрь 2017)</a:t>
            </a:r>
          </a:p>
          <a:p>
            <a:pPr>
              <a:spcAft>
                <a:spcPts val="1200"/>
              </a:spcAft>
            </a:pPr>
            <a:r>
              <a:rPr lang="ru-RU" sz="2800" b="1" dirty="0" smtClean="0"/>
              <a:t>Создание банка рабочих программ</a:t>
            </a:r>
            <a:r>
              <a:rPr lang="ru-RU" sz="2800" dirty="0" smtClean="0"/>
              <a:t> по немецкому языку как второму иностранному</a:t>
            </a:r>
          </a:p>
          <a:p>
            <a:pPr>
              <a:spcAft>
                <a:spcPts val="1200"/>
              </a:spcAft>
            </a:pPr>
            <a:r>
              <a:rPr lang="ru-RU" sz="2800" b="1" dirty="0" smtClean="0"/>
              <a:t>Пилотирование программ внеурочной деятельности </a:t>
            </a:r>
            <a:r>
              <a:rPr lang="ru-RU" sz="2800" dirty="0" smtClean="0"/>
              <a:t>по второму языку: «Путешествие по Германии с приключениями», «Немецкий для юных исследователей», «Подготовка к сдаче экзаменов </a:t>
            </a:r>
            <a:r>
              <a:rPr lang="de-DE" sz="2800" dirty="0" smtClean="0"/>
              <a:t>Fit</a:t>
            </a:r>
            <a:r>
              <a:rPr lang="ru-RU" sz="2800" dirty="0" smtClean="0"/>
              <a:t>»</a:t>
            </a:r>
          </a:p>
          <a:p>
            <a:pPr>
              <a:spcAft>
                <a:spcPts val="1200"/>
              </a:spcAft>
            </a:pPr>
            <a:r>
              <a:rPr lang="ru-RU" sz="2800" b="1" dirty="0" smtClean="0"/>
              <a:t>Проведение олимпиады</a:t>
            </a:r>
            <a:r>
              <a:rPr lang="ru-RU" sz="2800" dirty="0" smtClean="0"/>
              <a:t> по немецкому языку как второму</a:t>
            </a:r>
            <a:endParaRPr lang="ru-RU" sz="2800" dirty="0"/>
          </a:p>
        </p:txBody>
      </p:sp>
      <p:sp>
        <p:nvSpPr>
          <p:cNvPr id="11" name="TextBox 10"/>
          <p:cNvSpPr txBox="1"/>
          <p:nvPr/>
        </p:nvSpPr>
        <p:spPr>
          <a:xfrm>
            <a:off x="638927" y="1159520"/>
            <a:ext cx="10246659" cy="1200329"/>
          </a:xfrm>
          <a:prstGeom prst="rect">
            <a:avLst/>
          </a:prstGeom>
          <a:noFill/>
        </p:spPr>
        <p:txBody>
          <a:bodyPr wrap="square" rtlCol="0">
            <a:spAutoFit/>
          </a:bodyPr>
          <a:lstStyle/>
          <a:p>
            <a:r>
              <a:rPr lang="ru-RU" sz="3600" b="1" dirty="0" smtClean="0"/>
              <a:t>Продолжение проекта «Немецкий – первый второй иностранный» в 2017-2018 учебном году</a:t>
            </a:r>
            <a:endParaRPr lang="ru-RU" sz="32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498178"/>
          </a:xfrm>
        </p:spPr>
        <p:txBody>
          <a:bodyPr>
            <a:noAutofit/>
          </a:bodyPr>
          <a:lstStyle/>
          <a:p>
            <a:r>
              <a:rPr lang="ru-RU" sz="3200" b="1" dirty="0" smtClean="0">
                <a:solidFill>
                  <a:srgbClr val="002060"/>
                </a:solidFill>
              </a:rPr>
              <a:t>Приказ Министерства образования и науки Российской Федерации от 31.12.2015 № 1577  «О внесении изменений в ФГОС ООО»</a:t>
            </a:r>
            <a:endParaRPr lang="ru-RU" sz="3200" dirty="0">
              <a:solidFill>
                <a:srgbClr val="002060"/>
              </a:solidFill>
            </a:endParaRPr>
          </a:p>
        </p:txBody>
      </p:sp>
      <p:sp>
        <p:nvSpPr>
          <p:cNvPr id="3" name="Содержимое 2"/>
          <p:cNvSpPr>
            <a:spLocks noGrp="1"/>
          </p:cNvSpPr>
          <p:nvPr>
            <p:ph idx="1"/>
          </p:nvPr>
        </p:nvSpPr>
        <p:spPr>
          <a:xfrm>
            <a:off x="596265" y="1916832"/>
            <a:ext cx="10912112" cy="3726322"/>
          </a:xfrm>
        </p:spPr>
        <p:txBody>
          <a:bodyPr>
            <a:normAutofit lnSpcReduction="10000"/>
          </a:bodyPr>
          <a:lstStyle/>
          <a:p>
            <a:pPr>
              <a:buNone/>
            </a:pPr>
            <a:r>
              <a:rPr lang="ru-RU" sz="2800" dirty="0" smtClean="0">
                <a:solidFill>
                  <a:srgbClr val="660066"/>
                </a:solidFill>
              </a:rPr>
              <a:t>Предметные результаты изучения предметной области</a:t>
            </a:r>
          </a:p>
          <a:p>
            <a:pPr>
              <a:buNone/>
            </a:pPr>
            <a:r>
              <a:rPr lang="ru-RU" sz="2800" dirty="0" smtClean="0">
                <a:solidFill>
                  <a:srgbClr val="660066"/>
                </a:solidFill>
              </a:rPr>
              <a:t>«Иностранные языки» </a:t>
            </a:r>
            <a:r>
              <a:rPr lang="ru-RU" sz="2800" b="1" dirty="0" smtClean="0">
                <a:solidFill>
                  <a:srgbClr val="660066"/>
                </a:solidFill>
              </a:rPr>
              <a:t>должны отражать</a:t>
            </a:r>
            <a:r>
              <a:rPr lang="ru-RU" sz="2800" dirty="0" smtClean="0">
                <a:solidFill>
                  <a:srgbClr val="660066"/>
                </a:solidFill>
              </a:rPr>
              <a:t>:</a:t>
            </a:r>
          </a:p>
          <a:p>
            <a:pPr>
              <a:buNone/>
            </a:pPr>
            <a:r>
              <a:rPr lang="ru-RU" sz="2800" dirty="0" smtClean="0">
                <a:solidFill>
                  <a:srgbClr val="660066"/>
                </a:solidFill>
              </a:rPr>
              <a:t>4) </a:t>
            </a:r>
            <a:r>
              <a:rPr lang="ru-RU" sz="2800" b="1" dirty="0" smtClean="0">
                <a:solidFill>
                  <a:srgbClr val="660066"/>
                </a:solidFill>
              </a:rPr>
              <a:t>создание основы для формирования интереса </a:t>
            </a:r>
            <a:r>
              <a:rPr lang="ru-RU" sz="2800" dirty="0" smtClean="0">
                <a:solidFill>
                  <a:srgbClr val="660066"/>
                </a:solidFill>
              </a:rPr>
              <a:t>к совершенствованию достигнутого уровня владения изучаемым иностранным языком, в том числе на основе самонаблюдения и самооценки</a:t>
            </a:r>
            <a:r>
              <a:rPr lang="ru-RU" sz="2800" b="1" dirty="0" smtClean="0">
                <a:solidFill>
                  <a:srgbClr val="660066"/>
                </a:solidFill>
              </a:rPr>
              <a:t>, к изучению второго/третьего иностранного языка, к использованию иностранного языка как средства получения информации, позволяющей расширять свои знания в других предметных областях</a:t>
            </a:r>
            <a:r>
              <a:rPr lang="ru-RU" sz="2800" dirty="0" smtClean="0">
                <a:solidFill>
                  <a:srgbClr val="660066"/>
                </a:solidFill>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8062" y="0"/>
            <a:ext cx="10238482" cy="1348353"/>
          </a:xfrm>
          <a:gradFill>
            <a:gsLst>
              <a:gs pos="0">
                <a:schemeClr val="bg1"/>
              </a:gs>
              <a:gs pos="62000">
                <a:schemeClr val="bg2"/>
              </a:gs>
              <a:gs pos="92000">
                <a:schemeClr val="bg2">
                  <a:lumMod val="90000"/>
                </a:schemeClr>
              </a:gs>
              <a:gs pos="100000">
                <a:schemeClr val="bg2">
                  <a:lumMod val="75000"/>
                </a:schemeClr>
              </a:gs>
            </a:gsLst>
            <a:lin ang="5400000" scaled="1"/>
          </a:gradFill>
        </p:spPr>
        <p:txBody>
          <a:bodyPr>
            <a:normAutofit fontScale="90000"/>
          </a:bodyPr>
          <a:lstStyle/>
          <a:p>
            <a:pPr algn="ctr"/>
            <a:r>
              <a:rPr lang="ru-RU" sz="2100" dirty="0" smtClean="0">
                <a:solidFill>
                  <a:srgbClr val="A52C36"/>
                </a:solidFill>
                <a:latin typeface="Times New Roman" panose="02020603050405020304" pitchFamily="18" charset="0"/>
                <a:cs typeface="Times New Roman" panose="02020603050405020304" pitchFamily="18" charset="0"/>
              </a:rPr>
              <a:t>Государственное автономное учреждение дополнительного профессионального образования Ярославской области</a:t>
            </a:r>
            <a:r>
              <a:rPr lang="ru-RU" sz="2400" dirty="0" smtClean="0">
                <a:solidFill>
                  <a:srgbClr val="A52C36"/>
                </a:solidFill>
                <a:latin typeface="Times New Roman" panose="02020603050405020304" pitchFamily="18" charset="0"/>
                <a:cs typeface="Times New Roman" panose="02020603050405020304" pitchFamily="18" charset="0"/>
              </a:rPr>
              <a:t/>
            </a:r>
            <a:br>
              <a:rPr lang="ru-RU" sz="2400" dirty="0" smtClean="0">
                <a:solidFill>
                  <a:srgbClr val="A52C36"/>
                </a:solidFill>
                <a:latin typeface="Times New Roman" panose="02020603050405020304" pitchFamily="18" charset="0"/>
                <a:cs typeface="Times New Roman" panose="02020603050405020304" pitchFamily="18" charset="0"/>
              </a:rPr>
            </a:br>
            <a:r>
              <a:rPr lang="ru-RU" sz="2400" dirty="0" smtClean="0">
                <a:solidFill>
                  <a:srgbClr val="A52C36"/>
                </a:solidFill>
                <a:latin typeface="Times New Roman" panose="02020603050405020304" pitchFamily="18" charset="0"/>
                <a:cs typeface="Times New Roman" panose="02020603050405020304" pitchFamily="18" charset="0"/>
              </a:rPr>
              <a:t/>
            </a:r>
            <a:br>
              <a:rPr lang="ru-RU" sz="2400" dirty="0" smtClean="0">
                <a:solidFill>
                  <a:srgbClr val="A52C36"/>
                </a:solidFill>
                <a:latin typeface="Times New Roman" panose="02020603050405020304" pitchFamily="18" charset="0"/>
                <a:cs typeface="Times New Roman" panose="02020603050405020304" pitchFamily="18" charset="0"/>
              </a:rPr>
            </a:br>
            <a:r>
              <a:rPr lang="ru-RU" sz="2800" b="1" dirty="0" smtClean="0">
                <a:solidFill>
                  <a:srgbClr val="A52C3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Институт развития образования</a:t>
            </a:r>
            <a:endParaRPr lang="ru-RU" sz="2800" b="1" dirty="0">
              <a:solidFill>
                <a:srgbClr val="A52C3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0" y="0"/>
            <a:ext cx="1857081" cy="1857081"/>
          </a:xfrm>
        </p:spPr>
      </p:pic>
      <p:sp>
        <p:nvSpPr>
          <p:cNvPr id="6" name="TextBox 5"/>
          <p:cNvSpPr txBox="1"/>
          <p:nvPr/>
        </p:nvSpPr>
        <p:spPr>
          <a:xfrm>
            <a:off x="1858384" y="1828800"/>
            <a:ext cx="9597742" cy="2031325"/>
          </a:xfrm>
          <a:prstGeom prst="rect">
            <a:avLst/>
          </a:prstGeom>
          <a:noFill/>
        </p:spPr>
        <p:txBody>
          <a:bodyPr wrap="square" rtlCol="0">
            <a:spAutoFit/>
          </a:bodyPr>
          <a:lstStyle/>
          <a:p>
            <a:pPr algn="ctr"/>
            <a:r>
              <a:rPr lang="ru-RU" sz="4200" b="1" dirty="0" smtClean="0"/>
              <a:t>О проекте «Иностранный язык для будущего» в Ярославской области и о перспективах на 2017-2018 учебный год </a:t>
            </a:r>
          </a:p>
        </p:txBody>
      </p:sp>
    </p:spTree>
    <p:extLst>
      <p:ext uri="{BB962C8B-B14F-4D97-AF65-F5344CB8AC3E}">
        <p14:creationId xmlns:p14="http://schemas.microsoft.com/office/powerpoint/2010/main" val="38270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692332" y="2646764"/>
            <a:ext cx="10319658" cy="2308324"/>
          </a:xfrm>
          <a:prstGeom prst="rect">
            <a:avLst/>
          </a:prstGeom>
          <a:noFill/>
        </p:spPr>
        <p:txBody>
          <a:bodyPr wrap="square" rtlCol="0">
            <a:spAutoFit/>
          </a:bodyPr>
          <a:lstStyle/>
          <a:p>
            <a:pPr>
              <a:spcAft>
                <a:spcPts val="1200"/>
              </a:spcAft>
            </a:pPr>
            <a:r>
              <a:rPr lang="ru-RU" sz="3600" b="1" i="1" dirty="0" smtClean="0"/>
              <a:t>Цель проекта:</a:t>
            </a:r>
            <a:r>
              <a:rPr lang="ru-RU" sz="3600" b="1" dirty="0" smtClean="0"/>
              <a:t>  </a:t>
            </a:r>
            <a:r>
              <a:rPr lang="ru-RU" sz="3600" i="1" dirty="0" smtClean="0"/>
              <a:t>создание условий для обеспечения достижения планируемых результатов по иностранным языкам, предъявляемых ФГОС основного общего образования</a:t>
            </a:r>
            <a:endParaRPr lang="ru-RU" sz="3600" i="1" dirty="0"/>
          </a:p>
        </p:txBody>
      </p:sp>
      <p:sp>
        <p:nvSpPr>
          <p:cNvPr id="11" name="TextBox 10"/>
          <p:cNvSpPr txBox="1"/>
          <p:nvPr/>
        </p:nvSpPr>
        <p:spPr>
          <a:xfrm>
            <a:off x="638927" y="1159520"/>
            <a:ext cx="10246659" cy="1200329"/>
          </a:xfrm>
          <a:prstGeom prst="rect">
            <a:avLst/>
          </a:prstGeom>
          <a:noFill/>
        </p:spPr>
        <p:txBody>
          <a:bodyPr wrap="square" rtlCol="0">
            <a:spAutoFit/>
          </a:bodyPr>
          <a:lstStyle/>
          <a:p>
            <a:r>
              <a:rPr lang="ru-RU" sz="3600" b="1" dirty="0" smtClean="0"/>
              <a:t>Региональный проект «Иностранный язык для будущего» (2017-2020 гг.)</a:t>
            </a:r>
            <a:endParaRPr lang="ru-RU" sz="32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587829" y="2450822"/>
            <a:ext cx="11038114" cy="3754874"/>
          </a:xfrm>
          <a:prstGeom prst="rect">
            <a:avLst/>
          </a:prstGeom>
          <a:noFill/>
        </p:spPr>
        <p:txBody>
          <a:bodyPr wrap="square" rtlCol="0">
            <a:spAutoFit/>
          </a:bodyPr>
          <a:lstStyle/>
          <a:p>
            <a:pPr>
              <a:spcAft>
                <a:spcPts val="1200"/>
              </a:spcAft>
            </a:pPr>
            <a:r>
              <a:rPr lang="ru-RU" sz="3600" b="1" i="1" dirty="0" smtClean="0"/>
              <a:t>Задачи проекта:</a:t>
            </a:r>
            <a:r>
              <a:rPr lang="ru-RU" sz="3600" b="1" dirty="0" smtClean="0"/>
              <a:t>  </a:t>
            </a:r>
            <a:endParaRPr lang="ru-RU" sz="3600" i="1" dirty="0" smtClean="0"/>
          </a:p>
          <a:p>
            <a:pPr marL="514350" lvl="0" indent="-514350">
              <a:buFont typeface="+mj-lt"/>
              <a:buAutoNum type="arabicPeriod"/>
            </a:pPr>
            <a:r>
              <a:rPr lang="ru-RU" sz="3200" dirty="0" smtClean="0"/>
              <a:t>Провести анализ уровня </a:t>
            </a:r>
            <a:r>
              <a:rPr lang="ru-RU" sz="3200" dirty="0" err="1" smtClean="0"/>
              <a:t>сформированности</a:t>
            </a:r>
            <a:r>
              <a:rPr lang="ru-RU" sz="3200" dirty="0" smtClean="0"/>
              <a:t> иноязычной коммуникативной компетенции обучающихся;</a:t>
            </a:r>
          </a:p>
          <a:p>
            <a:pPr marL="514350" lvl="0" indent="-514350">
              <a:buFont typeface="+mj-lt"/>
              <a:buAutoNum type="arabicPeriod"/>
            </a:pPr>
            <a:r>
              <a:rPr lang="ru-RU" sz="3200" dirty="0" smtClean="0"/>
              <a:t>Провести анализ уровня </a:t>
            </a:r>
            <a:r>
              <a:rPr lang="ru-RU" sz="3200" dirty="0" err="1" smtClean="0"/>
              <a:t>сформированности</a:t>
            </a:r>
            <a:r>
              <a:rPr lang="ru-RU" sz="3200" dirty="0" smtClean="0"/>
              <a:t> профессиональных компетенций учителей;</a:t>
            </a:r>
          </a:p>
          <a:p>
            <a:pPr marL="514350" lvl="0" indent="-514350">
              <a:buFont typeface="+mj-lt"/>
              <a:buAutoNum type="arabicPeriod"/>
            </a:pPr>
            <a:r>
              <a:rPr lang="ru-RU" sz="3200" dirty="0" smtClean="0"/>
              <a:t>Разработать и провести комплекс мероприятий по повышению квалификации учителей иностранных языков;</a:t>
            </a:r>
            <a:endParaRPr lang="ru-RU" sz="3600" i="1" dirty="0"/>
          </a:p>
        </p:txBody>
      </p:sp>
      <p:sp>
        <p:nvSpPr>
          <p:cNvPr id="11" name="TextBox 10"/>
          <p:cNvSpPr txBox="1"/>
          <p:nvPr/>
        </p:nvSpPr>
        <p:spPr>
          <a:xfrm>
            <a:off x="638927" y="1159520"/>
            <a:ext cx="10246659" cy="1200329"/>
          </a:xfrm>
          <a:prstGeom prst="rect">
            <a:avLst/>
          </a:prstGeom>
          <a:noFill/>
        </p:spPr>
        <p:txBody>
          <a:bodyPr wrap="square" rtlCol="0">
            <a:spAutoFit/>
          </a:bodyPr>
          <a:lstStyle/>
          <a:p>
            <a:r>
              <a:rPr lang="ru-RU" sz="3600" b="1" dirty="0" smtClean="0"/>
              <a:t>Региональный проект «Иностранный язык для будущего»</a:t>
            </a:r>
            <a:endParaRPr lang="ru-RU" sz="32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522512" y="2620637"/>
            <a:ext cx="11312435" cy="3262432"/>
          </a:xfrm>
          <a:prstGeom prst="rect">
            <a:avLst/>
          </a:prstGeom>
          <a:noFill/>
        </p:spPr>
        <p:txBody>
          <a:bodyPr wrap="square" rtlCol="0">
            <a:spAutoFit/>
          </a:bodyPr>
          <a:lstStyle/>
          <a:p>
            <a:pPr>
              <a:spcAft>
                <a:spcPts val="1200"/>
              </a:spcAft>
            </a:pPr>
            <a:r>
              <a:rPr lang="ru-RU" sz="3600" b="1" i="1" dirty="0" smtClean="0"/>
              <a:t>Задачи проекта:</a:t>
            </a:r>
            <a:r>
              <a:rPr lang="ru-RU" sz="3600" b="1" dirty="0" smtClean="0"/>
              <a:t>  </a:t>
            </a:r>
            <a:endParaRPr lang="ru-RU" sz="3600" i="1" dirty="0" smtClean="0"/>
          </a:p>
          <a:p>
            <a:pPr marL="514350" lvl="0" indent="-514350">
              <a:buFont typeface="+mj-lt"/>
              <a:buAutoNum type="arabicPeriod" startAt="4"/>
            </a:pPr>
            <a:r>
              <a:rPr lang="ru-RU" sz="3200" dirty="0" smtClean="0"/>
              <a:t>Создать организационные, методические, информационные условия для введения второго иностранного языка как обязательного предмета в основной школе;</a:t>
            </a:r>
          </a:p>
          <a:p>
            <a:pPr marL="514350" lvl="0" indent="-514350">
              <a:buFont typeface="+mj-lt"/>
              <a:buAutoNum type="arabicPeriod" startAt="4"/>
            </a:pPr>
            <a:r>
              <a:rPr lang="ru-RU" sz="3200" dirty="0" smtClean="0"/>
              <a:t>Организовать просветительскую деятельность с родителями и учащимися о важности владения иностранными языками;</a:t>
            </a:r>
          </a:p>
        </p:txBody>
      </p:sp>
      <p:sp>
        <p:nvSpPr>
          <p:cNvPr id="11" name="TextBox 10"/>
          <p:cNvSpPr txBox="1"/>
          <p:nvPr/>
        </p:nvSpPr>
        <p:spPr>
          <a:xfrm>
            <a:off x="469110" y="1198708"/>
            <a:ext cx="10246659" cy="1200329"/>
          </a:xfrm>
          <a:prstGeom prst="rect">
            <a:avLst/>
          </a:prstGeom>
          <a:noFill/>
        </p:spPr>
        <p:txBody>
          <a:bodyPr wrap="square" rtlCol="0">
            <a:spAutoFit/>
          </a:bodyPr>
          <a:lstStyle/>
          <a:p>
            <a:r>
              <a:rPr lang="ru-RU" sz="3600" b="1" dirty="0" smtClean="0"/>
              <a:t>Региональный проект «Иностранный язык для будущего»</a:t>
            </a:r>
            <a:endParaRPr lang="ru-RU" sz="32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9" name="TextBox 8"/>
          <p:cNvSpPr txBox="1"/>
          <p:nvPr/>
        </p:nvSpPr>
        <p:spPr>
          <a:xfrm>
            <a:off x="679269" y="2685953"/>
            <a:ext cx="10802982" cy="3262432"/>
          </a:xfrm>
          <a:prstGeom prst="rect">
            <a:avLst/>
          </a:prstGeom>
          <a:noFill/>
        </p:spPr>
        <p:txBody>
          <a:bodyPr wrap="square" rtlCol="0">
            <a:spAutoFit/>
          </a:bodyPr>
          <a:lstStyle/>
          <a:p>
            <a:pPr>
              <a:spcAft>
                <a:spcPts val="1200"/>
              </a:spcAft>
            </a:pPr>
            <a:r>
              <a:rPr lang="ru-RU" sz="3600" b="1" i="1" dirty="0" smtClean="0"/>
              <a:t>Задачи проекта:</a:t>
            </a:r>
            <a:r>
              <a:rPr lang="ru-RU" sz="3600" b="1" dirty="0" smtClean="0"/>
              <a:t>  </a:t>
            </a:r>
            <a:endParaRPr lang="ru-RU" sz="3600" i="1" dirty="0" smtClean="0"/>
          </a:p>
          <a:p>
            <a:pPr marL="514350" lvl="0" indent="-514350">
              <a:buFont typeface="+mj-lt"/>
              <a:buAutoNum type="arabicPeriod" startAt="6"/>
            </a:pPr>
            <a:r>
              <a:rPr lang="ru-RU" sz="3200" dirty="0" smtClean="0"/>
              <a:t>Создать условия для применения обучающимися иностранных языков вне школы;</a:t>
            </a:r>
          </a:p>
          <a:p>
            <a:pPr marL="514350" indent="-514350">
              <a:buFont typeface="+mj-lt"/>
              <a:buAutoNum type="arabicPeriod" startAt="6"/>
            </a:pPr>
            <a:r>
              <a:rPr lang="ru-RU" sz="3200" dirty="0" smtClean="0"/>
              <a:t>Разработать и внедрить систему  стимулов и условий для профессионального и личностного роста учителей иностранных языков.</a:t>
            </a:r>
            <a:endParaRPr lang="ru-RU" sz="3600" i="1" dirty="0"/>
          </a:p>
        </p:txBody>
      </p:sp>
      <p:sp>
        <p:nvSpPr>
          <p:cNvPr id="11" name="TextBox 10"/>
          <p:cNvSpPr txBox="1"/>
          <p:nvPr/>
        </p:nvSpPr>
        <p:spPr>
          <a:xfrm>
            <a:off x="638927" y="1159520"/>
            <a:ext cx="10246659" cy="1200329"/>
          </a:xfrm>
          <a:prstGeom prst="rect">
            <a:avLst/>
          </a:prstGeom>
          <a:noFill/>
        </p:spPr>
        <p:txBody>
          <a:bodyPr wrap="square" rtlCol="0">
            <a:spAutoFit/>
          </a:bodyPr>
          <a:lstStyle/>
          <a:p>
            <a:r>
              <a:rPr lang="ru-RU" sz="3600" b="1" dirty="0" smtClean="0"/>
              <a:t>Региональный проект «Иностранный язык для будущего»</a:t>
            </a:r>
            <a:endParaRPr lang="ru-RU" sz="3200" b="1" dirty="0"/>
          </a:p>
        </p:txBody>
      </p:sp>
    </p:spTree>
    <p:extLst>
      <p:ext uri="{BB962C8B-B14F-4D97-AF65-F5344CB8AC3E}">
        <p14:creationId xmlns:p14="http://schemas.microsoft.com/office/powerpoint/2010/main" val="39188041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7500" y="2863229"/>
            <a:ext cx="10515600" cy="1325563"/>
          </a:xfrm>
        </p:spPr>
        <p:txBody>
          <a:bodyPr/>
          <a:lstStyle/>
          <a:p>
            <a:pPr algn="ctr"/>
            <a:r>
              <a:rPr lang="ru-RU" b="1" dirty="0" smtClean="0"/>
              <a:t>Благодарю за внимание</a:t>
            </a:r>
            <a:endParaRPr lang="ru-RU" b="1" dirty="0"/>
          </a:p>
        </p:txBody>
      </p:sp>
      <p:pic>
        <p:nvPicPr>
          <p:cNvPr id="4" name="Объект 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 y="-1"/>
            <a:ext cx="1065229" cy="1065229"/>
          </a:xfrm>
        </p:spPr>
      </p:pic>
      <p:cxnSp>
        <p:nvCxnSpPr>
          <p:cNvPr id="6" name="Прямая соединительная линия 5"/>
          <p:cNvCxnSpPr/>
          <p:nvPr/>
        </p:nvCxnSpPr>
        <p:spPr>
          <a:xfrm flipV="1">
            <a:off x="0" y="914400"/>
            <a:ext cx="12192000" cy="47137"/>
          </a:xfrm>
          <a:prstGeom prst="line">
            <a:avLst/>
          </a:prstGeom>
          <a:ln w="114300" cmpd="tri">
            <a:solidFill>
              <a:srgbClr val="A32D35"/>
            </a:solidFill>
            <a:tailEnd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43872" y="343235"/>
            <a:ext cx="10360057" cy="369332"/>
          </a:xfrm>
          <a:prstGeom prst="rect">
            <a:avLst/>
          </a:prstGeom>
          <a:noFill/>
        </p:spPr>
        <p:txBody>
          <a:bodyPr wrap="square" rtlCol="0">
            <a:spAutoFit/>
          </a:bodyPr>
          <a:lstStyle/>
          <a:p>
            <a:pPr algn="ctr"/>
            <a:r>
              <a:rPr lang="ru-RU" dirty="0" smtClean="0">
                <a:solidFill>
                  <a:schemeClr val="bg1">
                    <a:lumMod val="50000"/>
                  </a:schemeClr>
                </a:solidFill>
                <a:latin typeface="Impact" panose="020B0806030902050204" pitchFamily="34" charset="0"/>
              </a:rPr>
              <a:t>Институт развития образования: Ваш профессиональный рост – наша работа</a:t>
            </a:r>
            <a:endParaRPr lang="ru-RU" dirty="0">
              <a:solidFill>
                <a:schemeClr val="bg1">
                  <a:lumMod val="50000"/>
                </a:schemeClr>
              </a:solidFill>
              <a:latin typeface="Impact" panose="020B0806030902050204" pitchFamily="34" charset="0"/>
            </a:endParaRPr>
          </a:p>
        </p:txBody>
      </p:sp>
      <p:sp>
        <p:nvSpPr>
          <p:cNvPr id="18" name="TextBox 17"/>
          <p:cNvSpPr txBox="1"/>
          <p:nvPr/>
        </p:nvSpPr>
        <p:spPr>
          <a:xfrm>
            <a:off x="7230359" y="5090474"/>
            <a:ext cx="4820239" cy="1631216"/>
          </a:xfrm>
          <a:prstGeom prst="rect">
            <a:avLst/>
          </a:prstGeom>
          <a:noFill/>
        </p:spPr>
        <p:txBody>
          <a:bodyPr wrap="square" rtlCol="0">
            <a:spAutoFit/>
          </a:bodyPr>
          <a:lstStyle/>
          <a:p>
            <a:r>
              <a:rPr lang="ru-RU" sz="2000" b="1" dirty="0" smtClean="0">
                <a:solidFill>
                  <a:srgbClr val="A52C36"/>
                </a:solidFill>
              </a:rPr>
              <a:t>Контактная информация:</a:t>
            </a:r>
          </a:p>
          <a:p>
            <a:r>
              <a:rPr lang="ru-RU" sz="2000" b="1" dirty="0" smtClean="0">
                <a:solidFill>
                  <a:srgbClr val="A52C36"/>
                </a:solidFill>
              </a:rPr>
              <a:t>Россия г. Ярославль, ул. Богдановича, 16 </a:t>
            </a:r>
          </a:p>
          <a:p>
            <a:r>
              <a:rPr lang="ru-RU" sz="2000" b="1" dirty="0" smtClean="0">
                <a:solidFill>
                  <a:srgbClr val="A52C36"/>
                </a:solidFill>
              </a:rPr>
              <a:t>Тел.: +7 (4852) 45-77-79 </a:t>
            </a:r>
          </a:p>
          <a:p>
            <a:r>
              <a:rPr lang="ru-RU" sz="2000" b="1" dirty="0" smtClean="0">
                <a:solidFill>
                  <a:srgbClr val="A52C36"/>
                </a:solidFill>
              </a:rPr>
              <a:t>Сайт: </a:t>
            </a:r>
            <a:r>
              <a:rPr lang="en-US" sz="2000" b="1" dirty="0" smtClean="0">
                <a:solidFill>
                  <a:srgbClr val="A32D35"/>
                </a:solidFill>
                <a:hlinkClick r:id="rId3"/>
              </a:rPr>
              <a:t>www.iro.yar.ru</a:t>
            </a:r>
            <a:endParaRPr lang="en-US" sz="2000" b="1" dirty="0" smtClean="0">
              <a:solidFill>
                <a:srgbClr val="A32D35"/>
              </a:solidFill>
            </a:endParaRPr>
          </a:p>
          <a:p>
            <a:r>
              <a:rPr lang="en-US" sz="2000" b="1" dirty="0" smtClean="0">
                <a:solidFill>
                  <a:srgbClr val="A52C36"/>
                </a:solidFill>
              </a:rPr>
              <a:t>E-mail</a:t>
            </a:r>
            <a:r>
              <a:rPr lang="ru-RU" sz="2000" b="1" dirty="0" smtClean="0">
                <a:solidFill>
                  <a:srgbClr val="A52C36"/>
                </a:solidFill>
              </a:rPr>
              <a:t>: </a:t>
            </a:r>
            <a:r>
              <a:rPr lang="de-DE" sz="2000" b="1" dirty="0" smtClean="0">
                <a:solidFill>
                  <a:srgbClr val="A52C36"/>
                </a:solidFill>
              </a:rPr>
              <a:t>inyaz.iro</a:t>
            </a:r>
            <a:r>
              <a:rPr lang="en-US" sz="2000" b="1" dirty="0" smtClean="0">
                <a:solidFill>
                  <a:srgbClr val="A52C36"/>
                </a:solidFill>
              </a:rPr>
              <a:t>@</a:t>
            </a:r>
            <a:r>
              <a:rPr lang="en-US" sz="2000" b="1" dirty="0" err="1" smtClean="0">
                <a:solidFill>
                  <a:srgbClr val="A52C36"/>
                </a:solidFill>
              </a:rPr>
              <a:t>gmail.com</a:t>
            </a:r>
            <a:endParaRPr lang="ru-RU" sz="2000" b="1" dirty="0">
              <a:solidFill>
                <a:srgbClr val="A52C36"/>
              </a:solidFill>
            </a:endParaRPr>
          </a:p>
        </p:txBody>
      </p:sp>
    </p:spTree>
    <p:extLst>
      <p:ext uri="{BB962C8B-B14F-4D97-AF65-F5344CB8AC3E}">
        <p14:creationId xmlns:p14="http://schemas.microsoft.com/office/powerpoint/2010/main" val="2320941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714202"/>
          </a:xfrm>
        </p:spPr>
        <p:txBody>
          <a:bodyPr>
            <a:noAutofit/>
          </a:bodyPr>
          <a:lstStyle/>
          <a:p>
            <a:r>
              <a:rPr lang="ru-RU" sz="3800" b="1" dirty="0" smtClean="0">
                <a:solidFill>
                  <a:srgbClr val="002060"/>
                </a:solidFill>
              </a:rPr>
              <a:t>ФГОС основного общего образования</a:t>
            </a:r>
            <a:r>
              <a:rPr lang="ru-RU" sz="2400" dirty="0" smtClean="0">
                <a:solidFill>
                  <a:srgbClr val="002060"/>
                </a:solidFill>
              </a:rPr>
              <a:t/>
            </a:r>
            <a:br>
              <a:rPr lang="ru-RU" sz="2400" dirty="0" smtClean="0">
                <a:solidFill>
                  <a:srgbClr val="002060"/>
                </a:solidFill>
              </a:rPr>
            </a:br>
            <a:r>
              <a:rPr lang="ru-RU" sz="2800" b="1" dirty="0" smtClean="0">
                <a:solidFill>
                  <a:srgbClr val="002060"/>
                </a:solidFill>
              </a:rPr>
              <a:t>II. ТРЕБОВАНИЯ К РЕЗУЛЬТАТАМ ОСВОЕНИЯ ОСНОВНОЙ ОБРАЗОВАТЕЛЬНОЙ ПРОГРАММЫ ОСНОВНОГО ОБЩЕГО ОБРАЗОВАНИЯ</a:t>
            </a:r>
            <a:endParaRPr lang="ru-RU" sz="2800" dirty="0"/>
          </a:p>
        </p:txBody>
      </p:sp>
      <p:sp>
        <p:nvSpPr>
          <p:cNvPr id="3" name="Содержимое 2"/>
          <p:cNvSpPr>
            <a:spLocks noGrp="1"/>
          </p:cNvSpPr>
          <p:nvPr>
            <p:ph idx="1"/>
          </p:nvPr>
        </p:nvSpPr>
        <p:spPr>
          <a:xfrm>
            <a:off x="239351" y="2348880"/>
            <a:ext cx="10733449" cy="3790663"/>
          </a:xfrm>
        </p:spPr>
        <p:txBody>
          <a:bodyPr>
            <a:normAutofit lnSpcReduction="10000"/>
          </a:bodyPr>
          <a:lstStyle/>
          <a:p>
            <a:pPr>
              <a:buNone/>
            </a:pPr>
            <a:r>
              <a:rPr lang="ru-RU" dirty="0" smtClean="0"/>
              <a:t>    </a:t>
            </a:r>
            <a:r>
              <a:rPr lang="ru-RU" dirty="0" smtClean="0">
                <a:solidFill>
                  <a:srgbClr val="660066"/>
                </a:solidFill>
              </a:rPr>
              <a:t>18. Требования к разделам основной образовательной программы основного общего образования:</a:t>
            </a:r>
          </a:p>
          <a:p>
            <a:pPr>
              <a:buNone/>
            </a:pPr>
            <a:r>
              <a:rPr lang="ru-RU" dirty="0" smtClean="0">
                <a:solidFill>
                  <a:srgbClr val="660066"/>
                </a:solidFill>
              </a:rPr>
              <a:t>    18.3.1. Учебный план основного общего образования обеспечивает  …</a:t>
            </a:r>
          </a:p>
          <a:p>
            <a:pPr>
              <a:buNone/>
            </a:pPr>
            <a:r>
              <a:rPr lang="ru-RU" dirty="0" smtClean="0">
                <a:solidFill>
                  <a:srgbClr val="660066"/>
                </a:solidFill>
              </a:rPr>
              <a:t>    В учебный план входят следующие </a:t>
            </a:r>
            <a:r>
              <a:rPr lang="ru-RU" b="1" dirty="0" smtClean="0">
                <a:solidFill>
                  <a:srgbClr val="660066"/>
                </a:solidFill>
              </a:rPr>
              <a:t>обязательные предметные области и учебные предметы</a:t>
            </a:r>
            <a:r>
              <a:rPr lang="ru-RU" dirty="0" smtClean="0">
                <a:solidFill>
                  <a:srgbClr val="660066"/>
                </a:solidFill>
              </a:rPr>
              <a:t>:</a:t>
            </a:r>
          </a:p>
          <a:p>
            <a:r>
              <a:rPr lang="ru-RU" dirty="0" smtClean="0">
                <a:solidFill>
                  <a:srgbClr val="660066"/>
                </a:solidFill>
              </a:rPr>
              <a:t>филология (русский язык, родной язык, литература, родная литература, </a:t>
            </a:r>
            <a:r>
              <a:rPr lang="ru-RU" b="1" dirty="0" smtClean="0">
                <a:solidFill>
                  <a:srgbClr val="660066"/>
                </a:solidFill>
              </a:rPr>
              <a:t>иностранный язык, второй иностранный язык</a:t>
            </a:r>
            <a:r>
              <a:rPr lang="ru-RU" dirty="0" smtClean="0">
                <a:solidFill>
                  <a:srgbClr val="660066"/>
                </a:solidFill>
              </a:rPr>
              <a:t>);   </a:t>
            </a:r>
            <a:r>
              <a:rPr lang="ru-RU" dirty="0" smtClean="0">
                <a:solidFill>
                  <a:srgbClr val="FF0000"/>
                </a:solidFill>
              </a:rPr>
              <a:t>ТАК БЫЛО</a:t>
            </a:r>
            <a:endParaRPr lang="ru-RU"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426170"/>
          </a:xfrm>
        </p:spPr>
        <p:txBody>
          <a:bodyPr>
            <a:noAutofit/>
          </a:bodyPr>
          <a:lstStyle/>
          <a:p>
            <a:r>
              <a:rPr lang="ru-RU" sz="3200" b="1" dirty="0" smtClean="0">
                <a:solidFill>
                  <a:srgbClr val="002060"/>
                </a:solidFill>
              </a:rPr>
              <a:t>Приказ Министерства образования и науки Российской Федерации от 31.12.2015 № 1577  «О внесении изменений в ФГОС ООО»</a:t>
            </a:r>
            <a:endParaRPr lang="ru-RU" sz="3200" dirty="0"/>
          </a:p>
        </p:txBody>
      </p:sp>
      <p:sp>
        <p:nvSpPr>
          <p:cNvPr id="3" name="Содержимое 2"/>
          <p:cNvSpPr>
            <a:spLocks noGrp="1"/>
          </p:cNvSpPr>
          <p:nvPr>
            <p:ph idx="1"/>
          </p:nvPr>
        </p:nvSpPr>
        <p:spPr>
          <a:xfrm>
            <a:off x="596617" y="1870950"/>
            <a:ext cx="10350057" cy="4085713"/>
          </a:xfrm>
        </p:spPr>
        <p:txBody>
          <a:bodyPr>
            <a:normAutofit/>
          </a:bodyPr>
          <a:lstStyle/>
          <a:p>
            <a:pPr>
              <a:buNone/>
            </a:pPr>
            <a:r>
              <a:rPr lang="ru-RU" dirty="0" smtClean="0">
                <a:solidFill>
                  <a:srgbClr val="660066"/>
                </a:solidFill>
              </a:rPr>
              <a:t>В пункте 18.3.1.</a:t>
            </a:r>
          </a:p>
          <a:p>
            <a:pPr>
              <a:buNone/>
            </a:pPr>
            <a:r>
              <a:rPr lang="ru-RU" dirty="0" smtClean="0">
                <a:solidFill>
                  <a:srgbClr val="660066"/>
                </a:solidFill>
              </a:rPr>
              <a:t>    В учебный план входят следующие </a:t>
            </a:r>
            <a:r>
              <a:rPr lang="ru-RU" b="1" u="sng" dirty="0" smtClean="0">
                <a:solidFill>
                  <a:srgbClr val="660066"/>
                </a:solidFill>
              </a:rPr>
              <a:t>обязательные </a:t>
            </a:r>
            <a:r>
              <a:rPr lang="ru-RU" b="1" dirty="0" smtClean="0">
                <a:solidFill>
                  <a:srgbClr val="660066"/>
                </a:solidFill>
              </a:rPr>
              <a:t>предметные области и учебные предметы</a:t>
            </a:r>
            <a:r>
              <a:rPr lang="ru-RU" dirty="0" smtClean="0">
                <a:solidFill>
                  <a:srgbClr val="660066"/>
                </a:solidFill>
              </a:rPr>
              <a:t>:</a:t>
            </a:r>
            <a:endParaRPr lang="ru-RU" dirty="0" smtClean="0"/>
          </a:p>
          <a:p>
            <a:r>
              <a:rPr lang="ru-RU" dirty="0" smtClean="0">
                <a:solidFill>
                  <a:srgbClr val="660066"/>
                </a:solidFill>
              </a:rPr>
              <a:t>русский язык и литература (русский язык, литература);</a:t>
            </a:r>
          </a:p>
          <a:p>
            <a:r>
              <a:rPr lang="ru-RU" dirty="0" smtClean="0">
                <a:solidFill>
                  <a:srgbClr val="660066"/>
                </a:solidFill>
              </a:rPr>
              <a:t>родной язык и родная литература (родной язык, родная литература);</a:t>
            </a:r>
          </a:p>
          <a:p>
            <a:r>
              <a:rPr lang="ru-RU" b="1" dirty="0" smtClean="0">
                <a:solidFill>
                  <a:srgbClr val="660066"/>
                </a:solidFill>
              </a:rPr>
              <a:t>иностранные языки (иностранный язык, второй иностранный язык)</a:t>
            </a:r>
            <a:r>
              <a:rPr lang="ru-RU" dirty="0" smtClean="0">
                <a:solidFill>
                  <a:srgbClr val="660066"/>
                </a:solidFill>
              </a:rPr>
              <a:t>;</a:t>
            </a:r>
            <a:r>
              <a:rPr lang="ru-RU" dirty="0" smtClean="0"/>
              <a:t>   </a:t>
            </a:r>
            <a:r>
              <a:rPr lang="ru-RU" dirty="0" smtClean="0">
                <a:solidFill>
                  <a:srgbClr val="FF0000"/>
                </a:solidFill>
              </a:rPr>
              <a:t>ТАК СТАЛО</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858218"/>
          </a:xfrm>
        </p:spPr>
        <p:txBody>
          <a:bodyPr>
            <a:noAutofit/>
          </a:bodyPr>
          <a:lstStyle/>
          <a:p>
            <a:r>
              <a:rPr lang="ru-RU" sz="3800" b="1" dirty="0" smtClean="0">
                <a:solidFill>
                  <a:srgbClr val="002060"/>
                </a:solidFill>
              </a:rPr>
              <a:t>ФГОС основного общего образования</a:t>
            </a:r>
            <a:r>
              <a:rPr lang="ru-RU" sz="3600" dirty="0" smtClean="0">
                <a:solidFill>
                  <a:srgbClr val="002060"/>
                </a:solidFill>
              </a:rPr>
              <a:t/>
            </a:r>
            <a:br>
              <a:rPr lang="ru-RU" sz="3600" dirty="0" smtClean="0">
                <a:solidFill>
                  <a:srgbClr val="002060"/>
                </a:solidFill>
              </a:rPr>
            </a:br>
            <a:r>
              <a:rPr lang="ru-RU" sz="2800" b="1" dirty="0" smtClean="0">
                <a:solidFill>
                  <a:srgbClr val="002060"/>
                </a:solidFill>
              </a:rPr>
              <a:t>II. ТРЕБОВАНИЯ К РЕЗУЛЬТАТАМ ОСВОЕНИЯ ОСНОВНОЙ ОБРАЗОВАТЕЛЬНОЙ ПРОГРАММЫ ОСНОВНОГО ОБЩЕГО ОБРАЗОВАНИЯ</a:t>
            </a:r>
            <a:endParaRPr lang="ru-RU" sz="2400" dirty="0"/>
          </a:p>
        </p:txBody>
      </p:sp>
      <p:sp>
        <p:nvSpPr>
          <p:cNvPr id="3" name="Содержимое 2"/>
          <p:cNvSpPr>
            <a:spLocks noGrp="1"/>
          </p:cNvSpPr>
          <p:nvPr>
            <p:ph idx="1"/>
          </p:nvPr>
        </p:nvSpPr>
        <p:spPr>
          <a:xfrm>
            <a:off x="431371" y="2348880"/>
            <a:ext cx="11425269" cy="4320480"/>
          </a:xfrm>
        </p:spPr>
        <p:txBody>
          <a:bodyPr>
            <a:normAutofit/>
          </a:bodyPr>
          <a:lstStyle/>
          <a:p>
            <a:pPr>
              <a:buNone/>
            </a:pPr>
            <a:r>
              <a:rPr lang="ru-RU" dirty="0" smtClean="0">
                <a:solidFill>
                  <a:srgbClr val="660066"/>
                </a:solidFill>
              </a:rPr>
              <a:t>15. Основная образовательная программа основного общего образования содержит обязательную часть и часть, формируемую участниками образовательных отношений.</a:t>
            </a:r>
          </a:p>
          <a:p>
            <a:pPr>
              <a:buNone/>
            </a:pPr>
            <a:r>
              <a:rPr lang="ru-RU" dirty="0" smtClean="0">
                <a:solidFill>
                  <a:srgbClr val="660066"/>
                </a:solidFill>
              </a:rPr>
              <a:t>    Обязательная часть основной образовательной программы основного общего образования составляет 70%, а </a:t>
            </a:r>
            <a:r>
              <a:rPr lang="ru-RU" b="1" dirty="0" smtClean="0">
                <a:solidFill>
                  <a:srgbClr val="660066"/>
                </a:solidFill>
              </a:rPr>
              <a:t>часть, формируемая участниками образовательных отношений, - 30% от общего объема основной образовательной программы основного общего образования</a:t>
            </a:r>
            <a:r>
              <a:rPr lang="ru-RU" dirty="0" smtClean="0">
                <a:solidFill>
                  <a:srgbClr val="660066"/>
                </a:solidFill>
              </a:rPr>
              <a:t>.</a:t>
            </a:r>
            <a:endParaRPr lang="ru-RU" dirty="0">
              <a:solidFill>
                <a:srgbClr val="6600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392" y="188640"/>
            <a:ext cx="10972800" cy="1944216"/>
          </a:xfrm>
        </p:spPr>
        <p:txBody>
          <a:bodyPr>
            <a:normAutofit/>
          </a:bodyPr>
          <a:lstStyle/>
          <a:p>
            <a:r>
              <a:rPr lang="ru-RU" sz="4200" b="1" dirty="0" smtClean="0">
                <a:solidFill>
                  <a:srgbClr val="002060"/>
                </a:solidFill>
              </a:rPr>
              <a:t>ФГОС основного общего образования</a:t>
            </a:r>
            <a:r>
              <a:rPr lang="ru-RU" dirty="0" smtClean="0">
                <a:solidFill>
                  <a:srgbClr val="002060"/>
                </a:solidFill>
              </a:rPr>
              <a:t/>
            </a:r>
            <a:br>
              <a:rPr lang="ru-RU" dirty="0" smtClean="0">
                <a:solidFill>
                  <a:srgbClr val="002060"/>
                </a:solidFill>
              </a:rPr>
            </a:br>
            <a:r>
              <a:rPr lang="ru-RU" sz="3100" b="1" dirty="0" smtClean="0">
                <a:solidFill>
                  <a:srgbClr val="002060"/>
                </a:solidFill>
              </a:rPr>
              <a:t>II. ТРЕБОВАНИЯ К РЕЗУЛЬТАТАМ ОСВОЕНИЯ ОСНОВНОЙ ОБРАЗОВАТЕЛЬНОЙ ПРОГРАММЫ ОСНОВНОГО ОБЩЕГО</a:t>
            </a:r>
            <a:r>
              <a:rPr lang="ru-RU" sz="2000" b="1" dirty="0" smtClean="0">
                <a:solidFill>
                  <a:srgbClr val="002060"/>
                </a:solidFill>
              </a:rPr>
              <a:t> </a:t>
            </a:r>
            <a:r>
              <a:rPr lang="ru-RU" sz="3100" b="1" dirty="0" smtClean="0">
                <a:solidFill>
                  <a:srgbClr val="002060"/>
                </a:solidFill>
              </a:rPr>
              <a:t>ОБРАЗОВАНИЯ</a:t>
            </a:r>
            <a:endParaRPr lang="ru-RU" dirty="0"/>
          </a:p>
        </p:txBody>
      </p:sp>
      <p:sp>
        <p:nvSpPr>
          <p:cNvPr id="3" name="Содержимое 2"/>
          <p:cNvSpPr>
            <a:spLocks noGrp="1"/>
          </p:cNvSpPr>
          <p:nvPr>
            <p:ph idx="1"/>
          </p:nvPr>
        </p:nvSpPr>
        <p:spPr>
          <a:xfrm>
            <a:off x="614251" y="2420564"/>
            <a:ext cx="10541429" cy="2478008"/>
          </a:xfrm>
        </p:spPr>
        <p:txBody>
          <a:bodyPr>
            <a:noAutofit/>
          </a:bodyPr>
          <a:lstStyle/>
          <a:p>
            <a:pPr>
              <a:buNone/>
            </a:pPr>
            <a:r>
              <a:rPr lang="ru-RU" dirty="0" smtClean="0">
                <a:solidFill>
                  <a:srgbClr val="660066"/>
                </a:solidFill>
              </a:rPr>
              <a:t>18.3.1. Учебный план основного общего образования обеспечивает введение в действие и реализацию требований Стандарта, определяет общий объем нагрузки и максимальный объем аудиторной нагрузки обучающихся, состав и структуру </a:t>
            </a:r>
            <a:r>
              <a:rPr lang="ru-RU" dirty="0" smtClean="0">
                <a:solidFill>
                  <a:srgbClr val="C00000"/>
                </a:solidFill>
              </a:rPr>
              <a:t>обязательных предметных областей</a:t>
            </a:r>
            <a:r>
              <a:rPr lang="ru-RU" dirty="0" smtClean="0">
                <a:solidFill>
                  <a:srgbClr val="660066"/>
                </a:solidFill>
              </a:rPr>
              <a:t> по классам (годам обучения).</a:t>
            </a:r>
            <a:endParaRPr lang="ru-RU" dirty="0">
              <a:solidFill>
                <a:srgbClr val="6600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88640"/>
            <a:ext cx="10972800" cy="936104"/>
          </a:xfrm>
        </p:spPr>
        <p:txBody>
          <a:bodyPr>
            <a:noAutofit/>
          </a:bodyPr>
          <a:lstStyle/>
          <a:p>
            <a:r>
              <a:rPr lang="ru-RU" sz="2800" b="1" dirty="0" smtClean="0">
                <a:solidFill>
                  <a:srgbClr val="660066"/>
                </a:solidFill>
              </a:rPr>
              <a:t>3. Организационный раздел примерной основной образовательной программы основного общего образования</a:t>
            </a:r>
            <a:endParaRPr lang="ru-RU" sz="3200" b="1" dirty="0">
              <a:solidFill>
                <a:srgbClr val="660066"/>
              </a:solidFill>
            </a:endParaRPr>
          </a:p>
        </p:txBody>
      </p:sp>
      <p:pic>
        <p:nvPicPr>
          <p:cNvPr id="4" name="Объект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32193" y="1144176"/>
            <a:ext cx="8573509" cy="5212409"/>
          </a:xfrm>
          <a:prstGeom prst="rect">
            <a:avLst/>
          </a:prstGeom>
        </p:spPr>
      </p:pic>
      <p:sp>
        <p:nvSpPr>
          <p:cNvPr id="5" name="Содержимое 4"/>
          <p:cNvSpPr>
            <a:spLocks noGrp="1"/>
          </p:cNvSpPr>
          <p:nvPr>
            <p:ph idx="1"/>
          </p:nvPr>
        </p:nvSpPr>
        <p:spPr>
          <a:xfrm>
            <a:off x="609601" y="1196753"/>
            <a:ext cx="8534400" cy="4929411"/>
          </a:xfrm>
        </p:spPr>
        <p:txBody>
          <a:bodyPr/>
          <a:lstStyle/>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TotalTime>
  <Words>2024</Words>
  <Application>Microsoft Office PowerPoint</Application>
  <PresentationFormat>Произвольный</PresentationFormat>
  <Paragraphs>172</Paragraphs>
  <Slides>45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Тема Office</vt:lpstr>
      <vt:lpstr>Государственное автономное учреждение дополнительного профессионального образования Ярославской области  Институт развития образования</vt:lpstr>
      <vt:lpstr>В сентябре 2015 года Министерством образования и науки Российской Федерации был рекомендован  общеобразовательным организациям выбор учебных планов, предусматривающих изучение второго иностранного языка.</vt:lpstr>
      <vt:lpstr>Трудности:</vt:lpstr>
      <vt:lpstr>Приказ Министерства образования и науки Российской Федерации от 31.12.2015 № 1577  «О внесении изменений в ФГОС ООО»</vt:lpstr>
      <vt:lpstr>ФГОС основного общего образования II. ТРЕБОВАНИЯ К РЕЗУЛЬТАТАМ ОСВОЕНИЯ ОСНОВНОЙ ОБРАЗОВАТЕЛЬНОЙ ПРОГРАММЫ ОСНОВНОГО ОБЩЕГО ОБРАЗОВАНИЯ</vt:lpstr>
      <vt:lpstr>Приказ Министерства образования и науки Российской Федерации от 31.12.2015 № 1577  «О внесении изменений в ФГОС ООО»</vt:lpstr>
      <vt:lpstr>ФГОС основного общего образования II. ТРЕБОВАНИЯ К РЕЗУЛЬТАТАМ ОСВОЕНИЯ ОСНОВНОЙ ОБРАЗОВАТЕЛЬНОЙ ПРОГРАММЫ ОСНОВНОГО ОБЩЕГО ОБРАЗОВАНИЯ</vt:lpstr>
      <vt:lpstr>ФГОС основного общего образования II. ТРЕБОВАНИЯ К РЕЗУЛЬТАТАМ ОСВОЕНИЯ ОСНОВНОЙ ОБРАЗОВАТЕЛЬНОЙ ПРОГРАММЫ ОСНОВНОГО ОБЩЕГО ОБРАЗОВАНИЯ</vt:lpstr>
      <vt:lpstr>3. Организационный раздел примерной основной образовательной программы основного общего образования</vt:lpstr>
      <vt:lpstr>Вариант № 2 Примерный недельный учебный план основного общего образования</vt:lpstr>
      <vt:lpstr>Вариант № 3 Примерный недельный учебный план основного общего образования (второй иностранный язык)</vt:lpstr>
      <vt:lpstr>ФГОС основного общего образования II. ТРЕБОВАНИЯ К РЕЗУЛЬТАТАМ ОСВОЕНИЯ ОСНОВНОЙ ОБРАЗОВАТЕЛЬНОЙ ПРОГРАММЫ ОСНОВНОГО ОБЩЕГО ОБРАЗОВАНИЯ</vt:lpstr>
      <vt:lpstr>Примерная основная образовательная программа основного общего образования (Протокол заседания от 8 апреля 2015 г. № 1/15)</vt:lpstr>
      <vt:lpstr>МИНИСТЕРСТВО ОБРАЗОВАНИЯ И НАУКИ РФ  ДЕПАРТАМЕНТ ГОСУДАРСТВЕННОЙ ПОЛИТИКИ  В СФЕРЕ ОБЩЕГО ОБРАЗОВАНИЯ ПИСЬМО от 7 августа 2015 г. N 08-1228 «О НАПРАВЛЕНИИ РЕКОМЕНДАЦИЙ»</vt:lpstr>
      <vt:lpstr>Письмо Департамента образования ЯО  07.10.2016 № ИХ 24-4890/16 на № 08-1954 от 20.09.2016  «Об отзыве с исполнения рекомендаций»</vt:lpstr>
      <vt:lpstr>Примерная основная образовательная программа основного общего образования (Протокол заседания от 8 апреля 2015 г. № 1/15)</vt:lpstr>
      <vt:lpstr>Примерная основная образовательная программа основного общего образования (Протокол заседания от 8 апреля 2015 г. № 1/15)</vt:lpstr>
      <vt:lpstr>Возможные модели введения второго иностранного языка</vt:lpstr>
      <vt:lpstr>Возможные модели введения второго иностранного языка</vt:lpstr>
      <vt:lpstr>3. Организационный раздел примерной основной образовательной программы основного общего образования 3.1.2. Примерный план внеурочной деятельности</vt:lpstr>
      <vt:lpstr>3. Организационный раздел примерной основной образовательной программы основного общего образования 3.1.2. Примерный план внеурочной деятельности</vt:lpstr>
      <vt:lpstr>Программы курсов внеурочной деятельности:</vt:lpstr>
      <vt:lpstr>Письмо Департамента образования Ярославской области № ИХ.24-3707/16 от 02.08.2016  «Об образовательной деятельности в 2016-2017 учебном году»</vt:lpstr>
      <vt:lpstr>ФГОС ООО: II. Требования к результатам освоения ООП ООО</vt:lpstr>
      <vt:lpstr>Допороговый уровень – А2 (после 9 класса)</vt:lpstr>
      <vt:lpstr>Допороговый уровень – А2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Государственное автономное учреждение дополнительного профессионального образования Ярославской области  Институт развития образования</vt:lpstr>
      <vt:lpstr>Презентация PowerPoint</vt:lpstr>
      <vt:lpstr>Презентация PowerPoint</vt:lpstr>
      <vt:lpstr>Презентация PowerPoint</vt:lpstr>
      <vt:lpstr>Презентация PowerPoint</vt:lpstr>
      <vt:lpstr>Благодарю за внимание</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Государственное автономное учреждение дополнительного профессионального образования Ярославской области  Институт развития образования</dc:title>
  <dc:creator>Юлия Владимировна Суханова</dc:creator>
  <cp:lastModifiedBy>Наталья Николаевна Новикова</cp:lastModifiedBy>
  <cp:revision>72</cp:revision>
  <dcterms:created xsi:type="dcterms:W3CDTF">2017-01-12T11:53:49Z</dcterms:created>
  <dcterms:modified xsi:type="dcterms:W3CDTF">2017-06-29T11:28:27Z</dcterms:modified>
  <cp:contentStatus/>
</cp:coreProperties>
</file>