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9E053F-1F40-4D11-8E13-603BEEDEE04B}" type="doc">
      <dgm:prSet loTypeId="urn:microsoft.com/office/officeart/2005/8/layout/hierarchy2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27D62D-F18A-4978-ABD5-DD28BC030386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>
              <a:solidFill>
                <a:schemeClr val="tx1"/>
              </a:solidFill>
            </a:rPr>
            <a:t>Проблемы преподавания вопросов Октябрьской революции 1917 года в школе (9 класс)</a:t>
          </a: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dirty="0"/>
        </a:p>
      </dgm:t>
    </dgm:pt>
    <dgm:pt modelId="{5D77A42C-175D-472B-967F-8F545DEF1490}" type="parTrans" cxnId="{B7474688-BBF0-4018-8B35-01124AC0C2C0}">
      <dgm:prSet/>
      <dgm:spPr/>
      <dgm:t>
        <a:bodyPr/>
        <a:lstStyle/>
        <a:p>
          <a:endParaRPr lang="ru-RU"/>
        </a:p>
      </dgm:t>
    </dgm:pt>
    <dgm:pt modelId="{37221EE2-BEA8-4EDE-B675-216BE83AF171}" type="sibTrans" cxnId="{B7474688-BBF0-4018-8B35-01124AC0C2C0}">
      <dgm:prSet/>
      <dgm:spPr/>
      <dgm:t>
        <a:bodyPr/>
        <a:lstStyle/>
        <a:p>
          <a:endParaRPr lang="ru-RU"/>
        </a:p>
      </dgm:t>
    </dgm:pt>
    <dgm:pt modelId="{1DB581AB-C1E5-4D80-A0EB-1EC7BEE74AEF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b="1" u="none" dirty="0" smtClean="0">
              <a:solidFill>
                <a:schemeClr val="tx1"/>
              </a:solidFill>
            </a:rPr>
            <a:t>Субъективные </a:t>
          </a:r>
          <a:r>
            <a:rPr lang="ru-RU" dirty="0" smtClean="0">
              <a:solidFill>
                <a:schemeClr val="tx1"/>
              </a:solidFill>
            </a:rPr>
            <a:t>проблемы, связанные с особенностями познающего субъекта</a:t>
          </a:r>
          <a:endParaRPr lang="ru-RU" dirty="0">
            <a:solidFill>
              <a:schemeClr val="tx1"/>
            </a:solidFill>
          </a:endParaRPr>
        </a:p>
      </dgm:t>
    </dgm:pt>
    <dgm:pt modelId="{D1D6046E-D036-4191-92C0-55DD80B64B32}" type="parTrans" cxnId="{95643592-6C0C-4A25-B7E2-A988036E883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FBF15189-6A79-4886-BAFD-9B3078898F15}" type="sibTrans" cxnId="{95643592-6C0C-4A25-B7E2-A988036E883B}">
      <dgm:prSet/>
      <dgm:spPr/>
      <dgm:t>
        <a:bodyPr/>
        <a:lstStyle/>
        <a:p>
          <a:endParaRPr lang="ru-RU"/>
        </a:p>
      </dgm:t>
    </dgm:pt>
    <dgm:pt modelId="{B4EC48CD-9102-4E31-811A-7AA7F930293A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b="1" u="none" dirty="0" smtClean="0">
              <a:solidFill>
                <a:schemeClr val="tx1"/>
              </a:solidFill>
            </a:rPr>
            <a:t>Объективные </a:t>
          </a:r>
          <a:r>
            <a:rPr lang="ru-RU" dirty="0" smtClean="0">
              <a:solidFill>
                <a:schemeClr val="tx1"/>
              </a:solidFill>
            </a:rPr>
            <a:t>проблемы,  связанные с трудностью познания изучаемого материала</a:t>
          </a:r>
          <a:endParaRPr lang="ru-RU" dirty="0">
            <a:solidFill>
              <a:schemeClr val="tx1"/>
            </a:solidFill>
          </a:endParaRPr>
        </a:p>
      </dgm:t>
    </dgm:pt>
    <dgm:pt modelId="{3598B008-59B6-4B53-AA22-8A1B976368D0}" type="parTrans" cxnId="{F31F4417-9E8D-4573-85EC-2AC58B4AC57D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44984FC3-B426-4D85-927C-18BDF51F27DE}" type="sibTrans" cxnId="{F31F4417-9E8D-4573-85EC-2AC58B4AC57D}">
      <dgm:prSet/>
      <dgm:spPr/>
      <dgm:t>
        <a:bodyPr/>
        <a:lstStyle/>
        <a:p>
          <a:endParaRPr lang="ru-RU"/>
        </a:p>
      </dgm:t>
    </dgm:pt>
    <dgm:pt modelId="{794E307E-9190-4E69-8A68-3857835902AF}" type="pres">
      <dgm:prSet presAssocID="{FD9E053F-1F40-4D11-8E13-603BEEDEE04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0FDDD2C-1934-43E6-BCA5-B542DB8735B9}" type="pres">
      <dgm:prSet presAssocID="{1927D62D-F18A-4978-ABD5-DD28BC030386}" presName="root1" presStyleCnt="0"/>
      <dgm:spPr/>
    </dgm:pt>
    <dgm:pt modelId="{4AF75FEB-C5B1-4277-AEB5-7A7AA577EA68}" type="pres">
      <dgm:prSet presAssocID="{1927D62D-F18A-4978-ABD5-DD28BC030386}" presName="LevelOneTextNode" presStyleLbl="node0" presStyleIdx="0" presStyleCnt="1">
        <dgm:presLayoutVars>
          <dgm:chPref val="3"/>
        </dgm:presLayoutVars>
      </dgm:prSet>
      <dgm:spPr/>
    </dgm:pt>
    <dgm:pt modelId="{DF7C069F-3A7C-4033-A30B-F0053BB4E95B}" type="pres">
      <dgm:prSet presAssocID="{1927D62D-F18A-4978-ABD5-DD28BC030386}" presName="level2hierChild" presStyleCnt="0"/>
      <dgm:spPr/>
    </dgm:pt>
    <dgm:pt modelId="{A2AA9D1B-8131-4E6A-A58D-1FCA0BFC3EE8}" type="pres">
      <dgm:prSet presAssocID="{D1D6046E-D036-4191-92C0-55DD80B64B32}" presName="conn2-1" presStyleLbl="parChTrans1D2" presStyleIdx="0" presStyleCnt="2"/>
      <dgm:spPr/>
    </dgm:pt>
    <dgm:pt modelId="{D00889FA-69AB-4612-8991-97481EF1247B}" type="pres">
      <dgm:prSet presAssocID="{D1D6046E-D036-4191-92C0-55DD80B64B32}" presName="connTx" presStyleLbl="parChTrans1D2" presStyleIdx="0" presStyleCnt="2"/>
      <dgm:spPr/>
    </dgm:pt>
    <dgm:pt modelId="{2E9C7344-1033-468A-A484-25C5D97D1977}" type="pres">
      <dgm:prSet presAssocID="{1DB581AB-C1E5-4D80-A0EB-1EC7BEE74AEF}" presName="root2" presStyleCnt="0"/>
      <dgm:spPr/>
    </dgm:pt>
    <dgm:pt modelId="{31BB14AC-386F-48D1-93F5-C1BA30354D34}" type="pres">
      <dgm:prSet presAssocID="{1DB581AB-C1E5-4D80-A0EB-1EC7BEE74AEF}" presName="LevelTwoTextNode" presStyleLbl="node2" presStyleIdx="0" presStyleCnt="2" custLinFactNeighborX="844" custLinFactNeighborY="-363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4B1653-55A8-4C1E-A928-E7CCAEE8B538}" type="pres">
      <dgm:prSet presAssocID="{1DB581AB-C1E5-4D80-A0EB-1EC7BEE74AEF}" presName="level3hierChild" presStyleCnt="0"/>
      <dgm:spPr/>
    </dgm:pt>
    <dgm:pt modelId="{5B716B3E-9158-4353-AFF0-34DC552A1839}" type="pres">
      <dgm:prSet presAssocID="{3598B008-59B6-4B53-AA22-8A1B976368D0}" presName="conn2-1" presStyleLbl="parChTrans1D2" presStyleIdx="1" presStyleCnt="2"/>
      <dgm:spPr/>
    </dgm:pt>
    <dgm:pt modelId="{2BB3B654-D7C9-43A2-975D-91198052FC60}" type="pres">
      <dgm:prSet presAssocID="{3598B008-59B6-4B53-AA22-8A1B976368D0}" presName="connTx" presStyleLbl="parChTrans1D2" presStyleIdx="1" presStyleCnt="2"/>
      <dgm:spPr/>
    </dgm:pt>
    <dgm:pt modelId="{0E103C8D-68E6-4C2E-83B3-C18094880F2E}" type="pres">
      <dgm:prSet presAssocID="{B4EC48CD-9102-4E31-811A-7AA7F930293A}" presName="root2" presStyleCnt="0"/>
      <dgm:spPr/>
    </dgm:pt>
    <dgm:pt modelId="{AD32C599-21DA-4E5D-A6A6-A69815C536E5}" type="pres">
      <dgm:prSet presAssocID="{B4EC48CD-9102-4E31-811A-7AA7F930293A}" presName="LevelTwoTextNode" presStyleLbl="node2" presStyleIdx="1" presStyleCnt="2" custLinFactNeighborX="-5410" custLinFactNeighborY="40440">
        <dgm:presLayoutVars>
          <dgm:chPref val="3"/>
        </dgm:presLayoutVars>
      </dgm:prSet>
      <dgm:spPr/>
    </dgm:pt>
    <dgm:pt modelId="{9BB3CE47-FEE4-4EE4-AF3F-C43348A22563}" type="pres">
      <dgm:prSet presAssocID="{B4EC48CD-9102-4E31-811A-7AA7F930293A}" presName="level3hierChild" presStyleCnt="0"/>
      <dgm:spPr/>
    </dgm:pt>
  </dgm:ptLst>
  <dgm:cxnLst>
    <dgm:cxn modelId="{95643592-6C0C-4A25-B7E2-A988036E883B}" srcId="{1927D62D-F18A-4978-ABD5-DD28BC030386}" destId="{1DB581AB-C1E5-4D80-A0EB-1EC7BEE74AEF}" srcOrd="0" destOrd="0" parTransId="{D1D6046E-D036-4191-92C0-55DD80B64B32}" sibTransId="{FBF15189-6A79-4886-BAFD-9B3078898F15}"/>
    <dgm:cxn modelId="{85D7A3E6-E6F2-4D6B-9BA6-8CCD4F313437}" type="presOf" srcId="{FD9E053F-1F40-4D11-8E13-603BEEDEE04B}" destId="{794E307E-9190-4E69-8A68-3857835902AF}" srcOrd="0" destOrd="0" presId="urn:microsoft.com/office/officeart/2005/8/layout/hierarchy2"/>
    <dgm:cxn modelId="{F31F4417-9E8D-4573-85EC-2AC58B4AC57D}" srcId="{1927D62D-F18A-4978-ABD5-DD28BC030386}" destId="{B4EC48CD-9102-4E31-811A-7AA7F930293A}" srcOrd="1" destOrd="0" parTransId="{3598B008-59B6-4B53-AA22-8A1B976368D0}" sibTransId="{44984FC3-B426-4D85-927C-18BDF51F27DE}"/>
    <dgm:cxn modelId="{3C8C8B7D-3C55-48C3-80E9-11AE89077AF8}" type="presOf" srcId="{B4EC48CD-9102-4E31-811A-7AA7F930293A}" destId="{AD32C599-21DA-4E5D-A6A6-A69815C536E5}" srcOrd="0" destOrd="0" presId="urn:microsoft.com/office/officeart/2005/8/layout/hierarchy2"/>
    <dgm:cxn modelId="{515BC29B-3434-43DC-B0F6-F22573FFE50A}" type="presOf" srcId="{D1D6046E-D036-4191-92C0-55DD80B64B32}" destId="{A2AA9D1B-8131-4E6A-A58D-1FCA0BFC3EE8}" srcOrd="0" destOrd="0" presId="urn:microsoft.com/office/officeart/2005/8/layout/hierarchy2"/>
    <dgm:cxn modelId="{E01630F3-0AEB-43C3-9249-4B0AF6FCAB3D}" type="presOf" srcId="{D1D6046E-D036-4191-92C0-55DD80B64B32}" destId="{D00889FA-69AB-4612-8991-97481EF1247B}" srcOrd="1" destOrd="0" presId="urn:microsoft.com/office/officeart/2005/8/layout/hierarchy2"/>
    <dgm:cxn modelId="{D63FB7A1-A46C-46E1-A71C-C4EE20ADDA1D}" type="presOf" srcId="{1927D62D-F18A-4978-ABD5-DD28BC030386}" destId="{4AF75FEB-C5B1-4277-AEB5-7A7AA577EA68}" srcOrd="0" destOrd="0" presId="urn:microsoft.com/office/officeart/2005/8/layout/hierarchy2"/>
    <dgm:cxn modelId="{AB950FA4-CC7B-42CC-B496-64654BA52301}" type="presOf" srcId="{3598B008-59B6-4B53-AA22-8A1B976368D0}" destId="{5B716B3E-9158-4353-AFF0-34DC552A1839}" srcOrd="0" destOrd="0" presId="urn:microsoft.com/office/officeart/2005/8/layout/hierarchy2"/>
    <dgm:cxn modelId="{B7474688-BBF0-4018-8B35-01124AC0C2C0}" srcId="{FD9E053F-1F40-4D11-8E13-603BEEDEE04B}" destId="{1927D62D-F18A-4978-ABD5-DD28BC030386}" srcOrd="0" destOrd="0" parTransId="{5D77A42C-175D-472B-967F-8F545DEF1490}" sibTransId="{37221EE2-BEA8-4EDE-B675-216BE83AF171}"/>
    <dgm:cxn modelId="{4ADA5922-D3BB-4856-9930-CD71378BFEC3}" type="presOf" srcId="{1DB581AB-C1E5-4D80-A0EB-1EC7BEE74AEF}" destId="{31BB14AC-386F-48D1-93F5-C1BA30354D34}" srcOrd="0" destOrd="0" presId="urn:microsoft.com/office/officeart/2005/8/layout/hierarchy2"/>
    <dgm:cxn modelId="{1B525459-34A4-4F99-8862-1EC7E0DD1387}" type="presOf" srcId="{3598B008-59B6-4B53-AA22-8A1B976368D0}" destId="{2BB3B654-D7C9-43A2-975D-91198052FC60}" srcOrd="1" destOrd="0" presId="urn:microsoft.com/office/officeart/2005/8/layout/hierarchy2"/>
    <dgm:cxn modelId="{5D72012C-3F24-4B2E-837F-CCAA4C94DD40}" type="presParOf" srcId="{794E307E-9190-4E69-8A68-3857835902AF}" destId="{30FDDD2C-1934-43E6-BCA5-B542DB8735B9}" srcOrd="0" destOrd="0" presId="urn:microsoft.com/office/officeart/2005/8/layout/hierarchy2"/>
    <dgm:cxn modelId="{E4CEDD86-0E05-45E5-9BA8-5F69C6D31C91}" type="presParOf" srcId="{30FDDD2C-1934-43E6-BCA5-B542DB8735B9}" destId="{4AF75FEB-C5B1-4277-AEB5-7A7AA577EA68}" srcOrd="0" destOrd="0" presId="urn:microsoft.com/office/officeart/2005/8/layout/hierarchy2"/>
    <dgm:cxn modelId="{C7C00A82-EB01-40B0-8257-752378431169}" type="presParOf" srcId="{30FDDD2C-1934-43E6-BCA5-B542DB8735B9}" destId="{DF7C069F-3A7C-4033-A30B-F0053BB4E95B}" srcOrd="1" destOrd="0" presId="urn:microsoft.com/office/officeart/2005/8/layout/hierarchy2"/>
    <dgm:cxn modelId="{2643C209-8945-40C3-8DC6-72E1B8537703}" type="presParOf" srcId="{DF7C069F-3A7C-4033-A30B-F0053BB4E95B}" destId="{A2AA9D1B-8131-4E6A-A58D-1FCA0BFC3EE8}" srcOrd="0" destOrd="0" presId="urn:microsoft.com/office/officeart/2005/8/layout/hierarchy2"/>
    <dgm:cxn modelId="{7B584E0E-A254-4D05-B71B-623A23AE9D3E}" type="presParOf" srcId="{A2AA9D1B-8131-4E6A-A58D-1FCA0BFC3EE8}" destId="{D00889FA-69AB-4612-8991-97481EF1247B}" srcOrd="0" destOrd="0" presId="urn:microsoft.com/office/officeart/2005/8/layout/hierarchy2"/>
    <dgm:cxn modelId="{C44CB560-ECFB-41E7-B153-9B0A2941F0BC}" type="presParOf" srcId="{DF7C069F-3A7C-4033-A30B-F0053BB4E95B}" destId="{2E9C7344-1033-468A-A484-25C5D97D1977}" srcOrd="1" destOrd="0" presId="urn:microsoft.com/office/officeart/2005/8/layout/hierarchy2"/>
    <dgm:cxn modelId="{2FDA0AD1-B9AA-47D1-A518-4BE5EA433D8E}" type="presParOf" srcId="{2E9C7344-1033-468A-A484-25C5D97D1977}" destId="{31BB14AC-386F-48D1-93F5-C1BA30354D34}" srcOrd="0" destOrd="0" presId="urn:microsoft.com/office/officeart/2005/8/layout/hierarchy2"/>
    <dgm:cxn modelId="{2BC1C6A9-E2DD-45BA-923C-DFB6E62AB544}" type="presParOf" srcId="{2E9C7344-1033-468A-A484-25C5D97D1977}" destId="{674B1653-55A8-4C1E-A928-E7CCAEE8B538}" srcOrd="1" destOrd="0" presId="urn:microsoft.com/office/officeart/2005/8/layout/hierarchy2"/>
    <dgm:cxn modelId="{20EBE442-36A4-416E-9677-9B4BA53C33B0}" type="presParOf" srcId="{DF7C069F-3A7C-4033-A30B-F0053BB4E95B}" destId="{5B716B3E-9158-4353-AFF0-34DC552A1839}" srcOrd="2" destOrd="0" presId="urn:microsoft.com/office/officeart/2005/8/layout/hierarchy2"/>
    <dgm:cxn modelId="{A61956E0-2A7B-43C8-88EE-B87AE059EC78}" type="presParOf" srcId="{5B716B3E-9158-4353-AFF0-34DC552A1839}" destId="{2BB3B654-D7C9-43A2-975D-91198052FC60}" srcOrd="0" destOrd="0" presId="urn:microsoft.com/office/officeart/2005/8/layout/hierarchy2"/>
    <dgm:cxn modelId="{048A6642-0F0E-45FE-90D8-8412E236B450}" type="presParOf" srcId="{DF7C069F-3A7C-4033-A30B-F0053BB4E95B}" destId="{0E103C8D-68E6-4C2E-83B3-C18094880F2E}" srcOrd="3" destOrd="0" presId="urn:microsoft.com/office/officeart/2005/8/layout/hierarchy2"/>
    <dgm:cxn modelId="{50D0BE8F-5CE4-4BF9-B85F-03481335F450}" type="presParOf" srcId="{0E103C8D-68E6-4C2E-83B3-C18094880F2E}" destId="{AD32C599-21DA-4E5D-A6A6-A69815C536E5}" srcOrd="0" destOrd="0" presId="urn:microsoft.com/office/officeart/2005/8/layout/hierarchy2"/>
    <dgm:cxn modelId="{83B341FE-CACB-4E61-AAE6-1A41BAD0B568}" type="presParOf" srcId="{0E103C8D-68E6-4C2E-83B3-C18094880F2E}" destId="{9BB3CE47-FEE4-4EE4-AF3F-C43348A22563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2E35C-DAEA-4825-9C79-37470C5C1907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A4CE1-8F65-4614-8FEB-223EAB573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085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3F7CC-1547-475B-AD8F-9A9519E3A48F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17E83-097B-4223-9105-A6904901E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>
            <a:lum bright="39000" contrast="-66000"/>
          </a:blip>
          <a:stretch>
            <a:fillRect/>
          </a:stretch>
        </p:blipFill>
        <p:spPr>
          <a:xfrm>
            <a:off x="-1143040" y="0"/>
            <a:ext cx="1071562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00042"/>
            <a:ext cx="8572528" cy="38576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Проблемы преподавания вопросов истории Октябрьской революции 1917 года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в </a:t>
            </a:r>
            <a:r>
              <a:rPr lang="ru-RU" b="1" dirty="0" smtClean="0"/>
              <a:t>9-х классах в условиях концентрической системы обучения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5000636"/>
            <a:ext cx="3843342" cy="99535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Валькова Наталья Евгеньевна,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 истории и обществознания МОУ </a:t>
            </a:r>
            <a:r>
              <a:rPr lang="ru-RU" dirty="0" err="1" smtClean="0">
                <a:solidFill>
                  <a:schemeClr val="tx1"/>
                </a:solidFill>
              </a:rPr>
              <a:t>Красноткацкой</a:t>
            </a:r>
            <a:r>
              <a:rPr lang="ru-RU" dirty="0" smtClean="0">
                <a:solidFill>
                  <a:schemeClr val="tx1"/>
                </a:solidFill>
              </a:rPr>
              <a:t> СШ ЯМР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.jpg"/>
          <p:cNvPicPr>
            <a:picLocks noChangeAspect="1"/>
          </p:cNvPicPr>
          <p:nvPr/>
        </p:nvPicPr>
        <p:blipFill>
          <a:blip r:embed="rId2">
            <a:lum bright="45000" contrast="-66000"/>
          </a:blip>
          <a:stretch>
            <a:fillRect/>
          </a:stretch>
        </p:blipFill>
        <p:spPr>
          <a:xfrm>
            <a:off x="-1143040" y="0"/>
            <a:ext cx="10715625" cy="6858000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357166"/>
            <a:ext cx="9001156" cy="621510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ru-RU" i="1" dirty="0" smtClean="0"/>
          </a:p>
          <a:p>
            <a:pPr algn="just">
              <a:buNone/>
            </a:pPr>
            <a:endParaRPr lang="ru-RU" i="1" dirty="0" smtClean="0"/>
          </a:p>
          <a:p>
            <a:pPr algn="just">
              <a:buNone/>
            </a:pPr>
            <a:r>
              <a:rPr lang="ru-RU" b="1" i="1" dirty="0" smtClean="0"/>
              <a:t>«Русская революция 1917 года была поворотным пунктом в истории человечества, вполне вероятно, что историки будущего назовут её величайшим событием </a:t>
            </a:r>
            <a:r>
              <a:rPr lang="en-US" b="1" i="1" dirty="0" smtClean="0"/>
              <a:t>XX</a:t>
            </a:r>
            <a:r>
              <a:rPr lang="ru-RU" b="1" i="1" dirty="0" smtClean="0"/>
              <a:t> века… И ещё долго будут спорить и резко прославлять как веху в освобождении человечества от гнёта, другие – проклинать как преступление и катастрофу…»</a:t>
            </a:r>
          </a:p>
          <a:p>
            <a:pPr algn="r">
              <a:buNone/>
            </a:pPr>
            <a:r>
              <a:rPr lang="ru-RU" sz="2400" b="1" i="1" dirty="0" smtClean="0"/>
              <a:t>Эдуард </a:t>
            </a:r>
            <a:r>
              <a:rPr lang="ru-RU" sz="2400" b="1" i="1" dirty="0" err="1" smtClean="0"/>
              <a:t>Халлетт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Карр</a:t>
            </a:r>
            <a:r>
              <a:rPr lang="ru-RU" sz="2400" b="1" i="1" dirty="0" smtClean="0"/>
              <a:t>, </a:t>
            </a:r>
          </a:p>
          <a:p>
            <a:pPr algn="r">
              <a:buNone/>
            </a:pPr>
            <a:r>
              <a:rPr lang="ru-RU" sz="2400" b="1" i="1" dirty="0" smtClean="0"/>
              <a:t>английский историк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2">
            <a:lum bright="39000" contrast="-66000"/>
          </a:blip>
          <a:stretch>
            <a:fillRect/>
          </a:stretch>
        </p:blipFill>
        <p:spPr>
          <a:xfrm>
            <a:off x="-1143040" y="0"/>
            <a:ext cx="10715625" cy="6858000"/>
          </a:xfrm>
          <a:prstGeom prst="rect">
            <a:avLst/>
          </a:prstGeom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-571536" y="214290"/>
          <a:ext cx="9258336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2">
            <a:lum bright="39000" contrast="-66000"/>
          </a:blip>
          <a:stretch>
            <a:fillRect/>
          </a:stretch>
        </p:blipFill>
        <p:spPr>
          <a:xfrm>
            <a:off x="-1143040" y="0"/>
            <a:ext cx="1071562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8582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Субъективные проблемы преподавания истории революции 1917 года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2214554"/>
            <a:ext cx="8929718" cy="478634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Незначительный социальный опыт подростков;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Удалённость революционных событий во времени от современного школьника;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Отсутствие интереса к чтению художественной и научно-популярной литературе</a:t>
            </a:r>
            <a:endParaRPr lang="ru-RU" sz="3600" dirty="0"/>
          </a:p>
        </p:txBody>
      </p:sp>
      <p:sp>
        <p:nvSpPr>
          <p:cNvPr id="45059" name="AutoShape 3" descr="http://cdn.fishki.net/upload/post/2016/04/28/1935411/1442074586-photodune-828151-boy-with-book-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2">
            <a:lum bright="39000" contrast="-66000"/>
          </a:blip>
          <a:stretch>
            <a:fillRect/>
          </a:stretch>
        </p:blipFill>
        <p:spPr>
          <a:xfrm>
            <a:off x="-1143040" y="0"/>
            <a:ext cx="1071562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501090" cy="16541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Объективные проблемы преподавания истории революции 1917 года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2000216"/>
            <a:ext cx="8929718" cy="48577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Неоднозначная оценка Октябрьской революции 1917 года в исторической литературе и СМИ;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Большой объём информации и сложный понятийный аппарат;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Ограниченность во времени при изучении вопросов революции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2">
            <a:lum bright="39000" contrast="-66000"/>
          </a:blip>
          <a:stretch>
            <a:fillRect/>
          </a:stretch>
        </p:blipFill>
        <p:spPr>
          <a:xfrm>
            <a:off x="-1143040" y="0"/>
            <a:ext cx="1071562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501090" cy="16541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Ожидаемые изменения в преподавании данного вопроса  при переходе на линейную систему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48" y="2071653"/>
          <a:ext cx="7858180" cy="4651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3929090"/>
              </a:tblGrid>
              <a:tr h="45084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Ожидаемое изменение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Решение проблемы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20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Изучение вопросов Октябрьской революции переносится на 10 класс 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Понимание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 изучаемых вопросов в связи с повышением уровня абстрактного мышления старших школьников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45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Возможность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увеличения количества часов на изучение данного вопроса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Возможность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разностороннего рассмотрения проблем революции: точки зрения, идеологии, лидеры и т.д.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45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Упрощение освоения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нового материала 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Понятийный аппарат отработан в рамках предмета «Обществознание» в 9-м классе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242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Проблемы преподавания вопросов истории Октябрьской революции 1917 года  в 9-х классах в условиях концентрической системы обучения </vt:lpstr>
      <vt:lpstr>Слайд 2</vt:lpstr>
      <vt:lpstr>Слайд 3</vt:lpstr>
      <vt:lpstr>Субъективные проблемы преподавания истории революции 1917 года</vt:lpstr>
      <vt:lpstr>Объективные проблемы преподавания истории революции 1917 года</vt:lpstr>
      <vt:lpstr>Ожидаемые изменения в преподавании данного вопроса  при переходе на линейную систему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kiselnikova</dc:creator>
  <cp:lastModifiedBy>kiselnikova</cp:lastModifiedBy>
  <cp:revision>81</cp:revision>
  <dcterms:created xsi:type="dcterms:W3CDTF">2016-12-29T14:30:03Z</dcterms:created>
  <dcterms:modified xsi:type="dcterms:W3CDTF">2017-10-23T14:27:18Z</dcterms:modified>
</cp:coreProperties>
</file>