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9"/>
  </p:notesMasterIdLst>
  <p:handoutMasterIdLst>
    <p:handoutMasterId r:id="rId10"/>
  </p:handoutMasterIdLst>
  <p:sldIdLst>
    <p:sldId id="365" r:id="rId3"/>
    <p:sldId id="368" r:id="rId4"/>
    <p:sldId id="370" r:id="rId5"/>
    <p:sldId id="371" r:id="rId6"/>
    <p:sldId id="366" r:id="rId7"/>
    <p:sldId id="372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56" autoAdjust="0"/>
  </p:normalViewPr>
  <p:slideViewPr>
    <p:cSldViewPr showGuides="1">
      <p:cViewPr varScale="1">
        <p:scale>
          <a:sx n="70" d="100"/>
          <a:sy n="70" d="100"/>
        </p:scale>
        <p:origin x="-1386" y="-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68578-5514-4739-8438-4065CDB32902}" type="datetimeFigureOut">
              <a:rPr lang="de-DE" smtClean="0"/>
              <a:pPr/>
              <a:t>30.07.2017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5958-77CC-473B-B5D2-25538211483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04482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3B4D6-5B12-46E7-9CE3-005A392D8754}" type="datetimeFigureOut">
              <a:rPr lang="en-IN" smtClean="0"/>
              <a:pPr/>
              <a:t>30-07-2017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92FA4-9DCB-41DF-9B19-F15259E7D99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8658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1479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DAABA-B204-4DEA-8A3C-24801D40BEF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77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DFCE5-EFA2-4497-9A38-7703F8344A6A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369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A2FCE-145B-414A-B32E-0D9E375B08D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06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EA3CE-CFB3-4A97-ACC3-879460845F43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34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334F-C917-4B4E-B30C-20E498F30029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883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CE76-9CFE-4C9C-8AC2-B47DFA11769C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372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E0358-53AB-4E78-B5D4-071B6638FB4E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315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D2B89-8687-4240-8B76-32D0F2C60D6F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254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BCA0F-D446-4BCB-B1D1-C23802D25B13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950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FEE48-88D5-4C59-8AF2-3880CF9B259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5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5AA27-DE28-4C2E-9350-6E4C463CD10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303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5BD61-78B8-435B-A628-6862A55DD7F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934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8010F-C4FE-4742-B10B-6173101662E9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4661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06C1-4F4E-47CA-BD2A-E948F39B8ED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4792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83477-2366-4194-B48B-28680D4EA91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9302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8602B-2F9B-459F-A8B1-08E41F5168B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461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E36E5-357E-4D5B-BA98-3621C21967EE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1108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6C1B-BD74-4377-9588-56AE9EC1B0C6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33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6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548680"/>
            <a:ext cx="6877050" cy="5862066"/>
          </a:xfrm>
          <a:prstGeom prst="rect">
            <a:avLst/>
          </a:prstGeom>
        </p:spPr>
        <p:txBody>
          <a:bodyPr anchor="ctr"/>
          <a:lstStyle>
            <a:lvl1pPr>
              <a:defRPr sz="38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849345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6" descr="PPT_Tite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731317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523-BB40-470D-9079-35536334BD54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271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354A6-3D17-4B3B-BD76-F4A3CD62532D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670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7899-08A5-47FE-8D33-1C1B95B22E65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21804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9B6-FB80-4195-9FD1-36EA05A163D7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90689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BE17-A76D-4219-BDFE-C7A6D10802B9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205669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D5A56-E54B-49B6-AF75-B8E9DA2BE7C7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1911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EA1C-019C-471B-9B6B-64853E7F6105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7857212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708D5-A2FD-4FFD-A9E5-B74E403F91EE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6565026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3F7E8-6819-4BBB-AC5B-88DF60C2EC62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7802630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D40FA-DA1D-447D-8A64-4CF0993D53F3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1954893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3476-C623-42D1-A747-FB53B845F68E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140222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C897-01F3-471E-9517-B911D2054E3C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324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514E-59E2-491F-84CA-F72F09C3D17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1745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DE9E8-A75B-4F30-A581-6F9444EDC40A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296658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00E3D-8F19-4A09-A600-7CE8D514F2E2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7947923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25750-778A-431F-A491-CA0CC4D6E151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474000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00F7-93F1-4D60-A203-180A261E69AE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2105998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8362D-9BC4-4BB5-A78C-5D7113B6B9FB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585716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84E51-E03D-4839-8DF2-0B3D6DBA36B5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5549815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0D67-D2EA-4E61-9BED-9F7C306BF987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462300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5FD66-76F1-4C3C-8382-4A1E6DF5D2D8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967947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3CB0-2E42-4751-B543-284EF298A012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8086593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CEB9D-E8D0-4454-B788-A661BCD37857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9353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E82B-9E43-490D-A778-DA22B49424BD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3188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25494-6FC6-44F3-9465-056DC2A902FD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9876620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4041E-7552-434B-BBC7-B39EF77786DE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642695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C995-F15A-4A25-9887-DD42DD1FDFAA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5250803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5BF1-D4C5-48E8-9062-CE67406FB529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55339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548680"/>
            <a:ext cx="6877050" cy="5862066"/>
          </a:xfrm>
        </p:spPr>
        <p:txBody>
          <a:bodyPr anchor="ctr"/>
          <a:lstStyle>
            <a:lvl1pPr>
              <a:defRPr sz="38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4824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FA3AC-8E99-4275-A7B2-F4AE79B0544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19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17902-E7B8-4EA7-BEED-83CC49BED88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14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1A6AE-8727-4B20-B71B-4CE80C499671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57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A6AAE-028F-42BD-8AF0-6BFC2689DA8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47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914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Font typeface="Arial" charset="0"/>
        <a:defRPr sz="2100" b="1" kern="1200" cap="all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18256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31800" y="1722438"/>
            <a:ext cx="6877050" cy="46942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gray">
          <a:xfrm>
            <a:off x="6696075" y="736600"/>
            <a:ext cx="2016125" cy="14287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EE97D5-C4A0-45CD-8ACD-0872484BD2E2}" type="datetime1">
              <a:rPr lang="de-DE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6696075" y="577850"/>
            <a:ext cx="2016125" cy="144463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solidFill>
                  <a:prstClr val="black"/>
                </a:solidFill>
                <a:cs typeface="Arial" pitchFamily="34" charset="0"/>
              </a:rPr>
              <a:t>Goethe-Institut für Thema</a:t>
            </a:r>
          </a:p>
        </p:txBody>
      </p:sp>
      <p:sp>
        <p:nvSpPr>
          <p:cNvPr id="1030" name="Textfeld 9"/>
          <p:cNvSpPr txBox="1">
            <a:spLocks noChangeArrowheads="1"/>
          </p:cNvSpPr>
          <p:nvPr/>
        </p:nvSpPr>
        <p:spPr bwMode="gray">
          <a:xfrm>
            <a:off x="6696075" y="419100"/>
            <a:ext cx="20161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900" smtClean="0">
                <a:solidFill>
                  <a:prstClr val="black"/>
                </a:solidFill>
                <a:cs typeface="Arial" pitchFamily="34" charset="0"/>
              </a:rPr>
              <a:t>Seite </a:t>
            </a:r>
            <a:fld id="{85B0AB64-676B-43A2-9608-2E118C15A743}" type="slidenum">
              <a:rPr lang="de-DE" sz="900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sz="9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64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</p:sldLayoutIdLst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100" b="1" kern="1200" cap="all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1825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305800" cy="1295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de-DE" sz="2800" dirty="0" err="1" smtClean="0"/>
              <a:t>Xvi</a:t>
            </a:r>
            <a:r>
              <a:rPr lang="de-DE" sz="2800" dirty="0" smtClean="0"/>
              <a:t>. </a:t>
            </a:r>
            <a:r>
              <a:rPr lang="de-DE" sz="2800" dirty="0" smtClean="0"/>
              <a:t>Internationale </a:t>
            </a:r>
            <a:r>
              <a:rPr lang="de-DE" sz="2800" dirty="0" err="1" smtClean="0"/>
              <a:t>tagung</a:t>
            </a:r>
            <a:r>
              <a:rPr lang="de-DE" sz="2800" dirty="0" smtClean="0"/>
              <a:t>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der deutschlehrer</a:t>
            </a:r>
            <a:r>
              <a:rPr lang="de-DE" sz="2800" dirty="0" smtClean="0"/>
              <a:t>innen </a:t>
            </a:r>
            <a:br>
              <a:rPr lang="de-DE" sz="2800" dirty="0" smtClean="0"/>
            </a:br>
            <a:r>
              <a:rPr lang="de-DE" sz="2800" dirty="0" smtClean="0"/>
              <a:t>und </a:t>
            </a:r>
            <a:r>
              <a:rPr lang="de-DE" sz="2800" dirty="0" err="1" smtClean="0"/>
              <a:t>deutschlehrer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«</a:t>
            </a:r>
            <a:r>
              <a:rPr lang="de-DE" sz="2800" dirty="0" smtClean="0"/>
              <a:t>Mit CLIL in der Grundschule mehr Deutschlernende gewinnen</a:t>
            </a:r>
            <a:r>
              <a:rPr lang="ru-RU" sz="2800" dirty="0" smtClean="0"/>
              <a:t>»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de-DE" sz="2800" dirty="0" smtClean="0"/>
              <a:t>                  </a:t>
            </a:r>
            <a:r>
              <a:rPr lang="de-DE" sz="2000" dirty="0" err="1" smtClean="0"/>
              <a:t>natalia</a:t>
            </a:r>
            <a:r>
              <a:rPr lang="de-DE" sz="2000" dirty="0" smtClean="0"/>
              <a:t> </a:t>
            </a:r>
            <a:r>
              <a:rPr lang="de-DE" sz="2000" dirty="0" err="1" smtClean="0"/>
              <a:t>uryvchikova</a:t>
            </a:r>
            <a:r>
              <a:rPr lang="de-DE" sz="2000" dirty="0" smtClean="0"/>
              <a:t>, </a:t>
            </a:r>
            <a:r>
              <a:rPr lang="de-DE" sz="2000" dirty="0" err="1" smtClean="0"/>
              <a:t>russland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                  </a:t>
            </a:r>
            <a:r>
              <a:rPr lang="de-DE" sz="2000" dirty="0" err="1" smtClean="0"/>
              <a:t>freiburg</a:t>
            </a:r>
            <a:r>
              <a:rPr lang="ru-RU" sz="2000" dirty="0" smtClean="0"/>
              <a:t>, </a:t>
            </a:r>
            <a:r>
              <a:rPr lang="de-DE" sz="2000" dirty="0" smtClean="0"/>
              <a:t>04.08.</a:t>
            </a:r>
            <a:r>
              <a:rPr lang="ru-RU" sz="2000" dirty="0" smtClean="0"/>
              <a:t>2017</a:t>
            </a:r>
            <a:endParaRPr lang="de-DE" sz="1200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2400" y="4191000"/>
            <a:ext cx="2570063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674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57200"/>
            <a:ext cx="7493000" cy="457200"/>
          </a:xfrm>
        </p:spPr>
        <p:txBody>
          <a:bodyPr/>
          <a:lstStyle/>
          <a:p>
            <a:r>
              <a:rPr lang="de-DE" dirty="0" smtClean="0"/>
              <a:t>Situation mit dem deutschlernen: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990599"/>
            <a:ext cx="8102600" cy="5426075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de-DE" sz="2400" dirty="0" smtClean="0"/>
              <a:t>Die zahl der deutschlernenden </a:t>
            </a:r>
            <a:r>
              <a:rPr lang="de-DE" sz="2400" dirty="0" smtClean="0"/>
              <a:t>geht zurück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der </a:t>
            </a:r>
            <a:r>
              <a:rPr lang="de-DE" sz="2400" dirty="0" smtClean="0"/>
              <a:t>fehlende sinn des </a:t>
            </a:r>
            <a:r>
              <a:rPr lang="de-DE" sz="2400" dirty="0" smtClean="0"/>
              <a:t>Lernstoffs </a:t>
            </a:r>
            <a:r>
              <a:rPr lang="de-DE" sz="2400" dirty="0" smtClean="0"/>
              <a:t>als einer der gründe für sinkende </a:t>
            </a:r>
            <a:r>
              <a:rPr lang="de-DE" sz="2400" dirty="0" smtClean="0"/>
              <a:t>Motivation zum lernen</a:t>
            </a:r>
          </a:p>
          <a:p>
            <a:pPr>
              <a:buFont typeface="Arial" pitchFamily="34" charset="0"/>
              <a:buChar char="•"/>
            </a:pPr>
            <a:endParaRPr lang="de-DE" sz="24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Extracurriculare Lernangebote als raum für Experimente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3"/>
          </p:nvPr>
        </p:nvSpPr>
        <p:spPr>
          <a:xfrm>
            <a:off x="7848600" y="609600"/>
            <a:ext cx="939800" cy="177800"/>
          </a:xfrm>
        </p:spPr>
        <p:txBody>
          <a:bodyPr/>
          <a:lstStyle/>
          <a:p>
            <a:pPr>
              <a:defRPr/>
            </a:pPr>
            <a:fld id="{6ACBF9B6-FB80-4195-9FD1-36EA05A163D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pic>
        <p:nvPicPr>
          <p:cNvPr id="6" name="Grafik 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3400" y="4191000"/>
            <a:ext cx="2570063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645400" cy="722311"/>
          </a:xfrm>
        </p:spPr>
        <p:txBody>
          <a:bodyPr/>
          <a:lstStyle/>
          <a:p>
            <a:r>
              <a:rPr lang="de-DE" dirty="0" smtClean="0"/>
              <a:t>Handlungsorientiert, entdeckend, multisensorisch, anschaulich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143001"/>
            <a:ext cx="8255000" cy="52736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3"/>
          </p:nvPr>
        </p:nvSpPr>
        <p:spPr>
          <a:xfrm>
            <a:off x="7848600" y="609600"/>
            <a:ext cx="863600" cy="177800"/>
          </a:xfrm>
        </p:spPr>
        <p:txBody>
          <a:bodyPr/>
          <a:lstStyle/>
          <a:p>
            <a:pPr>
              <a:defRPr/>
            </a:pPr>
            <a:fld id="{6ACBF9B6-FB80-4195-9FD1-36EA05A163D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pic>
        <p:nvPicPr>
          <p:cNvPr id="11" name="Рисунок 10" descr="DSC_135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" y="3962400"/>
            <a:ext cx="3886200" cy="2601506"/>
          </a:xfrm>
          <a:prstGeom prst="rect">
            <a:avLst/>
          </a:prstGeom>
        </p:spPr>
      </p:pic>
      <p:pic>
        <p:nvPicPr>
          <p:cNvPr id="12" name="Рисунок 11" descr="DSC_15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8200" y="3886200"/>
            <a:ext cx="3984037" cy="2667000"/>
          </a:xfrm>
          <a:prstGeom prst="rect">
            <a:avLst/>
          </a:prstGeom>
        </p:spPr>
      </p:pic>
      <p:pic>
        <p:nvPicPr>
          <p:cNvPr id="13" name="Рисунок 12" descr="DSC_248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81000" y="1143000"/>
            <a:ext cx="3962400" cy="2652517"/>
          </a:xfrm>
          <a:prstGeom prst="rect">
            <a:avLst/>
          </a:prstGeom>
        </p:spPr>
      </p:pic>
      <p:pic>
        <p:nvPicPr>
          <p:cNvPr id="14" name="Рисунок 13" descr="DSC_2684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648200" y="1143000"/>
            <a:ext cx="3984038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188200" cy="722312"/>
          </a:xfrm>
        </p:spPr>
        <p:txBody>
          <a:bodyPr/>
          <a:lstStyle/>
          <a:p>
            <a:r>
              <a:rPr lang="de-DE" dirty="0" smtClean="0"/>
              <a:t>Gründe für den Erfolg des CLIL-Ansatzes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219201"/>
            <a:ext cx="8255000" cy="5197474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de-DE" dirty="0" smtClean="0"/>
              <a:t>ungewöhnliche Unterrichtsformen </a:t>
            </a:r>
            <a:endParaRPr lang="de-DE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de-DE" dirty="0" smtClean="0"/>
              <a:t>entdeckendes </a:t>
            </a:r>
            <a:r>
              <a:rPr lang="de-DE" dirty="0" smtClean="0"/>
              <a:t>Lernen gibt „Nahrung“ für </a:t>
            </a:r>
            <a:r>
              <a:rPr lang="de-DE" dirty="0" smtClean="0"/>
              <a:t>Gehirne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de-DE" dirty="0" smtClean="0"/>
              <a:t>handlungsorientierte </a:t>
            </a:r>
            <a:r>
              <a:rPr lang="de-DE" dirty="0" smtClean="0"/>
              <a:t>Aufgaben und Lernen mit allen Sinnen ermöglichen Erfolgserlebnisse für alle </a:t>
            </a:r>
            <a:r>
              <a:rPr lang="de-DE" dirty="0" smtClean="0"/>
              <a:t>Lerntypen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de-DE" dirty="0" smtClean="0"/>
              <a:t>Lernen hat sinn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de-DE" dirty="0" smtClean="0"/>
              <a:t>Lernen macht spaß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3"/>
          </p:nvPr>
        </p:nvSpPr>
        <p:spPr>
          <a:xfrm>
            <a:off x="7772400" y="609600"/>
            <a:ext cx="939800" cy="177800"/>
          </a:xfrm>
        </p:spPr>
        <p:txBody>
          <a:bodyPr/>
          <a:lstStyle/>
          <a:p>
            <a:pPr>
              <a:defRPr/>
            </a:pPr>
            <a:fld id="{6ACBF9B6-FB80-4195-9FD1-36EA05A163D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30.07.2017</a:t>
            </a:fld>
            <a:endParaRPr lang="de-DE">
              <a:solidFill>
                <a:prstClr val="black"/>
              </a:solidFill>
            </a:endParaRPr>
          </a:p>
        </p:txBody>
      </p:sp>
      <p:pic>
        <p:nvPicPr>
          <p:cNvPr id="7" name="Рисунок 6" descr="DSC_271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191000" y="3581400"/>
            <a:ext cx="4556008" cy="30498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228600"/>
            <a:ext cx="7874000" cy="6188075"/>
          </a:xfrm>
        </p:spPr>
        <p:txBody>
          <a:bodyPr/>
          <a:lstStyle/>
          <a:p>
            <a:r>
              <a:rPr lang="de-DE" sz="3200" dirty="0" smtClean="0"/>
              <a:t>„Deutsch für kleine </a:t>
            </a:r>
            <a:r>
              <a:rPr lang="de-DE" sz="3200" dirty="0" err="1" smtClean="0"/>
              <a:t>entdecker</a:t>
            </a:r>
            <a:r>
              <a:rPr lang="de-DE" sz="3200" dirty="0" smtClean="0"/>
              <a:t>“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endParaRPr lang="ru-RU" sz="3200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52600"/>
            <a:ext cx="8153400" cy="37498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41325"/>
            <a:ext cx="7645400" cy="5975350"/>
          </a:xfrm>
        </p:spPr>
        <p:txBody>
          <a:bodyPr/>
          <a:lstStyle/>
          <a:p>
            <a:r>
              <a:rPr lang="de-DE" sz="3200" dirty="0" smtClean="0"/>
              <a:t>Danke für ihre </a:t>
            </a:r>
            <a:r>
              <a:rPr lang="de-DE" sz="3200" dirty="0" err="1" smtClean="0"/>
              <a:t>aufmerksamkeit</a:t>
            </a:r>
            <a:r>
              <a:rPr lang="de-DE" sz="3200" dirty="0" smtClean="0"/>
              <a:t>!</a:t>
            </a:r>
            <a:br>
              <a:rPr lang="de-DE" sz="3200" dirty="0" smtClean="0"/>
            </a:br>
            <a:endParaRPr lang="ru-RU" sz="32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2400" y="4191000"/>
            <a:ext cx="2570063" cy="243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lomboa">
  <a:themeElements>
    <a:clrScheme name="Goethe 2010-12-21">
      <a:dk1>
        <a:sysClr val="windowText" lastClr="000000"/>
      </a:dk1>
      <a:lt1>
        <a:sysClr val="window" lastClr="FFFFFF"/>
      </a:lt1>
      <a:dk2>
        <a:srgbClr val="502300"/>
      </a:dk2>
      <a:lt2>
        <a:srgbClr val="C8B987"/>
      </a:lt2>
      <a:accent1>
        <a:srgbClr val="A0C814"/>
      </a:accent1>
      <a:accent2>
        <a:srgbClr val="374105"/>
      </a:accent2>
      <a:accent3>
        <a:srgbClr val="59004A"/>
      </a:accent3>
      <a:accent4>
        <a:srgbClr val="5AC8F5"/>
      </a:accent4>
      <a:accent5>
        <a:srgbClr val="003969"/>
      </a:accent5>
      <a:accent6>
        <a:srgbClr val="EB6400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astervorlage_für_PowerPoint-Präsentationen">
  <a:themeElements>
    <a:clrScheme name="Goethe 2010-12-21">
      <a:dk1>
        <a:sysClr val="windowText" lastClr="000000"/>
      </a:dk1>
      <a:lt1>
        <a:sysClr val="window" lastClr="FFFFFF"/>
      </a:lt1>
      <a:dk2>
        <a:srgbClr val="502300"/>
      </a:dk2>
      <a:lt2>
        <a:srgbClr val="C8B987"/>
      </a:lt2>
      <a:accent1>
        <a:srgbClr val="A0C814"/>
      </a:accent1>
      <a:accent2>
        <a:srgbClr val="374105"/>
      </a:accent2>
      <a:accent3>
        <a:srgbClr val="59004A"/>
      </a:accent3>
      <a:accent4>
        <a:srgbClr val="5AC8F5"/>
      </a:accent4>
      <a:accent5>
        <a:srgbClr val="003969"/>
      </a:accent5>
      <a:accent6>
        <a:srgbClr val="EB6400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86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colomboa</vt:lpstr>
      <vt:lpstr>2_Mastervorlage_für_PowerPoint-Präsentationen</vt:lpstr>
      <vt:lpstr>     Xvi. Internationale tagung  der deutschlehrerinnen  und deutschlehrer   «Mit CLIL in der Grundschule mehr Deutschlernende gewinnen»                     natalia uryvchikova, russland                    freiburg, 04.08.2017</vt:lpstr>
      <vt:lpstr>Situation mit dem deutschlernen:</vt:lpstr>
      <vt:lpstr>Handlungsorientiert, entdeckend, multisensorisch, anschaulich</vt:lpstr>
      <vt:lpstr>Gründe für den Erfolg des CLIL-Ansatzes</vt:lpstr>
      <vt:lpstr>„Deutsch für kleine entdecker“             </vt:lpstr>
      <vt:lpstr>Danke für ihre aufmerksamkeit!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Priyanka</dc:creator>
  <cp:lastModifiedBy>hp</cp:lastModifiedBy>
  <cp:revision>298</cp:revision>
  <cp:lastPrinted>2014-12-17T13:49:29Z</cp:lastPrinted>
  <dcterms:created xsi:type="dcterms:W3CDTF">2012-11-23T05:49:54Z</dcterms:created>
  <dcterms:modified xsi:type="dcterms:W3CDTF">2017-07-30T02:24:05Z</dcterms:modified>
</cp:coreProperties>
</file>