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D5D09-D027-4881-9E2B-B2F5C052C336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E78E5-CBF0-449B-A6A9-6CCB2D655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47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E78E5-CBF0-449B-A6A9-6CCB2D655B3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363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637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183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313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84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423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83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654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694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90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593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822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3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154" y="186347"/>
            <a:ext cx="11540728" cy="14326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80656" y="2192603"/>
            <a:ext cx="8573634" cy="4512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Великая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Отечественная война в контексте формирования исторической памяти обучающихся старших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классов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/>
            <a:endParaRPr lang="ru-RU" sz="1600" b="1" i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endParaRPr lang="ru-RU" sz="1600" b="1" i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endParaRPr lang="ru-RU" sz="1600" b="1" i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ru-RU" sz="1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Страхова </a:t>
            </a:r>
            <a:r>
              <a:rPr 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 В.,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0745" algn="r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канд. 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наук, доцент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0745" algn="r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кафедры гуманитарных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дисциплин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0745" algn="r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ГАУ ДПО ЯО ИРО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 smtClean="0"/>
          </a:p>
          <a:p>
            <a:pPr algn="ctr"/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3916" y="1670521"/>
            <a:ext cx="2650733" cy="258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81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0068" y="1767007"/>
            <a:ext cx="2827699" cy="2862322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pc="-1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</a:t>
            </a:r>
            <a:r>
              <a:rPr lang="ru-RU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России главным событием отечественной истории ХХ в., которым сегодня гордится наибольшее количество </a:t>
            </a:r>
            <a:r>
              <a:rPr lang="ru-RU" spc="-1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россиян является </a:t>
            </a:r>
          </a:p>
          <a:p>
            <a:pPr algn="ctr"/>
            <a:r>
              <a:rPr lang="ru-RU" b="1" spc="-1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Великая </a:t>
            </a:r>
            <a:r>
              <a:rPr lang="ru-RU" b="1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Отечественная война 1941-1945 гг. </a:t>
            </a:r>
            <a:r>
              <a:rPr lang="ru-RU" b="1" spc="-1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</a:t>
            </a:r>
          </a:p>
          <a:p>
            <a:pPr algn="ctr"/>
            <a:r>
              <a:rPr lang="ru-RU" spc="-1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Так считают </a:t>
            </a:r>
            <a:r>
              <a:rPr lang="ru-RU" b="1" spc="-1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82% </a:t>
            </a:r>
            <a:r>
              <a:rPr lang="ru-RU" spc="-1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опрошенных  </a:t>
            </a:r>
            <a:r>
              <a:rPr lang="ru-RU" sz="1400" spc="-1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1400" b="1" spc="-1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00673" y="1767008"/>
            <a:ext cx="4122345" cy="1754326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Точную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дату начала Великой Отечественной войны (22 июня 1941 г.) могут назвать </a:t>
            </a:r>
            <a:r>
              <a:rPr lang="ru-RU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69%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взрослых 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россиян;</a:t>
            </a:r>
          </a:p>
          <a:p>
            <a:pPr algn="just"/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группе 18-24-летних верный ответ дают только </a:t>
            </a:r>
            <a:r>
              <a:rPr lang="ru-RU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40%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то среди 45-59-летних – </a:t>
            </a:r>
            <a:r>
              <a:rPr lang="ru-RU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83%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117335" y="468538"/>
            <a:ext cx="28391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000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 материалам ВЦИОМ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858407" y="1767007"/>
            <a:ext cx="3811509" cy="2308324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Около трети наших сограждан </a:t>
            </a:r>
            <a:r>
              <a:rPr lang="ru-RU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(35%)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сегодня могут вспомнить рассказы близких-участников войны, </a:t>
            </a:r>
            <a:r>
              <a:rPr lang="ru-RU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55</a:t>
            </a:r>
            <a:r>
              <a:rPr lang="ru-RU" b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%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знают, что родственники воевали, но не в курсе подробностей либо слышали только, что те погибли/пропали без вести в годы Великой Отечественной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2726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71439" y="269361"/>
            <a:ext cx="51342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Опрос старшеклассников Ярославских школ 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3276" y="1139098"/>
            <a:ext cx="2891074" cy="380873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Для подавляющего числа опрошенных события Великой Отечественной войны 1941-1945 гг. зафиксированы в исторической памяти семьи</a:t>
            </a:r>
            <a:r>
              <a:rPr lang="ru-RU" sz="1400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: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абсолютное большинство респондентов отметили, что их прадеды прошли через военные действия на фронтах </a:t>
            </a:r>
            <a:r>
              <a:rPr lang="ru-RU" sz="1400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войны  - </a:t>
            </a:r>
            <a:r>
              <a:rPr lang="ru-RU" sz="1400" b="1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95%</a:t>
            </a:r>
            <a:r>
              <a:rPr lang="ru-RU" sz="1400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,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45%</a:t>
            </a:r>
            <a:r>
              <a:rPr lang="ru-RU" sz="1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семей имеются </a:t>
            </a:r>
            <a:r>
              <a:rPr lang="ru-RU" sz="1400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погибшие,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тылу трудились на Победу прадеды у 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65%</a:t>
            </a:r>
            <a:r>
              <a:rPr lang="ru-RU" sz="1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опрошенных, </a:t>
            </a:r>
            <a:endParaRPr lang="ru-RU" sz="1400" dirty="0" smtClean="0">
              <a:latin typeface="Times New Roman" panose="02020603050405020304" pitchFamily="18" charset="0"/>
              <a:ea typeface="TimesNewRomanPSMT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у 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30%</a:t>
            </a:r>
            <a:r>
              <a:rPr lang="ru-RU" sz="1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школьников были или есть те, кто пережили оккупацию. 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80095" y="1139098"/>
            <a:ext cx="3099303" cy="2074414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Среди трагических событий войны отмечены: германский плен и ужасы концлагерей (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3%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опрошенных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),</a:t>
            </a:r>
          </a:p>
          <a:p>
            <a:pPr lvl="0" algn="just">
              <a:lnSpc>
                <a:spcPct val="115000"/>
              </a:lnSpc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у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11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ребят в семьях и до настоящего времени прадеды числятся пропавшими без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вести,</a:t>
            </a:r>
          </a:p>
          <a:p>
            <a:pPr lvl="0" algn="just">
              <a:lnSpc>
                <a:spcPct val="115000"/>
              </a:lnSpc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5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%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опрошенных затруднились ответить на данный вопрос.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647160" y="1139098"/>
            <a:ext cx="3751153" cy="203132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ea typeface="TimesNewRomanPSMT"/>
              </a:rPr>
              <a:t>Часть </a:t>
            </a:r>
            <a:r>
              <a:rPr lang="ru-RU" sz="1400" dirty="0">
                <a:latin typeface="Times New Roman" panose="02020603050405020304" pitchFamily="18" charset="0"/>
                <a:ea typeface="TimesNewRomanPSMT"/>
              </a:rPr>
              <a:t>семей либо не сохранили материальные свидетельства военного прошлого (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</a:rPr>
              <a:t>25%</a:t>
            </a:r>
            <a:r>
              <a:rPr lang="ru-RU" sz="1400" dirty="0">
                <a:latin typeface="Times New Roman" panose="02020603050405020304" pitchFamily="18" charset="0"/>
                <a:ea typeface="TimesNewRomanPSMT"/>
              </a:rPr>
              <a:t>), либо в семьях не было вообще никаких документов и артефактов военного времени (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</a:rPr>
              <a:t>20%</a:t>
            </a:r>
            <a:r>
              <a:rPr lang="ru-RU" sz="1400" dirty="0">
                <a:latin typeface="Times New Roman" panose="02020603050405020304" pitchFamily="18" charset="0"/>
                <a:ea typeface="TimesNewRomanPSMT"/>
              </a:rPr>
              <a:t>). </a:t>
            </a:r>
            <a:endParaRPr lang="ru-RU" sz="1400" dirty="0" smtClean="0">
              <a:latin typeface="Times New Roman" panose="02020603050405020304" pitchFamily="18" charset="0"/>
              <a:ea typeface="TimesNewRomanPSMT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ea typeface="TimesNewRomanPSMT"/>
              </a:rPr>
              <a:t>Основные </a:t>
            </a:r>
            <a:r>
              <a:rPr lang="ru-RU" sz="1400" dirty="0">
                <a:latin typeface="Times New Roman" panose="02020603050405020304" pitchFamily="18" charset="0"/>
                <a:ea typeface="TimesNewRomanPSMT"/>
              </a:rPr>
              <a:t>реликвии прошедшей </a:t>
            </a:r>
            <a:r>
              <a:rPr lang="ru-RU" sz="1400" dirty="0" smtClean="0">
                <a:latin typeface="Times New Roman" panose="02020603050405020304" pitchFamily="18" charset="0"/>
                <a:ea typeface="TimesNewRomanPSMT"/>
              </a:rPr>
              <a:t>войны -  </a:t>
            </a:r>
            <a:r>
              <a:rPr lang="ru-RU" sz="1400" b="1" i="1" dirty="0" smtClean="0">
                <a:latin typeface="Times New Roman" panose="02020603050405020304" pitchFamily="18" charset="0"/>
                <a:ea typeface="TimesNewRomanPSMT"/>
              </a:rPr>
              <a:t>награды </a:t>
            </a:r>
            <a:r>
              <a:rPr lang="ru-RU" sz="1400" dirty="0">
                <a:latin typeface="Times New Roman" panose="02020603050405020304" pitchFamily="18" charset="0"/>
                <a:ea typeface="TimesNewRomanPSMT"/>
              </a:rPr>
              <a:t>(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</a:rPr>
              <a:t>30%</a:t>
            </a:r>
            <a:r>
              <a:rPr lang="ru-RU" sz="1400" dirty="0">
                <a:latin typeface="Times New Roman" panose="02020603050405020304" pitchFamily="18" charset="0"/>
                <a:ea typeface="TimesNewRomanPSMT"/>
              </a:rPr>
              <a:t>) и </a:t>
            </a:r>
            <a:r>
              <a:rPr lang="ru-RU" sz="1400" b="1" i="1" dirty="0">
                <a:latin typeface="Times New Roman" panose="02020603050405020304" pitchFamily="18" charset="0"/>
                <a:ea typeface="TimesNewRomanPSMT"/>
              </a:rPr>
              <a:t>фотографии</a:t>
            </a:r>
            <a:r>
              <a:rPr lang="ru-RU" sz="1400" dirty="0">
                <a:latin typeface="Times New Roman" panose="02020603050405020304" pitchFamily="18" charset="0"/>
                <a:ea typeface="TimesNewRomanPSMT"/>
              </a:rPr>
              <a:t> (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</a:rPr>
              <a:t>25</a:t>
            </a:r>
            <a:r>
              <a:rPr lang="ru-RU" sz="1400" b="1" dirty="0" smtClean="0">
                <a:latin typeface="Times New Roman" panose="02020603050405020304" pitchFamily="18" charset="0"/>
                <a:ea typeface="TimesNewRomanPSMT"/>
              </a:rPr>
              <a:t>%</a:t>
            </a:r>
            <a:r>
              <a:rPr lang="ru-RU" sz="1400" dirty="0" smtClean="0">
                <a:latin typeface="Times New Roman" panose="02020603050405020304" pitchFamily="18" charset="0"/>
                <a:ea typeface="TimesNewRomanPSMT"/>
              </a:rPr>
              <a:t>), </a:t>
            </a:r>
            <a:r>
              <a:rPr lang="ru-RU" sz="1400" b="1" i="1" dirty="0" smtClean="0">
                <a:latin typeface="Times New Roman" panose="02020603050405020304" pitchFamily="18" charset="0"/>
                <a:ea typeface="TimesNewRomanPSMT"/>
              </a:rPr>
              <a:t>письма </a:t>
            </a:r>
            <a:r>
              <a:rPr lang="ru-RU" sz="1400" b="1" i="1" dirty="0">
                <a:latin typeface="Times New Roman" panose="02020603050405020304" pitchFamily="18" charset="0"/>
                <a:ea typeface="TimesNewRomanPSMT"/>
              </a:rPr>
              <a:t>с фронта </a:t>
            </a:r>
            <a:r>
              <a:rPr lang="ru-RU" sz="1400" dirty="0">
                <a:latin typeface="Times New Roman" panose="02020603050405020304" pitchFamily="18" charset="0"/>
                <a:ea typeface="TimesNewRomanPSMT"/>
              </a:rPr>
              <a:t>сохранились в семейных архивах лишь у 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</a:rPr>
              <a:t>15%</a:t>
            </a:r>
            <a:r>
              <a:rPr lang="ru-RU" sz="1400" dirty="0">
                <a:latin typeface="Times New Roman" panose="02020603050405020304" pitchFamily="18" charset="0"/>
                <a:ea typeface="TimesNewRomanPSMT"/>
              </a:rPr>
              <a:t> опрошенных.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300395" y="3503692"/>
            <a:ext cx="6083929" cy="246733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ea typeface="TimesNewRomanPSMT"/>
              </a:rPr>
              <a:t>Источники знаний </a:t>
            </a:r>
            <a:r>
              <a:rPr lang="ru-RU" sz="1400" dirty="0">
                <a:latin typeface="Times New Roman" panose="02020603050405020304" pitchFamily="18" charset="0"/>
                <a:ea typeface="TimesNewRomanPSMT"/>
              </a:rPr>
              <a:t>о Великой Отечественной </a:t>
            </a:r>
            <a:r>
              <a:rPr lang="ru-RU" sz="1400" dirty="0" smtClean="0">
                <a:latin typeface="Times New Roman" panose="02020603050405020304" pitchFamily="18" charset="0"/>
                <a:ea typeface="TimesNewRomanPSMT"/>
              </a:rPr>
              <a:t>войне:</a:t>
            </a: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</a:rPr>
              <a:t>уроки истории - 85% </a:t>
            </a:r>
            <a:r>
              <a:rPr lang="ru-RU" sz="1400" dirty="0">
                <a:latin typeface="Times New Roman" panose="02020603050405020304" pitchFamily="18" charset="0"/>
                <a:ea typeface="TimesNewRomanPSMT"/>
              </a:rPr>
              <a:t>опрошенных отметили их как источник информации о военном прошлом; </a:t>
            </a:r>
            <a:endParaRPr lang="ru-RU" sz="1400" dirty="0" smtClean="0">
              <a:latin typeface="Times New Roman" panose="02020603050405020304" pitchFamily="18" charset="0"/>
              <a:ea typeface="TimesNewRomanPSMT"/>
            </a:endParaRP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ea typeface="TimesNewRomanPSMT"/>
              </a:rPr>
              <a:t>кинофильмы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</a:rPr>
              <a:t>, телесериалы - для 70% </a:t>
            </a:r>
            <a:r>
              <a:rPr lang="ru-RU" sz="1400" dirty="0">
                <a:latin typeface="Times New Roman" panose="02020603050405020304" pitchFamily="18" charset="0"/>
                <a:ea typeface="TimesNewRomanPSMT"/>
              </a:rPr>
              <a:t>респондентов служат источником информации о войне; </a:t>
            </a:r>
            <a:endParaRPr lang="ru-RU" sz="1400" dirty="0" smtClean="0">
              <a:latin typeface="Times New Roman" panose="02020603050405020304" pitchFamily="18" charset="0"/>
              <a:ea typeface="TimesNewRomanPSMT"/>
            </a:endParaRP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ea typeface="TimesNewRomanPSMT"/>
              </a:rPr>
              <a:t>посещение 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</a:rPr>
              <a:t>музеев и выставок - 55% </a:t>
            </a:r>
            <a:r>
              <a:rPr lang="ru-RU" sz="1400" dirty="0">
                <a:latin typeface="Times New Roman" panose="02020603050405020304" pitchFamily="18" charset="0"/>
                <a:ea typeface="TimesNewRomanPSMT"/>
              </a:rPr>
              <a:t>респондентов отметили их посещение как важный источник информации; </a:t>
            </a:r>
            <a:endParaRPr lang="ru-RU" sz="1400" dirty="0" smtClean="0">
              <a:latin typeface="Times New Roman" panose="02020603050405020304" pitchFamily="18" charset="0"/>
              <a:ea typeface="TimesNewRomanPSMT"/>
            </a:endParaRP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ea typeface="TimesNewRomanPSMT"/>
              </a:rPr>
              <a:t>живые 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</a:rPr>
              <a:t>рассказы свидетелей войны – для 25% </a:t>
            </a:r>
            <a:r>
              <a:rPr lang="ru-RU" sz="1400" dirty="0">
                <a:latin typeface="Times New Roman" panose="02020603050405020304" pitchFamily="18" charset="0"/>
                <a:ea typeface="TimesNewRomanPSMT"/>
              </a:rPr>
              <a:t>опрошенных являются важным источником</a:t>
            </a:r>
            <a:r>
              <a:rPr lang="ru-RU" sz="1400" dirty="0" smtClean="0">
                <a:latin typeface="Times New Roman" panose="02020603050405020304" pitchFamily="18" charset="0"/>
                <a:ea typeface="TimesNewRomanPSMT"/>
              </a:rPr>
              <a:t>;</a:t>
            </a: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</a:rPr>
              <a:t>военные мемуары – 10% </a:t>
            </a:r>
            <a:r>
              <a:rPr lang="ru-RU" sz="1400" dirty="0">
                <a:latin typeface="Times New Roman" panose="02020603050405020304" pitchFamily="18" charset="0"/>
                <a:ea typeface="TimesNewRomanPSMT"/>
              </a:rPr>
              <a:t>респондентов отметили как интересные свидетельства о событиях военных лет.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6681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0016" y="1523245"/>
            <a:ext cx="3494638" cy="3811509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В ходе исследования школьникам был задан вопрос на знания основных дат Второй мировой и Великой Отечественной войн. </a:t>
            </a:r>
            <a:r>
              <a:rPr lang="ru-RU" sz="1400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Подавляющее </a:t>
            </a:r>
            <a:r>
              <a:rPr lang="ru-RU" sz="1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большинство </a:t>
            </a:r>
            <a:r>
              <a:rPr lang="ru-RU" sz="1400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–</a:t>
            </a:r>
            <a:r>
              <a:rPr lang="en-US" sz="1400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90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%</a:t>
            </a:r>
            <a:r>
              <a:rPr lang="ru-RU" sz="1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опрошенных – верно указали </a:t>
            </a:r>
            <a:r>
              <a:rPr lang="ru-RU" sz="1400" b="1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только</a:t>
            </a:r>
            <a:r>
              <a:rPr lang="en-US" sz="1400" b="1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дату начала 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Второй мировой войны.</a:t>
            </a:r>
            <a:r>
              <a:rPr lang="ru-RU" sz="1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При выявлении знаний о других исторических датах: битве за Москву, разгроме Японии, прорыве блокады Ленинграда </a:t>
            </a:r>
            <a:r>
              <a:rPr lang="ru-RU" sz="1400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–</a:t>
            </a:r>
            <a:r>
              <a:rPr lang="en-US" sz="1400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школьники </a:t>
            </a:r>
            <a:r>
              <a:rPr lang="ru-RU" sz="1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продемонстрировали различную степень усвоения исторической информации, а общий тенденция может быть обозначена как  незнание большинством опрошенных точных дат данных событий в истории Второй мировой войны.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36055" y="1523244"/>
            <a:ext cx="5462258" cy="306545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Показательны открытые вопросы анкеты с просьбой указать фамилии известных полководцев Великой Отечественной </a:t>
            </a:r>
            <a:r>
              <a:rPr lang="ru-RU" sz="1400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войны</a:t>
            </a:r>
            <a:r>
              <a:rPr lang="en-US" sz="1400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- </a:t>
            </a:r>
            <a:r>
              <a:rPr lang="ru-RU" sz="1400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при </a:t>
            </a:r>
            <a:r>
              <a:rPr lang="ru-RU" sz="1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ответе на открытый вопрос прозвучало 152 фамилии известных людей. </a:t>
            </a:r>
            <a:endParaRPr lang="ru-RU" sz="1400" dirty="0" smtClean="0">
              <a:latin typeface="Times New Roman" panose="02020603050405020304" pitchFamily="18" charset="0"/>
              <a:ea typeface="TimesNewRomanPSMT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Безусловными </a:t>
            </a:r>
            <a:r>
              <a:rPr lang="ru-RU" sz="1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лидерами списка среди полководцев войны стали 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Г. К. Жуков </a:t>
            </a:r>
            <a:r>
              <a:rPr lang="ru-RU" sz="1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(его упомянули </a:t>
            </a:r>
            <a:r>
              <a:rPr lang="ru-RU" sz="1400" b="1" i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85%</a:t>
            </a:r>
            <a:r>
              <a:rPr lang="ru-RU" sz="1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опрошенных) и 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К. К. Рокоссовский </a:t>
            </a:r>
            <a:r>
              <a:rPr lang="ru-RU" sz="1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(</a:t>
            </a:r>
            <a:r>
              <a:rPr lang="ru-RU" sz="1400" b="1" i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65%</a:t>
            </a:r>
            <a:r>
              <a:rPr lang="ru-RU" sz="1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упоминаний</a:t>
            </a:r>
            <a:r>
              <a:rPr lang="ru-RU" sz="1400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), </a:t>
            </a:r>
            <a:r>
              <a:rPr lang="ru-RU" sz="1400" b="1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И.С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. Конев</a:t>
            </a:r>
            <a:r>
              <a:rPr lang="ru-RU" sz="1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, 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А. М. </a:t>
            </a:r>
            <a:r>
              <a:rPr lang="ru-RU" sz="1400" b="1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Василевский (</a:t>
            </a:r>
            <a:r>
              <a:rPr lang="ru-RU" sz="1400" b="1" i="1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55%</a:t>
            </a:r>
            <a:r>
              <a:rPr lang="ru-RU" sz="1400" b="1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)</a:t>
            </a:r>
            <a:r>
              <a:rPr lang="ru-RU" sz="1400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. </a:t>
            </a:r>
            <a:r>
              <a:rPr lang="ru-RU" sz="1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Более трех фамилий полководцев - военачальников указали лишь </a:t>
            </a:r>
            <a:r>
              <a:rPr lang="ru-RU" sz="1400" b="1" i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35% </a:t>
            </a:r>
            <a:r>
              <a:rPr lang="ru-RU" sz="1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опрошенных. Среди названных фамилий полководцев: 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Н.Ф. Ватутин</a:t>
            </a:r>
            <a:r>
              <a:rPr lang="ru-RU" sz="1400" b="1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,                        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Р.В</a:t>
            </a:r>
            <a:r>
              <a:rPr lang="ru-RU" sz="1400" b="1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. Малиновский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, Ф.И. </a:t>
            </a:r>
            <a:r>
              <a:rPr lang="ru-RU" sz="1400" b="1" dirty="0" err="1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Толбухин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, И.Д</a:t>
            </a:r>
            <a:r>
              <a:rPr lang="ru-RU" sz="1400" b="1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. Черняховский (</a:t>
            </a:r>
            <a:r>
              <a:rPr lang="ru-RU" sz="1400" b="1" i="1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15</a:t>
            </a:r>
            <a:r>
              <a:rPr lang="ru-RU" sz="1400" b="1" i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% </a:t>
            </a:r>
            <a:r>
              <a:rPr lang="ru-RU" sz="1400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). </a:t>
            </a:r>
            <a:r>
              <a:rPr lang="ru-RU" sz="1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Из числа героев были названы 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Н. Гастелло, З. Космодемьянская, И. Панфилов, И. </a:t>
            </a:r>
            <a:r>
              <a:rPr lang="ru-RU" sz="1400" b="1" dirty="0" err="1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Кожедуб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, </a:t>
            </a:r>
            <a:r>
              <a:rPr lang="ru-RU" sz="1400" b="1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ea typeface="TimesNewRomanPSMT"/>
              </a:rPr>
              <a:t>А</a:t>
            </a:r>
            <a:r>
              <a:rPr lang="ru-RU" sz="1400" b="1" dirty="0">
                <a:latin typeface="Times New Roman" panose="02020603050405020304" pitchFamily="18" charset="0"/>
                <a:ea typeface="TimesNewRomanPSMT"/>
              </a:rPr>
              <a:t>. </a:t>
            </a:r>
            <a:r>
              <a:rPr lang="ru-RU" sz="1400" b="1" dirty="0" err="1">
                <a:latin typeface="Times New Roman" panose="02020603050405020304" pitchFamily="18" charset="0"/>
                <a:ea typeface="TimesNewRomanPSMT"/>
              </a:rPr>
              <a:t>Покрышкин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32958" y="675868"/>
            <a:ext cx="51342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Опрос старшеклассников Ярославских школ </a:t>
            </a:r>
            <a:endParaRPr lang="ru-RU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741491"/>
      </p:ext>
    </p:extLst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580</Words>
  <Application>Microsoft Office PowerPoint</Application>
  <PresentationFormat>Широкоэкранный</PresentationFormat>
  <Paragraphs>38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TimesNewRomanPSMT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Вячеславовна Страхова</dc:creator>
  <cp:lastModifiedBy>Наталья Вячеславовна Страхова</cp:lastModifiedBy>
  <cp:revision>7</cp:revision>
  <dcterms:created xsi:type="dcterms:W3CDTF">2020-05-12T09:54:15Z</dcterms:created>
  <dcterms:modified xsi:type="dcterms:W3CDTF">2020-05-18T08:12:41Z</dcterms:modified>
</cp:coreProperties>
</file>