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CC"/>
    <a:srgbClr val="660066"/>
    <a:srgbClr val="B3E3FB"/>
    <a:srgbClr val="003399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73" autoAdjust="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98C1A-43BB-49CA-A88E-EAB27D42F73A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59DC0-4D25-49BE-A71C-279B43412E6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 ссылке </a:t>
            </a:r>
            <a:r>
              <a:rPr lang="ru-RU" smtClean="0"/>
              <a:t>открывается задание в сети Интернет.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59DC0-4D25-49BE-A71C-279B43412E6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 клику мыши появляется увеличение</a:t>
            </a:r>
            <a:r>
              <a:rPr lang="ru-RU" baseline="0" dirty="0" smtClean="0"/>
              <a:t> на части электронного адреса </a:t>
            </a:r>
            <a:r>
              <a:rPr lang="de-DE" baseline="0" dirty="0" smtClean="0"/>
              <a:t>reisen.de</a:t>
            </a:r>
            <a:r>
              <a:rPr lang="ru-RU" baseline="0" dirty="0" smtClean="0"/>
              <a:t>. По второму клику лупа исчезает.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59DC0-4D25-49BE-A71C-279B43412E6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Цвет подписи соответствует роду имени существительного.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59DC0-4D25-49BE-A71C-279B43412E6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59DC0-4D25-49BE-A71C-279B43412E6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apps.org/668957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0.jpeg"/><Relationship Id="rId4" Type="http://schemas.openxmlformats.org/officeDocument/2006/relationships/image" Target="../media/image3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4.jpeg"/><Relationship Id="rId4" Type="http://schemas.openxmlformats.org/officeDocument/2006/relationships/image" Target="../media/image4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gif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660066"/>
                </a:solidFill>
              </a:rPr>
              <a:t>О</a:t>
            </a:r>
            <a:r>
              <a:rPr lang="de-DE" b="1" dirty="0" err="1" smtClean="0">
                <a:solidFill>
                  <a:srgbClr val="660066"/>
                </a:solidFill>
              </a:rPr>
              <a:t>rdnet</a:t>
            </a:r>
            <a:r>
              <a:rPr lang="de-DE" b="1" dirty="0" smtClean="0">
                <a:solidFill>
                  <a:srgbClr val="660066"/>
                </a:solidFill>
              </a:rPr>
              <a:t> Verben den Pronomen zu</a:t>
            </a:r>
            <a:endParaRPr lang="ru-RU" dirty="0">
              <a:solidFill>
                <a:srgbClr val="66006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2276872"/>
            <a:ext cx="82114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b="1" u="sng" dirty="0" smtClean="0">
                <a:hlinkClick r:id="rId3"/>
              </a:rPr>
              <a:t>https://learningapps.org/6689572</a:t>
            </a:r>
            <a:endParaRPr lang="ru-RU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05264" y="0"/>
            <a:ext cx="3538736" cy="850106"/>
          </a:xfrm>
        </p:spPr>
        <p:txBody>
          <a:bodyPr>
            <a:normAutofit/>
          </a:bodyPr>
          <a:lstStyle/>
          <a:p>
            <a:r>
              <a:rPr lang="de-DE" sz="4800" b="1" dirty="0" smtClean="0">
                <a:solidFill>
                  <a:srgbClr val="C00000"/>
                </a:solidFill>
              </a:rPr>
              <a:t>die Schweiz</a:t>
            </a:r>
            <a:endParaRPr lang="ru-RU" sz="4800" b="1" dirty="0">
              <a:solidFill>
                <a:srgbClr val="C00000"/>
              </a:solidFill>
            </a:endParaRPr>
          </a:p>
        </p:txBody>
      </p:sp>
      <p:pic>
        <p:nvPicPr>
          <p:cNvPr id="6" name="Рисунок 5" descr="Bern_clock-tower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95535" y="260648"/>
            <a:ext cx="3548093" cy="2664295"/>
          </a:xfrm>
          <a:prstGeom prst="rect">
            <a:avLst/>
          </a:prstGeom>
        </p:spPr>
      </p:pic>
      <p:pic>
        <p:nvPicPr>
          <p:cNvPr id="7" name="Рисунок 6" descr="Bern_Einsteinhaus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95536" y="3789040"/>
            <a:ext cx="3564396" cy="2376264"/>
          </a:xfrm>
          <a:prstGeom prst="rect">
            <a:avLst/>
          </a:prstGeom>
        </p:spPr>
      </p:pic>
      <p:pic>
        <p:nvPicPr>
          <p:cNvPr id="8" name="Рисунок 7" descr="Bern_Parlament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860032" y="764704"/>
            <a:ext cx="3888432" cy="2381459"/>
          </a:xfrm>
          <a:prstGeom prst="rect">
            <a:avLst/>
          </a:prstGeom>
        </p:spPr>
      </p:pic>
      <p:grpSp>
        <p:nvGrpSpPr>
          <p:cNvPr id="3" name="Группа 2"/>
          <p:cNvGrpSpPr/>
          <p:nvPr/>
        </p:nvGrpSpPr>
        <p:grpSpPr>
          <a:xfrm>
            <a:off x="3851920" y="764704"/>
            <a:ext cx="2160240" cy="1224136"/>
            <a:chOff x="3635896" y="3140969"/>
            <a:chExt cx="1872208" cy="1080120"/>
          </a:xfrm>
        </p:grpSpPr>
        <p:sp>
          <p:nvSpPr>
            <p:cNvPr id="4" name="Овал 3"/>
            <p:cNvSpPr/>
            <p:nvPr/>
          </p:nvSpPr>
          <p:spPr>
            <a:xfrm>
              <a:off x="3635896" y="3140969"/>
              <a:ext cx="1872208" cy="108012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947931" y="3268042"/>
              <a:ext cx="1212706" cy="8147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5400" b="1" dirty="0" smtClean="0">
                  <a:solidFill>
                    <a:srgbClr val="006600"/>
                  </a:solidFill>
                </a:rPr>
                <a:t>Bern</a:t>
              </a:r>
              <a:endParaRPr lang="ru-RU" sz="4400" b="1" dirty="0">
                <a:solidFill>
                  <a:srgbClr val="006600"/>
                </a:solidFill>
              </a:endParaRPr>
            </a:p>
          </p:txBody>
        </p:sp>
      </p:grpSp>
      <p:pic>
        <p:nvPicPr>
          <p:cNvPr id="9" name="Рисунок 8" descr="Bern_Bärengraben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5076056" y="3789040"/>
            <a:ext cx="3168352" cy="237626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3528" y="2852936"/>
            <a:ext cx="36275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33CC"/>
                </a:solidFill>
              </a:rPr>
              <a:t>der Zeitglockenturm</a:t>
            </a:r>
            <a:endParaRPr lang="ru-RU" sz="3200" b="1" dirty="0">
              <a:solidFill>
                <a:srgbClr val="0033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48064" y="6093296"/>
            <a:ext cx="3067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33CC"/>
                </a:solidFill>
              </a:rPr>
              <a:t>der Bärengraben</a:t>
            </a:r>
            <a:endParaRPr lang="ru-RU" sz="3200" b="1" dirty="0">
              <a:solidFill>
                <a:srgbClr val="0033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08104" y="3068960"/>
            <a:ext cx="26222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6600"/>
                </a:solidFill>
              </a:rPr>
              <a:t>das Parlament</a:t>
            </a:r>
            <a:endParaRPr lang="ru-RU" sz="3200" b="1" dirty="0">
              <a:solidFill>
                <a:srgbClr val="00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5576" y="6093296"/>
            <a:ext cx="30123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6600"/>
                </a:solidFill>
              </a:rPr>
              <a:t>das Einsteinhaus</a:t>
            </a:r>
            <a:endParaRPr lang="ru-RU" sz="32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6056" y="0"/>
            <a:ext cx="3250704" cy="778098"/>
          </a:xfrm>
        </p:spPr>
        <p:txBody>
          <a:bodyPr>
            <a:noAutofit/>
          </a:bodyPr>
          <a:lstStyle/>
          <a:p>
            <a:r>
              <a:rPr lang="de-DE" sz="4800" b="1" dirty="0" smtClean="0">
                <a:solidFill>
                  <a:srgbClr val="C00000"/>
                </a:solidFill>
              </a:rPr>
              <a:t>die Schweiz</a:t>
            </a:r>
            <a:endParaRPr lang="ru-RU" sz="4800" dirty="0"/>
          </a:p>
        </p:txBody>
      </p:sp>
      <p:pic>
        <p:nvPicPr>
          <p:cNvPr id="6" name="Рисунок 5" descr="Basel_Mittlere_Rheinbrücke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004048" y="764704"/>
            <a:ext cx="3356567" cy="2232248"/>
          </a:xfrm>
          <a:prstGeom prst="rect">
            <a:avLst/>
          </a:prstGeom>
        </p:spPr>
      </p:pic>
      <p:pic>
        <p:nvPicPr>
          <p:cNvPr id="7" name="Рисунок 6" descr="Basel_Rathaus_Marktplatz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683568" y="332656"/>
            <a:ext cx="3264363" cy="2304256"/>
          </a:xfrm>
          <a:prstGeom prst="rect">
            <a:avLst/>
          </a:prstGeom>
        </p:spPr>
      </p:pic>
      <p:pic>
        <p:nvPicPr>
          <p:cNvPr id="8" name="Рисунок 7" descr="Basel_Spalentor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971600" y="3429000"/>
            <a:ext cx="2246649" cy="280831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43608" y="2564904"/>
            <a:ext cx="22391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6600"/>
                </a:solidFill>
              </a:rPr>
              <a:t>das Rathaus</a:t>
            </a:r>
            <a:endParaRPr lang="ru-RU" sz="3200" b="1" dirty="0">
              <a:solidFill>
                <a:srgbClr val="0066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7584" y="6093296"/>
            <a:ext cx="25076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6600"/>
                </a:solidFill>
              </a:rPr>
              <a:t>das </a:t>
            </a:r>
            <a:r>
              <a:rPr lang="de-DE" sz="3200" b="1" dirty="0" err="1" smtClean="0">
                <a:solidFill>
                  <a:srgbClr val="006600"/>
                </a:solidFill>
              </a:rPr>
              <a:t>Spalentor</a:t>
            </a:r>
            <a:endParaRPr lang="ru-RU" sz="3200" b="1" dirty="0">
              <a:solidFill>
                <a:srgbClr val="00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22405" y="2852936"/>
            <a:ext cx="44215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C00000"/>
                </a:solidFill>
              </a:rPr>
              <a:t>die Mittlere Rheinbrücke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48064" y="6093296"/>
            <a:ext cx="2899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33CC"/>
                </a:solidFill>
              </a:rPr>
              <a:t>der Roche-Turm</a:t>
            </a:r>
            <a:endParaRPr lang="ru-RU" sz="3200" b="1" dirty="0">
              <a:solidFill>
                <a:srgbClr val="0033CC"/>
              </a:solidFill>
            </a:endParaRPr>
          </a:p>
        </p:txBody>
      </p:sp>
      <p:pic>
        <p:nvPicPr>
          <p:cNvPr id="15" name="Рисунок 14" descr="Basel_Roche-Turm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>
          <a:xfrm>
            <a:off x="4788024" y="3645024"/>
            <a:ext cx="3477344" cy="2591209"/>
          </a:xfrm>
          <a:prstGeom prst="rect">
            <a:avLst/>
          </a:prstGeom>
        </p:spPr>
      </p:pic>
      <p:grpSp>
        <p:nvGrpSpPr>
          <p:cNvPr id="3" name="Группа 2"/>
          <p:cNvGrpSpPr/>
          <p:nvPr/>
        </p:nvGrpSpPr>
        <p:grpSpPr>
          <a:xfrm>
            <a:off x="3275856" y="3501008"/>
            <a:ext cx="2232248" cy="1152128"/>
            <a:chOff x="3635896" y="3140968"/>
            <a:chExt cx="1872208" cy="1080120"/>
          </a:xfrm>
        </p:grpSpPr>
        <p:sp>
          <p:nvSpPr>
            <p:cNvPr id="4" name="Овал 3"/>
            <p:cNvSpPr/>
            <p:nvPr/>
          </p:nvSpPr>
          <p:spPr>
            <a:xfrm>
              <a:off x="3635896" y="3140968"/>
              <a:ext cx="1872208" cy="108012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877471" y="3275983"/>
              <a:ext cx="1345318" cy="629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5400" b="1" dirty="0" smtClean="0">
                  <a:solidFill>
                    <a:srgbClr val="006600"/>
                  </a:solidFill>
                </a:rPr>
                <a:t>Basel</a:t>
              </a:r>
              <a:endParaRPr lang="ru-RU" sz="4400" b="1" dirty="0">
                <a:solidFill>
                  <a:srgbClr val="006600"/>
                </a:solidFill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96136" y="0"/>
            <a:ext cx="3178696" cy="922114"/>
          </a:xfrm>
        </p:spPr>
        <p:txBody>
          <a:bodyPr>
            <a:normAutofit/>
          </a:bodyPr>
          <a:lstStyle/>
          <a:p>
            <a:r>
              <a:rPr lang="de-DE" sz="4800" b="1" dirty="0" smtClean="0">
                <a:solidFill>
                  <a:srgbClr val="C00000"/>
                </a:solidFill>
              </a:rPr>
              <a:t>die Schweiz</a:t>
            </a:r>
            <a:endParaRPr lang="ru-RU" sz="4800" dirty="0"/>
          </a:p>
        </p:txBody>
      </p:sp>
      <p:pic>
        <p:nvPicPr>
          <p:cNvPr id="6" name="Рисунок 5" descr="Genf_Die Mauer der Reformatoren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39552" y="476672"/>
            <a:ext cx="3384376" cy="2538282"/>
          </a:xfrm>
          <a:prstGeom prst="rect">
            <a:avLst/>
          </a:prstGeom>
        </p:spPr>
      </p:pic>
      <p:pic>
        <p:nvPicPr>
          <p:cNvPr id="7" name="Рисунок 6" descr="Genf_Fontaene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148064" y="836712"/>
            <a:ext cx="3527503" cy="2232248"/>
          </a:xfrm>
          <a:prstGeom prst="rect">
            <a:avLst/>
          </a:prstGeom>
        </p:spPr>
      </p:pic>
      <p:pic>
        <p:nvPicPr>
          <p:cNvPr id="8" name="Рисунок 7" descr="Genf_Internationales Rotkreuz und Rothalbmondmuseum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67544" y="3573016"/>
            <a:ext cx="3370029" cy="2520280"/>
          </a:xfrm>
          <a:prstGeom prst="rect">
            <a:avLst/>
          </a:prstGeom>
        </p:spPr>
      </p:pic>
      <p:pic>
        <p:nvPicPr>
          <p:cNvPr id="10" name="Рисунок 9" descr="Genf_Altstadt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5148064" y="3717032"/>
            <a:ext cx="3360373" cy="2520280"/>
          </a:xfrm>
          <a:prstGeom prst="rect">
            <a:avLst/>
          </a:prstGeom>
        </p:spPr>
      </p:pic>
      <p:grpSp>
        <p:nvGrpSpPr>
          <p:cNvPr id="3" name="Группа 2"/>
          <p:cNvGrpSpPr/>
          <p:nvPr/>
        </p:nvGrpSpPr>
        <p:grpSpPr>
          <a:xfrm>
            <a:off x="3707904" y="764704"/>
            <a:ext cx="2088232" cy="1296144"/>
            <a:chOff x="3635896" y="3140968"/>
            <a:chExt cx="1872208" cy="1080120"/>
          </a:xfrm>
        </p:grpSpPr>
        <p:sp>
          <p:nvSpPr>
            <p:cNvPr id="4" name="Овал 3"/>
            <p:cNvSpPr/>
            <p:nvPr/>
          </p:nvSpPr>
          <p:spPr>
            <a:xfrm>
              <a:off x="3635896" y="3140968"/>
              <a:ext cx="1872208" cy="108012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829573" y="3320988"/>
              <a:ext cx="1229984" cy="629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5400" b="1" dirty="0" smtClean="0">
                  <a:solidFill>
                    <a:srgbClr val="006600"/>
                  </a:solidFill>
                </a:rPr>
                <a:t>Genf</a:t>
              </a:r>
              <a:endParaRPr lang="ru-RU" sz="4400" b="1" dirty="0">
                <a:solidFill>
                  <a:srgbClr val="006600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541650" y="2996952"/>
            <a:ext cx="460235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b="1" dirty="0" smtClean="0">
                <a:solidFill>
                  <a:srgbClr val="0033CC"/>
                </a:solidFill>
              </a:rPr>
              <a:t>Jet d</a:t>
            </a:r>
            <a:r>
              <a:rPr lang="en-US" sz="3000" b="1" dirty="0" smtClean="0">
                <a:solidFill>
                  <a:srgbClr val="0033CC"/>
                </a:solidFill>
              </a:rPr>
              <a:t>’eau (</a:t>
            </a:r>
            <a:r>
              <a:rPr lang="en-US" sz="3000" b="1" dirty="0" err="1" smtClean="0">
                <a:solidFill>
                  <a:srgbClr val="0033CC"/>
                </a:solidFill>
              </a:rPr>
              <a:t>der</a:t>
            </a:r>
            <a:r>
              <a:rPr lang="en-US" sz="3000" b="1" dirty="0" smtClean="0">
                <a:solidFill>
                  <a:srgbClr val="0033CC"/>
                </a:solidFill>
              </a:rPr>
              <a:t> </a:t>
            </a:r>
            <a:r>
              <a:rPr lang="en-US" sz="3000" b="1" dirty="0" err="1" smtClean="0">
                <a:solidFill>
                  <a:srgbClr val="0033CC"/>
                </a:solidFill>
              </a:rPr>
              <a:t>Wasserstrahl</a:t>
            </a:r>
            <a:r>
              <a:rPr lang="en-US" sz="3000" b="1" dirty="0" smtClean="0">
                <a:solidFill>
                  <a:srgbClr val="0033CC"/>
                </a:solidFill>
              </a:rPr>
              <a:t>)</a:t>
            </a:r>
            <a:endParaRPr lang="ru-RU" sz="3000" b="1" dirty="0">
              <a:solidFill>
                <a:srgbClr val="0033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24128" y="6093296"/>
            <a:ext cx="21589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C00000"/>
                </a:solidFill>
              </a:rPr>
              <a:t>die Altstadt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2924944"/>
            <a:ext cx="44693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>
                <a:solidFill>
                  <a:srgbClr val="C00000"/>
                </a:solidFill>
              </a:rPr>
              <a:t>die Mauer der Reformatoren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6067655"/>
            <a:ext cx="4680520" cy="790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de-DE" sz="2800" b="1" dirty="0" smtClean="0">
                <a:solidFill>
                  <a:srgbClr val="006600"/>
                </a:solidFill>
              </a:rPr>
              <a:t>Internationales Rotkreuz- und Rothalbmondmuseum</a:t>
            </a:r>
            <a:endParaRPr lang="ru-RU" sz="28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251520" y="2204864"/>
            <a:ext cx="8666653" cy="366843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80112" y="4869160"/>
            <a:ext cx="20986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003399"/>
                </a:solidFill>
                <a:latin typeface="Gabriola" pitchFamily="82" charset="0"/>
              </a:rPr>
              <a:t>Привет!</a:t>
            </a:r>
            <a:endParaRPr lang="ru-RU" sz="5400" b="1" dirty="0">
              <a:solidFill>
                <a:srgbClr val="003399"/>
              </a:solidFill>
              <a:latin typeface="Gabriola" pitchFamily="82" charset="0"/>
            </a:endParaRPr>
          </a:p>
        </p:txBody>
      </p:sp>
      <p:pic>
        <p:nvPicPr>
          <p:cNvPr id="8" name="Рисунок 7" descr="2a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23528" y="332656"/>
            <a:ext cx="6515100" cy="1638300"/>
          </a:xfrm>
          <a:prstGeom prst="rect">
            <a:avLst/>
          </a:prstGeom>
        </p:spPr>
      </p:pic>
      <p:pic>
        <p:nvPicPr>
          <p:cNvPr id="9" name="Рисунок 8" descr="2b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6084168" y="260648"/>
            <a:ext cx="2637241" cy="1728192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6479704" y="0"/>
            <a:ext cx="2664296" cy="2808312"/>
            <a:chOff x="-2412776" y="1124744"/>
            <a:chExt cx="2664296" cy="2808312"/>
          </a:xfrm>
        </p:grpSpPr>
        <p:pic>
          <p:nvPicPr>
            <p:cNvPr id="14" name="Рисунок 13" descr="3a.jpg"/>
            <p:cNvPicPr>
              <a:picLocks noChangeAspect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>
            <a:xfrm>
              <a:off x="-2196752" y="1268760"/>
              <a:ext cx="2196752" cy="1368152"/>
            </a:xfrm>
            <a:prstGeom prst="rect">
              <a:avLst/>
            </a:prstGeom>
          </p:spPr>
        </p:pic>
        <p:sp>
          <p:nvSpPr>
            <p:cNvPr id="10" name="Кольцо 9"/>
            <p:cNvSpPr/>
            <p:nvPr/>
          </p:nvSpPr>
          <p:spPr>
            <a:xfrm>
              <a:off x="-2412776" y="1124744"/>
              <a:ext cx="2664296" cy="1728192"/>
            </a:xfrm>
            <a:prstGeom prst="donut">
              <a:avLst>
                <a:gd name="adj" fmla="val 11725"/>
              </a:avLst>
            </a:prstGeom>
            <a:solidFill>
              <a:srgbClr val="660066"/>
            </a:solidFill>
            <a:ln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-1225152" y="2780928"/>
              <a:ext cx="288032" cy="1152128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3E3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128" y="260648"/>
            <a:ext cx="7848872" cy="1143000"/>
          </a:xfrm>
        </p:spPr>
        <p:txBody>
          <a:bodyPr/>
          <a:lstStyle/>
          <a:p>
            <a:r>
              <a:rPr lang="de-DE" b="1" dirty="0" smtClean="0">
                <a:solidFill>
                  <a:srgbClr val="660066"/>
                </a:solidFill>
              </a:rPr>
              <a:t>In Russland sagt man „</a:t>
            </a:r>
            <a:r>
              <a:rPr lang="ru-RU" b="1" dirty="0" smtClean="0">
                <a:solidFill>
                  <a:srgbClr val="660066"/>
                </a:solidFill>
              </a:rPr>
              <a:t>Привет!</a:t>
            </a:r>
            <a:r>
              <a:rPr lang="de-DE" b="1" dirty="0" smtClean="0">
                <a:solidFill>
                  <a:srgbClr val="660066"/>
                </a:solidFill>
              </a:rPr>
              <a:t>“</a:t>
            </a:r>
            <a:endParaRPr lang="ru-RU" b="1" dirty="0">
              <a:solidFill>
                <a:srgbClr val="660066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403648" y="1628800"/>
            <a:ext cx="65527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Deutschland sagt man …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87624" y="3212976"/>
            <a:ext cx="65527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Österreich sagt man …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03648" y="4869160"/>
            <a:ext cx="65527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der Schweiz sagt man …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C:\Users\hp\Desktop\ИРО\Второй язык\Горизонты_Рабочая группа\Сценарии\Horizonte5_1Kennenlernen_Stunde7\Bilder\Россия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512" y="260648"/>
            <a:ext cx="1285875" cy="857250"/>
          </a:xfrm>
          <a:prstGeom prst="rect">
            <a:avLst/>
          </a:prstGeom>
          <a:noFill/>
        </p:spPr>
      </p:pic>
      <p:pic>
        <p:nvPicPr>
          <p:cNvPr id="1027" name="Picture 3" descr="C:\Users\hp\Desktop\внеурочка\6Klasse\3_Spagetti\Bilder\Австрия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79512" y="3284984"/>
            <a:ext cx="1285875" cy="857250"/>
          </a:xfrm>
          <a:prstGeom prst="rect">
            <a:avLst/>
          </a:prstGeom>
          <a:noFill/>
        </p:spPr>
      </p:pic>
      <p:pic>
        <p:nvPicPr>
          <p:cNvPr id="1028" name="Picture 4" descr="C:\Users\hp\Desktop\внеурочка\6Klasse\3_Spagetti\Bilder\Швейцария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4797152"/>
            <a:ext cx="1714500" cy="1143000"/>
          </a:xfrm>
          <a:prstGeom prst="rect">
            <a:avLst/>
          </a:prstGeom>
          <a:noFill/>
        </p:spPr>
      </p:pic>
      <p:pic>
        <p:nvPicPr>
          <p:cNvPr id="1029" name="Picture 5" descr="C:\Users\hp\Desktop\ИРО\Второй язык\Горизонты_Рабочая группа\Сценарии\Horizonte5_1Kennenlernen_Stunde7\Bilder\flagge-deutschland-flagge-rechteckig-50x83.gif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79512" y="1772816"/>
            <a:ext cx="1314866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0"/>
            <a:ext cx="4104456" cy="864096"/>
          </a:xfrm>
        </p:spPr>
        <p:txBody>
          <a:bodyPr>
            <a:normAutofit/>
          </a:bodyPr>
          <a:lstStyle/>
          <a:p>
            <a:r>
              <a:rPr lang="de-DE" sz="4800" b="1" dirty="0" smtClean="0">
                <a:solidFill>
                  <a:srgbClr val="660066"/>
                </a:solidFill>
              </a:rPr>
              <a:t>Deutschland</a:t>
            </a:r>
            <a:endParaRPr lang="ru-RU" sz="4800" b="1" dirty="0">
              <a:solidFill>
                <a:srgbClr val="660066"/>
              </a:solidFill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3995936" y="3933056"/>
            <a:ext cx="2376264" cy="1584176"/>
            <a:chOff x="3635896" y="3140968"/>
            <a:chExt cx="1872208" cy="1080120"/>
          </a:xfrm>
        </p:grpSpPr>
        <p:sp>
          <p:nvSpPr>
            <p:cNvPr id="5" name="Овал 4"/>
            <p:cNvSpPr/>
            <p:nvPr/>
          </p:nvSpPr>
          <p:spPr>
            <a:xfrm>
              <a:off x="3635896" y="3140968"/>
              <a:ext cx="1872208" cy="108012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62830" y="3386450"/>
              <a:ext cx="1480457" cy="629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5400" b="1" dirty="0" smtClean="0">
                  <a:solidFill>
                    <a:srgbClr val="006600"/>
                  </a:solidFill>
                </a:rPr>
                <a:t>Berlin</a:t>
              </a:r>
              <a:endParaRPr lang="ru-RU" sz="4400" b="1" dirty="0">
                <a:solidFill>
                  <a:srgbClr val="006600"/>
                </a:solidFill>
              </a:endParaRPr>
            </a:p>
          </p:txBody>
        </p:sp>
      </p:grpSp>
      <p:pic>
        <p:nvPicPr>
          <p:cNvPr id="4" name="Рисунок 3" descr="Berlin_Brandenburger_Tor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611560" y="836712"/>
            <a:ext cx="3301144" cy="2376264"/>
          </a:xfrm>
          <a:prstGeom prst="rect">
            <a:avLst/>
          </a:prstGeom>
        </p:spPr>
      </p:pic>
      <p:pic>
        <p:nvPicPr>
          <p:cNvPr id="7" name="Рисунок 6" descr="Berlin_Reichstag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4644008" y="764704"/>
            <a:ext cx="3944438" cy="2088232"/>
          </a:xfrm>
          <a:prstGeom prst="rect">
            <a:avLst/>
          </a:prstGeom>
        </p:spPr>
      </p:pic>
      <p:pic>
        <p:nvPicPr>
          <p:cNvPr id="8" name="Рисунок 7" descr="Berliner Mauer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539552" y="3861048"/>
            <a:ext cx="3350835" cy="223224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1520" y="3140968"/>
            <a:ext cx="40486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6600"/>
                </a:solidFill>
              </a:rPr>
              <a:t>das Brandenburger Tor</a:t>
            </a:r>
            <a:endParaRPr lang="ru-RU" sz="3200" b="1" dirty="0">
              <a:solidFill>
                <a:srgbClr val="00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9552" y="6021288"/>
            <a:ext cx="3389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C00000"/>
                </a:solidFill>
              </a:rPr>
              <a:t>die Berliner Mauer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64088" y="2780928"/>
            <a:ext cx="25055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33CC"/>
                </a:solidFill>
              </a:rPr>
              <a:t>der Reichstag</a:t>
            </a:r>
            <a:endParaRPr lang="ru-RU" sz="3200" b="1" dirty="0">
              <a:solidFill>
                <a:srgbClr val="0033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75648" y="6165304"/>
            <a:ext cx="3168352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de-DE" sz="3200" b="1" dirty="0" smtClean="0">
                <a:solidFill>
                  <a:srgbClr val="0033CC"/>
                </a:solidFill>
              </a:rPr>
              <a:t>der Fernsehturm</a:t>
            </a:r>
            <a:endParaRPr lang="ru-RU" sz="3600" b="1" dirty="0">
              <a:solidFill>
                <a:srgbClr val="0033CC"/>
              </a:solidFill>
            </a:endParaRPr>
          </a:p>
        </p:txBody>
      </p:sp>
      <p:pic>
        <p:nvPicPr>
          <p:cNvPr id="14" name="Рисунок 13" descr="Berlin_Fernsehturm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6444208" y="3501008"/>
            <a:ext cx="2120962" cy="259228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3888" y="0"/>
            <a:ext cx="3672408" cy="778098"/>
          </a:xfrm>
        </p:spPr>
        <p:txBody>
          <a:bodyPr>
            <a:noAutofit/>
          </a:bodyPr>
          <a:lstStyle/>
          <a:p>
            <a:r>
              <a:rPr lang="de-DE" sz="4800" b="1" dirty="0" smtClean="0">
                <a:solidFill>
                  <a:srgbClr val="660066"/>
                </a:solidFill>
              </a:rPr>
              <a:t>Deutschland</a:t>
            </a:r>
            <a:endParaRPr lang="ru-RU" sz="4800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2627784" y="1412776"/>
            <a:ext cx="2376264" cy="1584176"/>
            <a:chOff x="3635896" y="3140969"/>
            <a:chExt cx="1872208" cy="1080120"/>
          </a:xfrm>
        </p:grpSpPr>
        <p:sp>
          <p:nvSpPr>
            <p:cNvPr id="4" name="Овал 3"/>
            <p:cNvSpPr/>
            <p:nvPr/>
          </p:nvSpPr>
          <p:spPr>
            <a:xfrm>
              <a:off x="3635896" y="3140969"/>
              <a:ext cx="1872208" cy="108012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976297" y="3337353"/>
              <a:ext cx="1154659" cy="629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5400" b="1" dirty="0" smtClean="0">
                  <a:solidFill>
                    <a:srgbClr val="006600"/>
                  </a:solidFill>
                </a:rPr>
                <a:t>Köln</a:t>
              </a:r>
              <a:endParaRPr lang="ru-RU" sz="4400" b="1" dirty="0">
                <a:solidFill>
                  <a:srgbClr val="006600"/>
                </a:solidFill>
              </a:endParaRPr>
            </a:p>
          </p:txBody>
        </p:sp>
      </p:grpSp>
      <p:pic>
        <p:nvPicPr>
          <p:cNvPr id="6" name="Рисунок 5" descr="Köln_Karneval.jpe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292080" y="4077072"/>
            <a:ext cx="3571597" cy="2232248"/>
          </a:xfrm>
          <a:prstGeom prst="rect">
            <a:avLst/>
          </a:prstGeom>
        </p:spPr>
      </p:pic>
      <p:pic>
        <p:nvPicPr>
          <p:cNvPr id="7" name="Рисунок 6" descr="Köln_Schokoladenmuseum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148064" y="908720"/>
            <a:ext cx="3686810" cy="2304256"/>
          </a:xfrm>
          <a:prstGeom prst="rect">
            <a:avLst/>
          </a:prstGeom>
        </p:spPr>
      </p:pic>
      <p:pic>
        <p:nvPicPr>
          <p:cNvPr id="8" name="Рисунок 7" descr="Kölner_Dom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67544" y="332656"/>
            <a:ext cx="2014850" cy="3168352"/>
          </a:xfrm>
          <a:prstGeom prst="rect">
            <a:avLst/>
          </a:prstGeom>
        </p:spPr>
      </p:pic>
      <p:pic>
        <p:nvPicPr>
          <p:cNvPr id="9" name="Рисунок 8" descr="Köln-Hohenzollern-Brücke.jpe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539552" y="4149080"/>
            <a:ext cx="3456384" cy="216024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67544" y="3429000"/>
            <a:ext cx="22026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33CC"/>
                </a:solidFill>
              </a:rPr>
              <a:t>Kölner Dom</a:t>
            </a:r>
            <a:endParaRPr lang="ru-RU" sz="3200" b="1" dirty="0">
              <a:solidFill>
                <a:srgbClr val="0033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2831" y="3212976"/>
            <a:ext cx="45011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rgbClr val="006600"/>
                </a:solidFill>
              </a:rPr>
              <a:t>das Schokoladenmuseum</a:t>
            </a:r>
            <a:endParaRPr lang="ru-RU" sz="3200" b="1" dirty="0">
              <a:solidFill>
                <a:srgbClr val="0066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520" y="6273225"/>
            <a:ext cx="42332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C00000"/>
                </a:solidFill>
              </a:rPr>
              <a:t>die Hohenzollernbrücke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8144" y="6273225"/>
            <a:ext cx="2370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33CC"/>
                </a:solidFill>
              </a:rPr>
              <a:t>der Karneval</a:t>
            </a:r>
            <a:endParaRPr lang="ru-RU" sz="32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211960" y="0"/>
            <a:ext cx="3816424" cy="778098"/>
          </a:xfrm>
        </p:spPr>
        <p:txBody>
          <a:bodyPr>
            <a:noAutofit/>
          </a:bodyPr>
          <a:lstStyle/>
          <a:p>
            <a:r>
              <a:rPr lang="de-DE" sz="4800" b="1" dirty="0" smtClean="0">
                <a:solidFill>
                  <a:srgbClr val="660066"/>
                </a:solidFill>
              </a:rPr>
              <a:t>Deutschland</a:t>
            </a:r>
            <a:endParaRPr lang="ru-RU" sz="4800" dirty="0"/>
          </a:p>
        </p:txBody>
      </p:sp>
      <p:pic>
        <p:nvPicPr>
          <p:cNvPr id="7" name="Рисунок 6" descr="München_Allianz_Arena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323528" y="3861048"/>
            <a:ext cx="4185603" cy="2448272"/>
          </a:xfrm>
          <a:prstGeom prst="rect">
            <a:avLst/>
          </a:prstGeom>
        </p:spPr>
      </p:pic>
      <p:pic>
        <p:nvPicPr>
          <p:cNvPr id="8" name="Рисунок 7" descr="München_Marienplatz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23528" y="188640"/>
            <a:ext cx="3341746" cy="2872023"/>
          </a:xfrm>
          <a:prstGeom prst="rect">
            <a:avLst/>
          </a:prstGeom>
        </p:spPr>
      </p:pic>
      <p:pic>
        <p:nvPicPr>
          <p:cNvPr id="9" name="Рисунок 8" descr="München_Oktoberfest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346806" y="3861048"/>
            <a:ext cx="3269812" cy="2448272"/>
          </a:xfrm>
          <a:prstGeom prst="rect">
            <a:avLst/>
          </a:prstGeom>
        </p:spPr>
      </p:pic>
      <p:pic>
        <p:nvPicPr>
          <p:cNvPr id="10" name="Рисунок 9" descr="München_bmw-welt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>
          <a:xfrm>
            <a:off x="4644008" y="836712"/>
            <a:ext cx="4032448" cy="1800200"/>
          </a:xfrm>
          <a:prstGeom prst="rect">
            <a:avLst/>
          </a:prstGeom>
        </p:spPr>
      </p:pic>
      <p:grpSp>
        <p:nvGrpSpPr>
          <p:cNvPr id="4" name="Группа 3"/>
          <p:cNvGrpSpPr/>
          <p:nvPr/>
        </p:nvGrpSpPr>
        <p:grpSpPr>
          <a:xfrm>
            <a:off x="3203848" y="2852936"/>
            <a:ext cx="2952328" cy="1152128"/>
            <a:chOff x="3862831" y="3239158"/>
            <a:chExt cx="2496278" cy="834637"/>
          </a:xfrm>
        </p:grpSpPr>
        <p:sp>
          <p:nvSpPr>
            <p:cNvPr id="5" name="Овал 4"/>
            <p:cNvSpPr/>
            <p:nvPr/>
          </p:nvSpPr>
          <p:spPr>
            <a:xfrm>
              <a:off x="3862831" y="3239158"/>
              <a:ext cx="2496278" cy="834637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089765" y="3337351"/>
              <a:ext cx="2057634" cy="5665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4800" b="1" dirty="0" smtClean="0">
                  <a:solidFill>
                    <a:srgbClr val="006600"/>
                  </a:solidFill>
                </a:rPr>
                <a:t>München</a:t>
              </a:r>
              <a:endParaRPr lang="ru-RU" sz="4000" b="1" dirty="0">
                <a:solidFill>
                  <a:srgbClr val="006600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51520" y="2924944"/>
            <a:ext cx="29476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33CC"/>
                </a:solidFill>
              </a:rPr>
              <a:t>der Marienplatz</a:t>
            </a:r>
            <a:endParaRPr lang="ru-RU" sz="3200" b="1" dirty="0">
              <a:solidFill>
                <a:srgbClr val="0033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40152" y="2564904"/>
            <a:ext cx="26995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C00000"/>
                </a:solidFill>
              </a:rPr>
              <a:t>die BMW-Welt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5576" y="6273225"/>
            <a:ext cx="31231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C00000"/>
                </a:solidFill>
              </a:rPr>
              <a:t>die Allianz-Arena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80112" y="6273225"/>
            <a:ext cx="28982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6600"/>
                </a:solidFill>
              </a:rPr>
              <a:t>das Oktoberfest</a:t>
            </a:r>
            <a:endParaRPr lang="ru-RU" sz="32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3968" y="0"/>
            <a:ext cx="3168352" cy="850106"/>
          </a:xfrm>
        </p:spPr>
        <p:txBody>
          <a:bodyPr>
            <a:normAutofit/>
          </a:bodyPr>
          <a:lstStyle/>
          <a:p>
            <a:r>
              <a:rPr lang="de-DE" sz="4800" b="1" dirty="0" smtClean="0">
                <a:solidFill>
                  <a:srgbClr val="660066"/>
                </a:solidFill>
              </a:rPr>
              <a:t>Österreich</a:t>
            </a:r>
            <a:endParaRPr lang="ru-RU" sz="4800" b="1" dirty="0">
              <a:solidFill>
                <a:srgbClr val="660066"/>
              </a:solidFill>
            </a:endParaRPr>
          </a:p>
        </p:txBody>
      </p:sp>
      <p:pic>
        <p:nvPicPr>
          <p:cNvPr id="6" name="Рисунок 5" descr="Wien_Stephansdom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95536" y="332656"/>
            <a:ext cx="2510028" cy="2834640"/>
          </a:xfrm>
          <a:prstGeom prst="rect">
            <a:avLst/>
          </a:prstGeom>
        </p:spPr>
      </p:pic>
      <p:pic>
        <p:nvPicPr>
          <p:cNvPr id="7" name="Рисунок 6" descr="Wien_Prater1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08104" y="3861048"/>
            <a:ext cx="3240360" cy="2430270"/>
          </a:xfrm>
          <a:prstGeom prst="rect">
            <a:avLst/>
          </a:prstGeom>
        </p:spPr>
      </p:pic>
      <p:pic>
        <p:nvPicPr>
          <p:cNvPr id="8" name="Рисунок 7" descr="Wien_Hunderwasser-Haus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395536" y="3861048"/>
            <a:ext cx="3672408" cy="2456929"/>
          </a:xfrm>
          <a:prstGeom prst="rect">
            <a:avLst/>
          </a:prstGeom>
        </p:spPr>
      </p:pic>
      <p:pic>
        <p:nvPicPr>
          <p:cNvPr id="9" name="Рисунок 8" descr="Wien_Fiaker.jpg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>
          <a:xfrm>
            <a:off x="5580112" y="764704"/>
            <a:ext cx="3168352" cy="23013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3068960"/>
            <a:ext cx="32253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33CC"/>
                </a:solidFill>
              </a:rPr>
              <a:t>der Stephansdom</a:t>
            </a:r>
            <a:endParaRPr lang="ru-RU" sz="3200" b="1" dirty="0">
              <a:solidFill>
                <a:srgbClr val="0033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72200" y="6273225"/>
            <a:ext cx="19317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33CC"/>
                </a:solidFill>
              </a:rPr>
              <a:t>der Prater</a:t>
            </a:r>
            <a:endParaRPr lang="ru-RU" sz="3200" b="1" dirty="0">
              <a:solidFill>
                <a:srgbClr val="0033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9512" y="6273225"/>
            <a:ext cx="42646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6600"/>
                </a:solidFill>
              </a:rPr>
              <a:t>das Hundertwasserhaus</a:t>
            </a:r>
            <a:endParaRPr lang="ru-RU" sz="3200" b="1" dirty="0">
              <a:solidFill>
                <a:srgbClr val="00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28184" y="2996952"/>
            <a:ext cx="19191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33CC"/>
                </a:solidFill>
              </a:rPr>
              <a:t>der Fiaker</a:t>
            </a:r>
            <a:endParaRPr lang="ru-RU" sz="3200" b="1" dirty="0">
              <a:solidFill>
                <a:srgbClr val="0033CC"/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3419872" y="2276872"/>
            <a:ext cx="2376264" cy="1584176"/>
            <a:chOff x="3635896" y="3140969"/>
            <a:chExt cx="1872208" cy="1080120"/>
          </a:xfrm>
        </p:grpSpPr>
        <p:sp>
          <p:nvSpPr>
            <p:cNvPr id="4" name="Овал 3"/>
            <p:cNvSpPr/>
            <p:nvPr/>
          </p:nvSpPr>
          <p:spPr>
            <a:xfrm>
              <a:off x="3635896" y="3140969"/>
              <a:ext cx="1872208" cy="108012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862830" y="3337354"/>
              <a:ext cx="1341529" cy="629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5400" b="1" dirty="0" smtClean="0">
                  <a:solidFill>
                    <a:srgbClr val="006600"/>
                  </a:solidFill>
                </a:rPr>
                <a:t>Wien</a:t>
              </a:r>
              <a:endParaRPr lang="ru-RU" sz="4400" b="1" dirty="0">
                <a:solidFill>
                  <a:srgbClr val="006600"/>
                </a:solidFill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4088" y="0"/>
            <a:ext cx="3106688" cy="850106"/>
          </a:xfrm>
        </p:spPr>
        <p:txBody>
          <a:bodyPr>
            <a:normAutofit/>
          </a:bodyPr>
          <a:lstStyle/>
          <a:p>
            <a:r>
              <a:rPr lang="de-DE" sz="4800" b="1" dirty="0" smtClean="0">
                <a:solidFill>
                  <a:srgbClr val="660066"/>
                </a:solidFill>
              </a:rPr>
              <a:t>Österreich</a:t>
            </a:r>
            <a:endParaRPr lang="ru-RU" sz="4800" dirty="0"/>
          </a:p>
        </p:txBody>
      </p:sp>
      <p:pic>
        <p:nvPicPr>
          <p:cNvPr id="6" name="Рисунок 5" descr="Salzburg_Festung_Hohensalzburg.jpe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23528" y="476672"/>
            <a:ext cx="3796900" cy="2430016"/>
          </a:xfrm>
          <a:prstGeom prst="rect">
            <a:avLst/>
          </a:prstGeom>
        </p:spPr>
      </p:pic>
      <p:pic>
        <p:nvPicPr>
          <p:cNvPr id="7" name="Рисунок 6" descr="Salzburg_Mozarts-geburtshaus1.jpe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788024" y="3933056"/>
            <a:ext cx="3712912" cy="2376264"/>
          </a:xfrm>
          <a:prstGeom prst="rect">
            <a:avLst/>
          </a:prstGeom>
        </p:spPr>
      </p:pic>
      <p:pic>
        <p:nvPicPr>
          <p:cNvPr id="8" name="Рисунок 7" descr="Salzburg_Mirabellgarten1.jpe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23528" y="3933056"/>
            <a:ext cx="4227949" cy="2376264"/>
          </a:xfrm>
          <a:prstGeom prst="rect">
            <a:avLst/>
          </a:prstGeom>
        </p:spPr>
      </p:pic>
      <p:pic>
        <p:nvPicPr>
          <p:cNvPr id="9" name="Рисунок 8" descr="Salzburg_Mozartkugeln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>
          <a:xfrm>
            <a:off x="6516216" y="764704"/>
            <a:ext cx="2003385" cy="2592288"/>
          </a:xfrm>
          <a:prstGeom prst="rect">
            <a:avLst/>
          </a:prstGeom>
        </p:spPr>
      </p:pic>
      <p:grpSp>
        <p:nvGrpSpPr>
          <p:cNvPr id="3" name="Группа 2"/>
          <p:cNvGrpSpPr/>
          <p:nvPr/>
        </p:nvGrpSpPr>
        <p:grpSpPr>
          <a:xfrm>
            <a:off x="3995936" y="1124744"/>
            <a:ext cx="2658962" cy="1296145"/>
            <a:chOff x="3952818" y="2918089"/>
            <a:chExt cx="1950440" cy="977251"/>
          </a:xfrm>
        </p:grpSpPr>
        <p:sp>
          <p:nvSpPr>
            <p:cNvPr id="4" name="Овал 3"/>
            <p:cNvSpPr/>
            <p:nvPr/>
          </p:nvSpPr>
          <p:spPr>
            <a:xfrm>
              <a:off x="3952818" y="2918089"/>
              <a:ext cx="1872208" cy="977251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058459" y="3080964"/>
              <a:ext cx="1844799" cy="5665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4800" b="1" dirty="0" smtClean="0">
                  <a:solidFill>
                    <a:srgbClr val="006600"/>
                  </a:solidFill>
                </a:rPr>
                <a:t>Salzburg</a:t>
              </a:r>
              <a:endParaRPr lang="ru-RU" sz="4000" b="1" dirty="0">
                <a:solidFill>
                  <a:srgbClr val="006600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0" y="2852936"/>
            <a:ext cx="47538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C00000"/>
                </a:solidFill>
              </a:rPr>
              <a:t>die Festung </a:t>
            </a:r>
            <a:r>
              <a:rPr lang="de-DE" sz="3200" b="1" dirty="0" err="1" smtClean="0">
                <a:solidFill>
                  <a:srgbClr val="C00000"/>
                </a:solidFill>
              </a:rPr>
              <a:t>Hohensalzburg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6273225"/>
            <a:ext cx="3414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33CC"/>
                </a:solidFill>
              </a:rPr>
              <a:t>der </a:t>
            </a:r>
            <a:r>
              <a:rPr lang="de-DE" sz="3200" b="1" dirty="0" err="1" smtClean="0">
                <a:solidFill>
                  <a:srgbClr val="0033CC"/>
                </a:solidFill>
              </a:rPr>
              <a:t>Mirabellgarten</a:t>
            </a:r>
            <a:endParaRPr lang="ru-RU" sz="3200" b="1" dirty="0">
              <a:solidFill>
                <a:srgbClr val="0033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16016" y="6273225"/>
            <a:ext cx="38300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6600"/>
                </a:solidFill>
              </a:rPr>
              <a:t>Mozarts Geburtshaus</a:t>
            </a:r>
            <a:endParaRPr lang="ru-RU" sz="3200" b="1" dirty="0">
              <a:solidFill>
                <a:srgbClr val="00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00192" y="3212976"/>
            <a:ext cx="25382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Mozartkugeln</a:t>
            </a:r>
            <a:endParaRPr lang="ru-RU" sz="3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24128" y="0"/>
            <a:ext cx="3106688" cy="850106"/>
          </a:xfrm>
        </p:spPr>
        <p:txBody>
          <a:bodyPr>
            <a:normAutofit/>
          </a:bodyPr>
          <a:lstStyle/>
          <a:p>
            <a:r>
              <a:rPr lang="de-DE" sz="4800" b="1" dirty="0" smtClean="0">
                <a:solidFill>
                  <a:srgbClr val="660066"/>
                </a:solidFill>
              </a:rPr>
              <a:t>Österreich</a:t>
            </a:r>
            <a:endParaRPr lang="ru-RU" sz="4800" dirty="0"/>
          </a:p>
        </p:txBody>
      </p:sp>
      <p:pic>
        <p:nvPicPr>
          <p:cNvPr id="6" name="Рисунок 5" descr="Innsbruck_Goldenes Dachl.jpe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23528" y="764705"/>
            <a:ext cx="3744416" cy="2340260"/>
          </a:xfrm>
          <a:prstGeom prst="rect">
            <a:avLst/>
          </a:prstGeom>
        </p:spPr>
      </p:pic>
      <p:pic>
        <p:nvPicPr>
          <p:cNvPr id="7" name="Рисунок 6" descr="Innsbruck_Skisprungschanze.jpe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95536" y="3861048"/>
            <a:ext cx="3816424" cy="2385265"/>
          </a:xfrm>
          <a:prstGeom prst="rect">
            <a:avLst/>
          </a:prstGeom>
        </p:spPr>
      </p:pic>
      <p:pic>
        <p:nvPicPr>
          <p:cNvPr id="8" name="Рисунок 7" descr="Innsbruck_Stadtteil Nikolaus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5220072" y="3861048"/>
            <a:ext cx="3456384" cy="2376264"/>
          </a:xfrm>
          <a:prstGeom prst="rect">
            <a:avLst/>
          </a:prstGeom>
        </p:spPr>
      </p:pic>
      <p:pic>
        <p:nvPicPr>
          <p:cNvPr id="9" name="Рисунок 8" descr="Innsbruck_Swarovski_Kristallwelten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5292080" y="764704"/>
            <a:ext cx="3528392" cy="2343149"/>
          </a:xfrm>
          <a:prstGeom prst="rect">
            <a:avLst/>
          </a:prstGeom>
        </p:spPr>
      </p:pic>
      <p:grpSp>
        <p:nvGrpSpPr>
          <p:cNvPr id="3" name="Группа 2"/>
          <p:cNvGrpSpPr/>
          <p:nvPr/>
        </p:nvGrpSpPr>
        <p:grpSpPr>
          <a:xfrm>
            <a:off x="179512" y="0"/>
            <a:ext cx="2880320" cy="1268760"/>
            <a:chOff x="3952818" y="2918089"/>
            <a:chExt cx="2112814" cy="977251"/>
          </a:xfrm>
        </p:grpSpPr>
        <p:sp>
          <p:nvSpPr>
            <p:cNvPr id="4" name="Овал 3"/>
            <p:cNvSpPr/>
            <p:nvPr/>
          </p:nvSpPr>
          <p:spPr>
            <a:xfrm>
              <a:off x="3952818" y="2918089"/>
              <a:ext cx="2112814" cy="977251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058459" y="3080964"/>
              <a:ext cx="1970973" cy="6265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4800" b="1" dirty="0" smtClean="0">
                  <a:solidFill>
                    <a:srgbClr val="006600"/>
                  </a:solidFill>
                </a:rPr>
                <a:t>Innsbruck</a:t>
              </a:r>
              <a:endParaRPr lang="ru-RU" sz="4000" b="1" dirty="0">
                <a:solidFill>
                  <a:srgbClr val="006600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814032" y="2996952"/>
            <a:ext cx="43299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Swarovski Kristallwelten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55576" y="2996952"/>
            <a:ext cx="28296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6600"/>
                </a:solidFill>
              </a:rPr>
              <a:t>Goldenes </a:t>
            </a:r>
            <a:r>
              <a:rPr lang="de-DE" sz="3200" b="1" dirty="0" err="1" smtClean="0">
                <a:solidFill>
                  <a:srgbClr val="006600"/>
                </a:solidFill>
              </a:rPr>
              <a:t>Dachl</a:t>
            </a:r>
            <a:endParaRPr lang="ru-RU" sz="3200" b="1" dirty="0">
              <a:solidFill>
                <a:srgbClr val="0066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7544" y="6165305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rgbClr val="C00000"/>
                </a:solidFill>
              </a:rPr>
              <a:t>die Skisprungschanze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64088" y="6165305"/>
            <a:ext cx="31808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rgbClr val="006600"/>
                </a:solidFill>
              </a:rPr>
              <a:t>Stadtteil Nikolaus</a:t>
            </a:r>
            <a:endParaRPr lang="ru-RU" sz="32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6718</TotalTime>
  <Words>176</Words>
  <Application>Microsoft Office PowerPoint</Application>
  <PresentationFormat>Экран (4:3)</PresentationFormat>
  <Paragraphs>68</Paragraphs>
  <Slides>12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Оrdnet Verben den Pronomen zu</vt:lpstr>
      <vt:lpstr>Слайд 2</vt:lpstr>
      <vt:lpstr>In Russland sagt man „Привет!“</vt:lpstr>
      <vt:lpstr>Deutschland</vt:lpstr>
      <vt:lpstr>Deutschland</vt:lpstr>
      <vt:lpstr>Deutschland</vt:lpstr>
      <vt:lpstr>Österreich</vt:lpstr>
      <vt:lpstr>Österreich</vt:lpstr>
      <vt:lpstr>Österreich</vt:lpstr>
      <vt:lpstr>die Schweiz</vt:lpstr>
      <vt:lpstr>die Schweiz</vt:lpstr>
      <vt:lpstr>die Schweiz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Оrdnet Verben den Pronomen zu</dc:title>
  <dc:creator>hp</dc:creator>
  <cp:lastModifiedBy>hp</cp:lastModifiedBy>
  <cp:revision>16</cp:revision>
  <dcterms:created xsi:type="dcterms:W3CDTF">2019-09-15T23:55:11Z</dcterms:created>
  <dcterms:modified xsi:type="dcterms:W3CDTF">2019-09-22T14:52:54Z</dcterms:modified>
</cp:coreProperties>
</file>