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8" r:id="rId2"/>
    <p:sldId id="256" r:id="rId3"/>
    <p:sldId id="275" r:id="rId4"/>
    <p:sldId id="259" r:id="rId5"/>
    <p:sldId id="267" r:id="rId6"/>
    <p:sldId id="260" r:id="rId7"/>
    <p:sldId id="268" r:id="rId8"/>
    <p:sldId id="261" r:id="rId9"/>
    <p:sldId id="269" r:id="rId10"/>
    <p:sldId id="262" r:id="rId11"/>
    <p:sldId id="270" r:id="rId12"/>
    <p:sldId id="263" r:id="rId13"/>
    <p:sldId id="271" r:id="rId14"/>
    <p:sldId id="264" r:id="rId15"/>
    <p:sldId id="272" r:id="rId16"/>
    <p:sldId id="265" r:id="rId17"/>
    <p:sldId id="273" r:id="rId18"/>
    <p:sldId id="266" r:id="rId19"/>
    <p:sldId id="274" r:id="rId20"/>
    <p:sldId id="27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66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05CDC-F725-4FBD-8E78-73441BD7CCE3}" type="datetimeFigureOut">
              <a:rPr lang="ru-RU" smtClean="0"/>
              <a:pPr/>
              <a:t>13.10.2019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C7AF6A-87AC-41F9-971A-6F30C2398B7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Цвет</a:t>
            </a:r>
            <a:r>
              <a:rPr lang="ru-RU" baseline="0" dirty="0" smtClean="0"/>
              <a:t> кружков иллюстрирует род соответствующих существительных: красный – женский, синий – мужской, </a:t>
            </a:r>
            <a:r>
              <a:rPr lang="ru-RU" baseline="0" smtClean="0"/>
              <a:t>зелёный – средний.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C7AF6A-87AC-41F9-971A-6F30C2398B7F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Учитель 10 секунд показывает слайд, а затем</a:t>
            </a:r>
            <a:r>
              <a:rPr lang="de-DE" dirty="0" smtClean="0"/>
              <a:t> </a:t>
            </a:r>
            <a:r>
              <a:rPr lang="ru-RU" dirty="0" err="1" smtClean="0"/>
              <a:t>кликает</a:t>
            </a:r>
            <a:r>
              <a:rPr lang="ru-RU" baseline="0" dirty="0" smtClean="0"/>
              <a:t> мышью. Картинка исчезнет, появятся </a:t>
            </a:r>
            <a:r>
              <a:rPr lang="ru-RU" baseline="0" smtClean="0"/>
              <a:t>варианты ответов.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C7AF6A-87AC-41F9-971A-6F30C2398B7F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C7AF6A-87AC-41F9-971A-6F30C2398B7F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Учитель 10 секунд показывает слайд, а затем</a:t>
            </a:r>
            <a:r>
              <a:rPr lang="de-DE" dirty="0" smtClean="0"/>
              <a:t> </a:t>
            </a:r>
            <a:r>
              <a:rPr lang="ru-RU" dirty="0" err="1" smtClean="0"/>
              <a:t>кликает</a:t>
            </a:r>
            <a:r>
              <a:rPr lang="ru-RU" baseline="0" dirty="0" smtClean="0"/>
              <a:t> мышью. Картинка исчезнет, появятся варианты ответов.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C7AF6A-87AC-41F9-971A-6F30C2398B7F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C7AF6A-87AC-41F9-971A-6F30C2398B7F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Учитель 10 секунд показывает слайд, а затем</a:t>
            </a:r>
            <a:r>
              <a:rPr lang="de-DE" dirty="0" smtClean="0"/>
              <a:t> </a:t>
            </a:r>
            <a:r>
              <a:rPr lang="ru-RU" dirty="0" err="1" smtClean="0"/>
              <a:t>кликает</a:t>
            </a:r>
            <a:r>
              <a:rPr lang="ru-RU" baseline="0" dirty="0" smtClean="0"/>
              <a:t> мышью. Картинка исчезнет, появятся </a:t>
            </a:r>
            <a:r>
              <a:rPr lang="ru-RU" baseline="0" smtClean="0"/>
              <a:t>варианты ответов.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C7AF6A-87AC-41F9-971A-6F30C2398B7F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C7AF6A-87AC-41F9-971A-6F30C2398B7F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Учитель 10 секунд показывает слайд, а затем</a:t>
            </a:r>
            <a:r>
              <a:rPr lang="de-DE" dirty="0" smtClean="0"/>
              <a:t> </a:t>
            </a:r>
            <a:r>
              <a:rPr lang="ru-RU" dirty="0" err="1" smtClean="0"/>
              <a:t>кликает</a:t>
            </a:r>
            <a:r>
              <a:rPr lang="ru-RU" baseline="0" dirty="0" smtClean="0"/>
              <a:t> мышью. Картинка исчезнет, появятся </a:t>
            </a:r>
            <a:r>
              <a:rPr lang="ru-RU" baseline="0" smtClean="0"/>
              <a:t>варианты ответов.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C7AF6A-87AC-41F9-971A-6F30C2398B7F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Учитель 10 секунд показывает слайд, а затем</a:t>
            </a:r>
            <a:r>
              <a:rPr lang="de-DE" dirty="0" smtClean="0"/>
              <a:t> </a:t>
            </a:r>
            <a:r>
              <a:rPr lang="ru-RU" dirty="0" err="1" smtClean="0"/>
              <a:t>кликает</a:t>
            </a:r>
            <a:r>
              <a:rPr lang="ru-RU" baseline="0" dirty="0" smtClean="0"/>
              <a:t> мышью. Картинка исчезнет, появятся </a:t>
            </a:r>
            <a:r>
              <a:rPr lang="ru-RU" baseline="0" smtClean="0"/>
              <a:t>варианты ответов.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C7AF6A-87AC-41F9-971A-6F30C2398B7F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Учитель 10 секунд показывает слайд, а затем</a:t>
            </a:r>
            <a:r>
              <a:rPr lang="de-DE" dirty="0" smtClean="0"/>
              <a:t> </a:t>
            </a:r>
            <a:r>
              <a:rPr lang="ru-RU" dirty="0" err="1" smtClean="0"/>
              <a:t>кликает</a:t>
            </a:r>
            <a:r>
              <a:rPr lang="ru-RU" baseline="0" dirty="0" smtClean="0"/>
              <a:t> мышью. Картинка исчезнет, появятся варианты ответов.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C7AF6A-87AC-41F9-971A-6F30C2398B7F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C7AF6A-87AC-41F9-971A-6F30C2398B7F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Учитель 10 секунд показывает слайд, а затем</a:t>
            </a:r>
            <a:r>
              <a:rPr lang="de-DE" dirty="0" smtClean="0"/>
              <a:t> </a:t>
            </a:r>
            <a:r>
              <a:rPr lang="ru-RU" dirty="0" err="1" smtClean="0"/>
              <a:t>кликает</a:t>
            </a:r>
            <a:r>
              <a:rPr lang="ru-RU" baseline="0" dirty="0" smtClean="0"/>
              <a:t> мышью. Картинка исчезнет, появятся </a:t>
            </a:r>
            <a:r>
              <a:rPr lang="ru-RU" baseline="0" smtClean="0"/>
              <a:t>варианты ответов.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C7AF6A-87AC-41F9-971A-6F30C2398B7F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C7AF6A-87AC-41F9-971A-6F30C2398B7F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Учитель 10 секунд показывает слайд, а затем</a:t>
            </a:r>
            <a:r>
              <a:rPr lang="de-DE" dirty="0" smtClean="0"/>
              <a:t> </a:t>
            </a:r>
            <a:r>
              <a:rPr lang="ru-RU" dirty="0" err="1" smtClean="0"/>
              <a:t>кликает</a:t>
            </a:r>
            <a:r>
              <a:rPr lang="ru-RU" baseline="0" dirty="0" smtClean="0"/>
              <a:t> мышью. Картинка исчезнет, появятся </a:t>
            </a:r>
            <a:r>
              <a:rPr lang="ru-RU" baseline="0" smtClean="0"/>
              <a:t>варианты ответов.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C7AF6A-87AC-41F9-971A-6F30C2398B7F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C7AF6A-87AC-41F9-971A-6F30C2398B7F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Учитель 10 секунд показывает слайд, а затем</a:t>
            </a:r>
            <a:r>
              <a:rPr lang="de-DE" dirty="0" smtClean="0"/>
              <a:t> </a:t>
            </a:r>
            <a:r>
              <a:rPr lang="ru-RU" dirty="0" err="1" smtClean="0"/>
              <a:t>кликает</a:t>
            </a:r>
            <a:r>
              <a:rPr lang="ru-RU" baseline="0" dirty="0" smtClean="0"/>
              <a:t> мышью. Картинка исчезнет, появятся </a:t>
            </a:r>
            <a:r>
              <a:rPr lang="ru-RU" baseline="0" smtClean="0"/>
              <a:t>варианты ответов.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C7AF6A-87AC-41F9-971A-6F30C2398B7F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C7AF6A-87AC-41F9-971A-6F30C2398B7F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e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e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jpeg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jpeg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jpeg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jpeg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jpeg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jpeg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jpeg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188640"/>
            <a:ext cx="5122912" cy="778098"/>
          </a:xfrm>
        </p:spPr>
        <p:txBody>
          <a:bodyPr>
            <a:normAutofit/>
          </a:bodyPr>
          <a:lstStyle/>
          <a:p>
            <a:r>
              <a:rPr lang="de-DE" sz="4000" b="1" dirty="0" smtClean="0">
                <a:solidFill>
                  <a:srgbClr val="660066"/>
                </a:solidFill>
              </a:rPr>
              <a:t>Finde Unterschiede:</a:t>
            </a:r>
            <a:endParaRPr lang="ru-RU" sz="4000" b="1" dirty="0">
              <a:solidFill>
                <a:srgbClr val="660066"/>
              </a:solidFill>
            </a:endParaRPr>
          </a:p>
        </p:txBody>
      </p:sp>
      <p:pic>
        <p:nvPicPr>
          <p:cNvPr id="3" name="Рисунок 2" descr="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221" y="980728"/>
            <a:ext cx="8990045" cy="54726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332656"/>
            <a:ext cx="7236296" cy="1143000"/>
          </a:xfrm>
        </p:spPr>
        <p:txBody>
          <a:bodyPr/>
          <a:lstStyle/>
          <a:p>
            <a:r>
              <a:rPr lang="de-DE" b="1" dirty="0" smtClean="0">
                <a:solidFill>
                  <a:srgbClr val="660066"/>
                </a:solidFill>
              </a:rPr>
              <a:t>Wo steht der Stuhl?</a:t>
            </a:r>
            <a:endParaRPr lang="ru-RU" b="1" dirty="0">
              <a:solidFill>
                <a:srgbClr val="66006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1640" y="2564904"/>
            <a:ext cx="5009064" cy="32142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de-DE" sz="3600" b="1" dirty="0" smtClean="0">
                <a:solidFill>
                  <a:srgbClr val="660066"/>
                </a:solidFill>
              </a:rPr>
              <a:t>Der Stuhl steht …</a:t>
            </a:r>
          </a:p>
          <a:p>
            <a:pPr>
              <a:lnSpc>
                <a:spcPct val="114000"/>
              </a:lnSpc>
            </a:pPr>
            <a:endParaRPr lang="de-DE" sz="3600" b="1" dirty="0" smtClean="0">
              <a:solidFill>
                <a:srgbClr val="660066"/>
              </a:solidFill>
            </a:endParaRPr>
          </a:p>
          <a:p>
            <a:pPr>
              <a:lnSpc>
                <a:spcPct val="114000"/>
              </a:lnSpc>
            </a:pPr>
            <a:r>
              <a:rPr lang="de-DE" sz="3600" b="1" dirty="0" smtClean="0">
                <a:solidFill>
                  <a:srgbClr val="660066"/>
                </a:solidFill>
              </a:rPr>
              <a:t>… rechts von dem Bett.</a:t>
            </a:r>
          </a:p>
          <a:p>
            <a:pPr>
              <a:lnSpc>
                <a:spcPct val="114000"/>
              </a:lnSpc>
            </a:pPr>
            <a:r>
              <a:rPr lang="de-DE" sz="3600" b="1" dirty="0" smtClean="0">
                <a:solidFill>
                  <a:srgbClr val="660066"/>
                </a:solidFill>
              </a:rPr>
              <a:t>… links von dem Schrank.</a:t>
            </a:r>
          </a:p>
          <a:p>
            <a:pPr>
              <a:lnSpc>
                <a:spcPct val="114000"/>
              </a:lnSpc>
            </a:pPr>
            <a:r>
              <a:rPr lang="de-DE" sz="3600" b="1" dirty="0" smtClean="0">
                <a:solidFill>
                  <a:srgbClr val="660066"/>
                </a:solidFill>
              </a:rPr>
              <a:t>… vor dem Tisch.</a:t>
            </a:r>
            <a:endParaRPr lang="ru-RU" sz="3600" b="1" dirty="0">
              <a:solidFill>
                <a:srgbClr val="660066"/>
              </a:solidFill>
            </a:endParaRPr>
          </a:p>
        </p:txBody>
      </p:sp>
      <p:pic>
        <p:nvPicPr>
          <p:cNvPr id="3" name="Рисунок 2" descr="Zimmer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628800"/>
            <a:ext cx="7452828" cy="4968552"/>
          </a:xfrm>
          <a:prstGeom prst="rect">
            <a:avLst/>
          </a:prstGeom>
        </p:spPr>
      </p:pic>
      <p:pic>
        <p:nvPicPr>
          <p:cNvPr id="4" name="Рисунок 3" descr="508px-WerWirdMillionä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916832" cy="1916832"/>
          </a:xfrm>
          <a:prstGeom prst="rect">
            <a:avLst/>
          </a:prstGeom>
        </p:spPr>
      </p:pic>
      <p:pic>
        <p:nvPicPr>
          <p:cNvPr id="7" name="Рисунок 6" descr="5000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596336" y="2852936"/>
            <a:ext cx="1547664" cy="36957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331640" y="2564904"/>
            <a:ext cx="5009064" cy="3250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de-DE" sz="3600" b="1" dirty="0" smtClean="0">
                <a:solidFill>
                  <a:srgbClr val="660066"/>
                </a:solidFill>
              </a:rPr>
              <a:t>Der Stuhl steht …</a:t>
            </a:r>
          </a:p>
          <a:p>
            <a:pPr>
              <a:lnSpc>
                <a:spcPct val="114000"/>
              </a:lnSpc>
            </a:pPr>
            <a:endParaRPr lang="de-DE" sz="3600" b="1" dirty="0" smtClean="0">
              <a:solidFill>
                <a:srgbClr val="660066"/>
              </a:solidFill>
            </a:endParaRPr>
          </a:p>
          <a:p>
            <a:pPr>
              <a:lnSpc>
                <a:spcPct val="114000"/>
              </a:lnSpc>
            </a:pPr>
            <a:r>
              <a:rPr lang="de-DE" sz="3600" b="1" dirty="0" smtClean="0">
                <a:solidFill>
                  <a:srgbClr val="660066"/>
                </a:solidFill>
              </a:rPr>
              <a:t>… rechts von dem Bett.</a:t>
            </a:r>
          </a:p>
          <a:p>
            <a:pPr>
              <a:lnSpc>
                <a:spcPct val="114000"/>
              </a:lnSpc>
            </a:pPr>
            <a:r>
              <a:rPr lang="de-DE" sz="3600" b="1" dirty="0" smtClean="0">
                <a:solidFill>
                  <a:srgbClr val="660066"/>
                </a:solidFill>
              </a:rPr>
              <a:t>… links von dem Schrank.</a:t>
            </a:r>
          </a:p>
          <a:p>
            <a:pPr>
              <a:lnSpc>
                <a:spcPct val="114000"/>
              </a:lnSpc>
            </a:pPr>
            <a:r>
              <a:rPr lang="de-DE" sz="3600" b="1" dirty="0" smtClean="0">
                <a:solidFill>
                  <a:srgbClr val="009900"/>
                </a:solidFill>
              </a:rPr>
              <a:t>… vor dem Tisch.</a:t>
            </a:r>
            <a:endParaRPr lang="ru-RU" sz="3600" b="1" dirty="0">
              <a:solidFill>
                <a:srgbClr val="009900"/>
              </a:solidFill>
            </a:endParaRPr>
          </a:p>
        </p:txBody>
      </p:sp>
      <p:pic>
        <p:nvPicPr>
          <p:cNvPr id="3" name="Рисунок 2" descr="Zimmer1.jpg"/>
          <p:cNvPicPr>
            <a:picLocks noChangeAspect="1"/>
          </p:cNvPicPr>
          <p:nvPr/>
        </p:nvPicPr>
        <p:blipFill>
          <a:blip r:embed="rId3" cstate="print"/>
          <a:srcRect l="29462" t="23188" r="8702" b="30435"/>
          <a:stretch>
            <a:fillRect/>
          </a:stretch>
        </p:blipFill>
        <p:spPr>
          <a:xfrm>
            <a:off x="3491880" y="260648"/>
            <a:ext cx="4608512" cy="2304256"/>
          </a:xfrm>
          <a:prstGeom prst="rect">
            <a:avLst/>
          </a:prstGeom>
        </p:spPr>
      </p:pic>
      <p:pic>
        <p:nvPicPr>
          <p:cNvPr id="4" name="Рисунок 3" descr="508px-WerWirdMillionä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916832" cy="1916832"/>
          </a:xfrm>
          <a:prstGeom prst="rect">
            <a:avLst/>
          </a:prstGeom>
        </p:spPr>
      </p:pic>
      <p:pic>
        <p:nvPicPr>
          <p:cNvPr id="7" name="Рисунок 6" descr="5000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596336" y="2852936"/>
            <a:ext cx="1547664" cy="36957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332656"/>
            <a:ext cx="7236296" cy="1143000"/>
          </a:xfrm>
        </p:spPr>
        <p:txBody>
          <a:bodyPr/>
          <a:lstStyle/>
          <a:p>
            <a:r>
              <a:rPr lang="de-DE" b="1" dirty="0" smtClean="0">
                <a:solidFill>
                  <a:srgbClr val="660066"/>
                </a:solidFill>
              </a:rPr>
              <a:t>Wo stehen die Schuhe?</a:t>
            </a:r>
            <a:endParaRPr lang="ru-RU" b="1" dirty="0">
              <a:solidFill>
                <a:srgbClr val="66006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63688" y="2780928"/>
            <a:ext cx="4149277" cy="32142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de-DE" sz="3600" b="1" dirty="0" smtClean="0">
                <a:solidFill>
                  <a:srgbClr val="660066"/>
                </a:solidFill>
              </a:rPr>
              <a:t>Die Schuhe stehen …</a:t>
            </a:r>
          </a:p>
          <a:p>
            <a:pPr>
              <a:lnSpc>
                <a:spcPct val="114000"/>
              </a:lnSpc>
            </a:pPr>
            <a:endParaRPr lang="de-DE" sz="3600" b="1" dirty="0" smtClean="0">
              <a:solidFill>
                <a:srgbClr val="660066"/>
              </a:solidFill>
            </a:endParaRPr>
          </a:p>
          <a:p>
            <a:pPr>
              <a:lnSpc>
                <a:spcPct val="114000"/>
              </a:lnSpc>
            </a:pPr>
            <a:r>
              <a:rPr lang="de-DE" sz="3600" b="1" dirty="0" smtClean="0">
                <a:solidFill>
                  <a:srgbClr val="660066"/>
                </a:solidFill>
              </a:rPr>
              <a:t>… unter dem Tisch.</a:t>
            </a:r>
          </a:p>
          <a:p>
            <a:pPr>
              <a:lnSpc>
                <a:spcPct val="114000"/>
              </a:lnSpc>
            </a:pPr>
            <a:r>
              <a:rPr lang="de-DE" sz="3600" b="1" dirty="0" smtClean="0">
                <a:solidFill>
                  <a:srgbClr val="660066"/>
                </a:solidFill>
              </a:rPr>
              <a:t>… vor dem Bett.</a:t>
            </a:r>
          </a:p>
          <a:p>
            <a:pPr>
              <a:lnSpc>
                <a:spcPct val="114000"/>
              </a:lnSpc>
            </a:pPr>
            <a:r>
              <a:rPr lang="de-DE" sz="3600" b="1" dirty="0" smtClean="0">
                <a:solidFill>
                  <a:srgbClr val="660066"/>
                </a:solidFill>
              </a:rPr>
              <a:t>… auf dem Teppich.</a:t>
            </a:r>
            <a:endParaRPr lang="ru-RU" sz="3600" b="1" dirty="0">
              <a:solidFill>
                <a:srgbClr val="660066"/>
              </a:solidFill>
            </a:endParaRPr>
          </a:p>
        </p:txBody>
      </p:sp>
      <p:pic>
        <p:nvPicPr>
          <p:cNvPr id="3" name="Рисунок 2" descr="Zimmer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556792"/>
            <a:ext cx="7452828" cy="4968552"/>
          </a:xfrm>
          <a:prstGeom prst="rect">
            <a:avLst/>
          </a:prstGeom>
        </p:spPr>
      </p:pic>
      <p:pic>
        <p:nvPicPr>
          <p:cNvPr id="4" name="Рисунок 3" descr="508px-WerWirdMillionä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916832" cy="1916832"/>
          </a:xfrm>
          <a:prstGeom prst="rect">
            <a:avLst/>
          </a:prstGeom>
        </p:spPr>
      </p:pic>
      <p:pic>
        <p:nvPicPr>
          <p:cNvPr id="7" name="Рисунок 6" descr="10000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452320" y="2780928"/>
            <a:ext cx="1541023" cy="37444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99592" y="2852936"/>
            <a:ext cx="4149277" cy="3250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de-DE" sz="3600" b="1" dirty="0" smtClean="0">
                <a:solidFill>
                  <a:srgbClr val="660066"/>
                </a:solidFill>
              </a:rPr>
              <a:t>Die Schuhe stehen …</a:t>
            </a:r>
          </a:p>
          <a:p>
            <a:pPr>
              <a:lnSpc>
                <a:spcPct val="114000"/>
              </a:lnSpc>
            </a:pPr>
            <a:endParaRPr lang="de-DE" sz="3600" b="1" dirty="0" smtClean="0">
              <a:solidFill>
                <a:srgbClr val="660066"/>
              </a:solidFill>
            </a:endParaRPr>
          </a:p>
          <a:p>
            <a:pPr>
              <a:lnSpc>
                <a:spcPct val="114000"/>
              </a:lnSpc>
            </a:pPr>
            <a:r>
              <a:rPr lang="de-DE" sz="3600" b="1" dirty="0" smtClean="0">
                <a:solidFill>
                  <a:srgbClr val="009900"/>
                </a:solidFill>
              </a:rPr>
              <a:t>… unter dem Tisch.</a:t>
            </a:r>
          </a:p>
          <a:p>
            <a:pPr>
              <a:lnSpc>
                <a:spcPct val="114000"/>
              </a:lnSpc>
            </a:pPr>
            <a:r>
              <a:rPr lang="de-DE" sz="3600" b="1" dirty="0" smtClean="0">
                <a:solidFill>
                  <a:srgbClr val="660066"/>
                </a:solidFill>
              </a:rPr>
              <a:t>… vor dem Bett.</a:t>
            </a:r>
          </a:p>
          <a:p>
            <a:pPr>
              <a:lnSpc>
                <a:spcPct val="114000"/>
              </a:lnSpc>
            </a:pPr>
            <a:r>
              <a:rPr lang="de-DE" sz="3600" b="1" dirty="0" smtClean="0">
                <a:solidFill>
                  <a:srgbClr val="660066"/>
                </a:solidFill>
              </a:rPr>
              <a:t>… auf dem Teppich.</a:t>
            </a:r>
            <a:endParaRPr lang="ru-RU" sz="3600" b="1" dirty="0">
              <a:solidFill>
                <a:srgbClr val="660066"/>
              </a:solidFill>
            </a:endParaRPr>
          </a:p>
        </p:txBody>
      </p:sp>
      <p:pic>
        <p:nvPicPr>
          <p:cNvPr id="3" name="Рисунок 2" descr="Zimmer1.jpg"/>
          <p:cNvPicPr>
            <a:picLocks noChangeAspect="1"/>
          </p:cNvPicPr>
          <p:nvPr/>
        </p:nvPicPr>
        <p:blipFill>
          <a:blip r:embed="rId3" cstate="print"/>
          <a:srcRect l="42988" t="41035" r="35756" b="28986"/>
          <a:stretch>
            <a:fillRect/>
          </a:stretch>
        </p:blipFill>
        <p:spPr>
          <a:xfrm>
            <a:off x="4427984" y="260648"/>
            <a:ext cx="2986760" cy="2808312"/>
          </a:xfrm>
          <a:prstGeom prst="rect">
            <a:avLst/>
          </a:prstGeom>
        </p:spPr>
      </p:pic>
      <p:pic>
        <p:nvPicPr>
          <p:cNvPr id="4" name="Рисунок 3" descr="508px-WerWirdMillionä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916832" cy="1916832"/>
          </a:xfrm>
          <a:prstGeom prst="rect">
            <a:avLst/>
          </a:prstGeom>
        </p:spPr>
      </p:pic>
      <p:pic>
        <p:nvPicPr>
          <p:cNvPr id="7" name="Рисунок 6" descr="10000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452320" y="2780928"/>
            <a:ext cx="1541023" cy="37444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332656"/>
            <a:ext cx="7236296" cy="1143000"/>
          </a:xfrm>
        </p:spPr>
        <p:txBody>
          <a:bodyPr/>
          <a:lstStyle/>
          <a:p>
            <a:r>
              <a:rPr lang="de-DE" b="1" dirty="0" smtClean="0">
                <a:solidFill>
                  <a:srgbClr val="660066"/>
                </a:solidFill>
              </a:rPr>
              <a:t>Wo hängen die Fotos?</a:t>
            </a:r>
            <a:endParaRPr lang="ru-RU" b="1" dirty="0">
              <a:solidFill>
                <a:srgbClr val="66006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87624" y="2636912"/>
            <a:ext cx="4460452" cy="32142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de-DE" sz="3600" b="1" dirty="0" smtClean="0">
                <a:solidFill>
                  <a:srgbClr val="660066"/>
                </a:solidFill>
              </a:rPr>
              <a:t>Die Fotos hängen …</a:t>
            </a:r>
          </a:p>
          <a:p>
            <a:pPr>
              <a:lnSpc>
                <a:spcPct val="114000"/>
              </a:lnSpc>
            </a:pPr>
            <a:endParaRPr lang="de-DE" sz="3600" b="1" dirty="0" smtClean="0">
              <a:solidFill>
                <a:srgbClr val="660066"/>
              </a:solidFill>
            </a:endParaRPr>
          </a:p>
          <a:p>
            <a:pPr>
              <a:lnSpc>
                <a:spcPct val="114000"/>
              </a:lnSpc>
            </a:pPr>
            <a:r>
              <a:rPr lang="de-DE" sz="3600" b="1" dirty="0" smtClean="0">
                <a:solidFill>
                  <a:srgbClr val="660066"/>
                </a:solidFill>
              </a:rPr>
              <a:t>… über der Kommode.</a:t>
            </a:r>
          </a:p>
          <a:p>
            <a:pPr>
              <a:lnSpc>
                <a:spcPct val="114000"/>
              </a:lnSpc>
            </a:pPr>
            <a:r>
              <a:rPr lang="de-DE" sz="3600" b="1" dirty="0" smtClean="0">
                <a:solidFill>
                  <a:srgbClr val="660066"/>
                </a:solidFill>
              </a:rPr>
              <a:t>… </a:t>
            </a:r>
            <a:r>
              <a:rPr lang="de-DE" sz="3600" b="1" dirty="0" smtClean="0">
                <a:solidFill>
                  <a:srgbClr val="660066"/>
                </a:solidFill>
              </a:rPr>
              <a:t>über</a:t>
            </a:r>
            <a:r>
              <a:rPr lang="de-DE" sz="3600" b="1" dirty="0" smtClean="0">
                <a:solidFill>
                  <a:srgbClr val="660066"/>
                </a:solidFill>
              </a:rPr>
              <a:t> dem Bett.</a:t>
            </a:r>
          </a:p>
          <a:p>
            <a:pPr>
              <a:lnSpc>
                <a:spcPct val="114000"/>
              </a:lnSpc>
            </a:pPr>
            <a:r>
              <a:rPr lang="de-DE" sz="3600" b="1" dirty="0" smtClean="0">
                <a:solidFill>
                  <a:srgbClr val="660066"/>
                </a:solidFill>
              </a:rPr>
              <a:t>… </a:t>
            </a:r>
            <a:r>
              <a:rPr lang="de-DE" sz="3600" b="1" dirty="0" smtClean="0">
                <a:solidFill>
                  <a:srgbClr val="660066"/>
                </a:solidFill>
              </a:rPr>
              <a:t>über</a:t>
            </a:r>
            <a:r>
              <a:rPr lang="de-DE" sz="3600" b="1" dirty="0" smtClean="0">
                <a:solidFill>
                  <a:srgbClr val="660066"/>
                </a:solidFill>
              </a:rPr>
              <a:t> dem Tisch.</a:t>
            </a:r>
            <a:endParaRPr lang="ru-RU" sz="3200" b="1" dirty="0">
              <a:solidFill>
                <a:srgbClr val="660066"/>
              </a:solidFill>
            </a:endParaRPr>
          </a:p>
        </p:txBody>
      </p:sp>
      <p:pic>
        <p:nvPicPr>
          <p:cNvPr id="3" name="Рисунок 2" descr="Zimmer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484784"/>
            <a:ext cx="7452828" cy="4968552"/>
          </a:xfrm>
          <a:prstGeom prst="rect">
            <a:avLst/>
          </a:prstGeom>
        </p:spPr>
      </p:pic>
      <p:pic>
        <p:nvPicPr>
          <p:cNvPr id="4" name="Рисунок 3" descr="508px-WerWirdMillionä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916832" cy="1916832"/>
          </a:xfrm>
          <a:prstGeom prst="rect">
            <a:avLst/>
          </a:prstGeom>
        </p:spPr>
      </p:pic>
      <p:pic>
        <p:nvPicPr>
          <p:cNvPr id="7" name="Рисунок 6" descr="25000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452320" y="2924944"/>
            <a:ext cx="1487122" cy="360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87624" y="2636912"/>
            <a:ext cx="4460452" cy="3250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de-DE" sz="3600" b="1" dirty="0" smtClean="0">
                <a:solidFill>
                  <a:srgbClr val="660066"/>
                </a:solidFill>
              </a:rPr>
              <a:t>Die Fotos hängen …</a:t>
            </a:r>
          </a:p>
          <a:p>
            <a:pPr>
              <a:lnSpc>
                <a:spcPct val="114000"/>
              </a:lnSpc>
            </a:pPr>
            <a:endParaRPr lang="de-DE" sz="3600" b="1" dirty="0" smtClean="0">
              <a:solidFill>
                <a:srgbClr val="660066"/>
              </a:solidFill>
            </a:endParaRPr>
          </a:p>
          <a:p>
            <a:pPr>
              <a:lnSpc>
                <a:spcPct val="114000"/>
              </a:lnSpc>
            </a:pPr>
            <a:r>
              <a:rPr lang="de-DE" sz="3600" b="1" dirty="0" smtClean="0">
                <a:solidFill>
                  <a:srgbClr val="660066"/>
                </a:solidFill>
              </a:rPr>
              <a:t>… über der Kommode.</a:t>
            </a:r>
          </a:p>
          <a:p>
            <a:pPr>
              <a:lnSpc>
                <a:spcPct val="114000"/>
              </a:lnSpc>
            </a:pPr>
            <a:r>
              <a:rPr lang="de-DE" sz="3600" b="1" dirty="0" smtClean="0">
                <a:solidFill>
                  <a:srgbClr val="009900"/>
                </a:solidFill>
              </a:rPr>
              <a:t>… </a:t>
            </a:r>
            <a:r>
              <a:rPr lang="de-DE" sz="3600" b="1" dirty="0" smtClean="0">
                <a:solidFill>
                  <a:srgbClr val="009900"/>
                </a:solidFill>
              </a:rPr>
              <a:t>über</a:t>
            </a:r>
            <a:r>
              <a:rPr lang="de-DE" sz="3600" b="1" dirty="0" smtClean="0">
                <a:solidFill>
                  <a:srgbClr val="009900"/>
                </a:solidFill>
              </a:rPr>
              <a:t> dem Bett.</a:t>
            </a:r>
          </a:p>
          <a:p>
            <a:pPr>
              <a:lnSpc>
                <a:spcPct val="114000"/>
              </a:lnSpc>
            </a:pPr>
            <a:r>
              <a:rPr lang="de-DE" sz="3600" b="1" dirty="0" smtClean="0">
                <a:solidFill>
                  <a:srgbClr val="660066"/>
                </a:solidFill>
              </a:rPr>
              <a:t>… </a:t>
            </a:r>
            <a:r>
              <a:rPr lang="de-DE" sz="3600" b="1" dirty="0" smtClean="0">
                <a:solidFill>
                  <a:srgbClr val="660066"/>
                </a:solidFill>
              </a:rPr>
              <a:t>über</a:t>
            </a:r>
            <a:r>
              <a:rPr lang="de-DE" sz="3600" b="1" dirty="0" smtClean="0">
                <a:solidFill>
                  <a:srgbClr val="660066"/>
                </a:solidFill>
              </a:rPr>
              <a:t> dem Tisch.</a:t>
            </a:r>
            <a:endParaRPr lang="ru-RU" sz="3200" b="1" dirty="0">
              <a:solidFill>
                <a:srgbClr val="660066"/>
              </a:solidFill>
            </a:endParaRPr>
          </a:p>
        </p:txBody>
      </p:sp>
      <p:pic>
        <p:nvPicPr>
          <p:cNvPr id="3" name="Рисунок 2" descr="Zimmer1.jpg"/>
          <p:cNvPicPr>
            <a:picLocks noChangeAspect="1"/>
          </p:cNvPicPr>
          <p:nvPr/>
        </p:nvPicPr>
        <p:blipFill>
          <a:blip r:embed="rId3" cstate="print"/>
          <a:srcRect l="57481" t="30435" r="973" b="24638"/>
          <a:stretch>
            <a:fillRect/>
          </a:stretch>
        </p:blipFill>
        <p:spPr>
          <a:xfrm>
            <a:off x="4860032" y="188640"/>
            <a:ext cx="3595754" cy="2592288"/>
          </a:xfrm>
          <a:prstGeom prst="rect">
            <a:avLst/>
          </a:prstGeom>
        </p:spPr>
      </p:pic>
      <p:pic>
        <p:nvPicPr>
          <p:cNvPr id="4" name="Рисунок 3" descr="508px-WerWirdMillionä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916832" cy="1916832"/>
          </a:xfrm>
          <a:prstGeom prst="rect">
            <a:avLst/>
          </a:prstGeom>
        </p:spPr>
      </p:pic>
      <p:pic>
        <p:nvPicPr>
          <p:cNvPr id="7" name="Рисунок 6" descr="25000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452320" y="2924944"/>
            <a:ext cx="1487122" cy="360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332656"/>
            <a:ext cx="7236296" cy="1143000"/>
          </a:xfrm>
        </p:spPr>
        <p:txBody>
          <a:bodyPr/>
          <a:lstStyle/>
          <a:p>
            <a:r>
              <a:rPr lang="de-DE" b="1" dirty="0" smtClean="0">
                <a:solidFill>
                  <a:srgbClr val="660066"/>
                </a:solidFill>
              </a:rPr>
              <a:t>Wo liegt der Fußball?</a:t>
            </a:r>
            <a:endParaRPr lang="ru-RU" b="1" dirty="0">
              <a:solidFill>
                <a:srgbClr val="66006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2636912"/>
            <a:ext cx="5379550" cy="3250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de-DE" sz="3600" b="1" dirty="0" smtClean="0">
                <a:solidFill>
                  <a:srgbClr val="660066"/>
                </a:solidFill>
              </a:rPr>
              <a:t>Der Fußball liegt …</a:t>
            </a:r>
          </a:p>
          <a:p>
            <a:pPr>
              <a:lnSpc>
                <a:spcPct val="114000"/>
              </a:lnSpc>
            </a:pPr>
            <a:endParaRPr lang="de-DE" sz="3600" b="1" dirty="0" smtClean="0">
              <a:solidFill>
                <a:srgbClr val="660066"/>
              </a:solidFill>
            </a:endParaRPr>
          </a:p>
          <a:p>
            <a:pPr>
              <a:lnSpc>
                <a:spcPct val="114000"/>
              </a:lnSpc>
            </a:pPr>
            <a:r>
              <a:rPr lang="de-DE" sz="3600" b="1" dirty="0" smtClean="0">
                <a:solidFill>
                  <a:srgbClr val="660066"/>
                </a:solidFill>
              </a:rPr>
              <a:t>… auf dem grauen Teppich.</a:t>
            </a:r>
          </a:p>
          <a:p>
            <a:pPr>
              <a:lnSpc>
                <a:spcPct val="114000"/>
              </a:lnSpc>
            </a:pPr>
            <a:r>
              <a:rPr lang="de-DE" sz="3600" b="1" dirty="0" smtClean="0">
                <a:solidFill>
                  <a:srgbClr val="660066"/>
                </a:solidFill>
              </a:rPr>
              <a:t>… </a:t>
            </a:r>
            <a:r>
              <a:rPr lang="de-DE" sz="3600" b="1" dirty="0" smtClean="0">
                <a:solidFill>
                  <a:srgbClr val="660066"/>
                </a:solidFill>
              </a:rPr>
              <a:t>auf dem </a:t>
            </a:r>
            <a:r>
              <a:rPr lang="de-DE" sz="3600" b="1" dirty="0" smtClean="0">
                <a:solidFill>
                  <a:srgbClr val="660066"/>
                </a:solidFill>
              </a:rPr>
              <a:t>grünen </a:t>
            </a:r>
            <a:r>
              <a:rPr lang="de-DE" sz="3600" b="1" dirty="0" smtClean="0">
                <a:solidFill>
                  <a:srgbClr val="660066"/>
                </a:solidFill>
              </a:rPr>
              <a:t>Teppich</a:t>
            </a:r>
            <a:r>
              <a:rPr lang="de-DE" sz="3600" b="1" dirty="0" smtClean="0">
                <a:solidFill>
                  <a:srgbClr val="660066"/>
                </a:solidFill>
              </a:rPr>
              <a:t>.</a:t>
            </a:r>
          </a:p>
          <a:p>
            <a:pPr>
              <a:lnSpc>
                <a:spcPct val="114000"/>
              </a:lnSpc>
            </a:pPr>
            <a:r>
              <a:rPr lang="de-DE" sz="3600" b="1" dirty="0" smtClean="0">
                <a:solidFill>
                  <a:srgbClr val="660066"/>
                </a:solidFill>
              </a:rPr>
              <a:t>… zwischen den Teppichen.</a:t>
            </a:r>
            <a:endParaRPr lang="ru-RU" sz="3600" b="1" dirty="0">
              <a:solidFill>
                <a:srgbClr val="660066"/>
              </a:solidFill>
            </a:endParaRPr>
          </a:p>
        </p:txBody>
      </p:sp>
      <p:pic>
        <p:nvPicPr>
          <p:cNvPr id="3" name="Рисунок 2" descr="Zimmer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628800"/>
            <a:ext cx="7452828" cy="4968552"/>
          </a:xfrm>
          <a:prstGeom prst="rect">
            <a:avLst/>
          </a:prstGeom>
        </p:spPr>
      </p:pic>
      <p:pic>
        <p:nvPicPr>
          <p:cNvPr id="4" name="Рисунок 3" descr="508px-WerWirdMillionä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916832" cy="1916832"/>
          </a:xfrm>
          <a:prstGeom prst="rect">
            <a:avLst/>
          </a:prstGeom>
        </p:spPr>
      </p:pic>
      <p:pic>
        <p:nvPicPr>
          <p:cNvPr id="7" name="Рисунок 6" descr="50000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452320" y="2924943"/>
            <a:ext cx="1512168" cy="35625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11560" y="2636912"/>
            <a:ext cx="5379550" cy="3250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de-DE" sz="3600" b="1" dirty="0" smtClean="0">
                <a:solidFill>
                  <a:srgbClr val="660066"/>
                </a:solidFill>
              </a:rPr>
              <a:t>Der Fußball liegt …</a:t>
            </a:r>
          </a:p>
          <a:p>
            <a:pPr>
              <a:lnSpc>
                <a:spcPct val="114000"/>
              </a:lnSpc>
            </a:pPr>
            <a:endParaRPr lang="de-DE" sz="3600" b="1" dirty="0" smtClean="0">
              <a:solidFill>
                <a:srgbClr val="660066"/>
              </a:solidFill>
            </a:endParaRPr>
          </a:p>
          <a:p>
            <a:pPr>
              <a:lnSpc>
                <a:spcPct val="114000"/>
              </a:lnSpc>
            </a:pPr>
            <a:r>
              <a:rPr lang="de-DE" sz="3600" b="1" dirty="0" smtClean="0">
                <a:solidFill>
                  <a:srgbClr val="009900"/>
                </a:solidFill>
              </a:rPr>
              <a:t>… auf dem grauen Teppich.</a:t>
            </a:r>
          </a:p>
          <a:p>
            <a:pPr>
              <a:lnSpc>
                <a:spcPct val="114000"/>
              </a:lnSpc>
            </a:pPr>
            <a:r>
              <a:rPr lang="de-DE" sz="3600" b="1" dirty="0" smtClean="0">
                <a:solidFill>
                  <a:srgbClr val="660066"/>
                </a:solidFill>
              </a:rPr>
              <a:t>… </a:t>
            </a:r>
            <a:r>
              <a:rPr lang="de-DE" sz="3600" b="1" dirty="0" smtClean="0">
                <a:solidFill>
                  <a:srgbClr val="660066"/>
                </a:solidFill>
              </a:rPr>
              <a:t>auf dem </a:t>
            </a:r>
            <a:r>
              <a:rPr lang="de-DE" sz="3600" b="1" dirty="0" smtClean="0">
                <a:solidFill>
                  <a:srgbClr val="660066"/>
                </a:solidFill>
              </a:rPr>
              <a:t>grünen </a:t>
            </a:r>
            <a:r>
              <a:rPr lang="de-DE" sz="3600" b="1" dirty="0" smtClean="0">
                <a:solidFill>
                  <a:srgbClr val="660066"/>
                </a:solidFill>
              </a:rPr>
              <a:t>Teppich</a:t>
            </a:r>
            <a:r>
              <a:rPr lang="de-DE" sz="3600" b="1" dirty="0" smtClean="0">
                <a:solidFill>
                  <a:srgbClr val="660066"/>
                </a:solidFill>
              </a:rPr>
              <a:t>.</a:t>
            </a:r>
          </a:p>
          <a:p>
            <a:pPr>
              <a:lnSpc>
                <a:spcPct val="114000"/>
              </a:lnSpc>
            </a:pPr>
            <a:r>
              <a:rPr lang="de-DE" sz="3600" b="1" dirty="0" smtClean="0">
                <a:solidFill>
                  <a:srgbClr val="660066"/>
                </a:solidFill>
              </a:rPr>
              <a:t>… zwischen den Teppichen.</a:t>
            </a:r>
            <a:endParaRPr lang="ru-RU" sz="3600" b="1" dirty="0">
              <a:solidFill>
                <a:srgbClr val="660066"/>
              </a:solidFill>
            </a:endParaRPr>
          </a:p>
        </p:txBody>
      </p:sp>
      <p:pic>
        <p:nvPicPr>
          <p:cNvPr id="3" name="Рисунок 2" descr="Zimmer1.jpg"/>
          <p:cNvPicPr>
            <a:picLocks noChangeAspect="1"/>
          </p:cNvPicPr>
          <p:nvPr/>
        </p:nvPicPr>
        <p:blipFill>
          <a:blip r:embed="rId3" cstate="print"/>
          <a:srcRect l="35259" t="66667" r="14500" b="4348"/>
          <a:stretch>
            <a:fillRect/>
          </a:stretch>
        </p:blipFill>
        <p:spPr>
          <a:xfrm>
            <a:off x="2915817" y="404664"/>
            <a:ext cx="5616624" cy="2160240"/>
          </a:xfrm>
          <a:prstGeom prst="rect">
            <a:avLst/>
          </a:prstGeom>
        </p:spPr>
      </p:pic>
      <p:pic>
        <p:nvPicPr>
          <p:cNvPr id="4" name="Рисунок 3" descr="508px-WerWirdMillionä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916832" cy="1916832"/>
          </a:xfrm>
          <a:prstGeom prst="rect">
            <a:avLst/>
          </a:prstGeom>
        </p:spPr>
      </p:pic>
      <p:pic>
        <p:nvPicPr>
          <p:cNvPr id="7" name="Рисунок 6" descr="50000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452320" y="2924943"/>
            <a:ext cx="1512168" cy="35625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332656"/>
            <a:ext cx="7236296" cy="1143000"/>
          </a:xfrm>
        </p:spPr>
        <p:txBody>
          <a:bodyPr/>
          <a:lstStyle/>
          <a:p>
            <a:r>
              <a:rPr lang="de-DE" b="1" dirty="0" smtClean="0">
                <a:solidFill>
                  <a:srgbClr val="660066"/>
                </a:solidFill>
              </a:rPr>
              <a:t>Wo ist die Gitarre?</a:t>
            </a:r>
            <a:endParaRPr lang="ru-RU" b="1" dirty="0">
              <a:solidFill>
                <a:srgbClr val="66006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2852936"/>
            <a:ext cx="3818161" cy="32142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de-DE" sz="3600" b="1" dirty="0" smtClean="0">
                <a:solidFill>
                  <a:srgbClr val="660066"/>
                </a:solidFill>
              </a:rPr>
              <a:t>Die Gitarre ist …</a:t>
            </a:r>
          </a:p>
          <a:p>
            <a:pPr>
              <a:lnSpc>
                <a:spcPct val="114000"/>
              </a:lnSpc>
            </a:pPr>
            <a:endParaRPr lang="de-DE" sz="3600" b="1" dirty="0" smtClean="0">
              <a:solidFill>
                <a:srgbClr val="660066"/>
              </a:solidFill>
            </a:endParaRPr>
          </a:p>
          <a:p>
            <a:pPr>
              <a:lnSpc>
                <a:spcPct val="114000"/>
              </a:lnSpc>
            </a:pPr>
            <a:r>
              <a:rPr lang="de-DE" sz="3600" b="1" dirty="0" smtClean="0">
                <a:solidFill>
                  <a:srgbClr val="660066"/>
                </a:solidFill>
              </a:rPr>
              <a:t>… im Schrank.</a:t>
            </a:r>
          </a:p>
          <a:p>
            <a:pPr>
              <a:lnSpc>
                <a:spcPct val="114000"/>
              </a:lnSpc>
            </a:pPr>
            <a:r>
              <a:rPr lang="de-DE" sz="3600" b="1" dirty="0" smtClean="0">
                <a:solidFill>
                  <a:srgbClr val="660066"/>
                </a:solidFill>
              </a:rPr>
              <a:t>… am Fenster.</a:t>
            </a:r>
          </a:p>
          <a:p>
            <a:pPr>
              <a:lnSpc>
                <a:spcPct val="114000"/>
              </a:lnSpc>
            </a:pPr>
            <a:r>
              <a:rPr lang="de-DE" sz="3600" b="1" dirty="0" smtClean="0">
                <a:solidFill>
                  <a:srgbClr val="660066"/>
                </a:solidFill>
              </a:rPr>
              <a:t>… neben dem Bett.</a:t>
            </a:r>
            <a:endParaRPr lang="ru-RU" sz="3600" b="1" dirty="0">
              <a:solidFill>
                <a:srgbClr val="660066"/>
              </a:solidFill>
            </a:endParaRPr>
          </a:p>
        </p:txBody>
      </p:sp>
      <p:pic>
        <p:nvPicPr>
          <p:cNvPr id="3" name="Рисунок 2" descr="Zimmer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412776"/>
            <a:ext cx="7452828" cy="4968552"/>
          </a:xfrm>
          <a:prstGeom prst="rect">
            <a:avLst/>
          </a:prstGeom>
        </p:spPr>
      </p:pic>
      <p:pic>
        <p:nvPicPr>
          <p:cNvPr id="4" name="Рисунок 3" descr="508px-WerWirdMillionä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916832" cy="1916832"/>
          </a:xfrm>
          <a:prstGeom prst="rect">
            <a:avLst/>
          </a:prstGeom>
        </p:spPr>
      </p:pic>
      <p:pic>
        <p:nvPicPr>
          <p:cNvPr id="7" name="Рисунок 6" descr="100000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524328" y="3068960"/>
            <a:ext cx="1440160" cy="34689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55576" y="3140968"/>
            <a:ext cx="3818161" cy="3250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de-DE" sz="3600" b="1" dirty="0" smtClean="0">
                <a:solidFill>
                  <a:srgbClr val="660066"/>
                </a:solidFill>
              </a:rPr>
              <a:t>Die Gitarre ist …</a:t>
            </a:r>
          </a:p>
          <a:p>
            <a:pPr>
              <a:lnSpc>
                <a:spcPct val="114000"/>
              </a:lnSpc>
            </a:pPr>
            <a:endParaRPr lang="de-DE" sz="3600" b="1" dirty="0" smtClean="0">
              <a:solidFill>
                <a:srgbClr val="660066"/>
              </a:solidFill>
            </a:endParaRPr>
          </a:p>
          <a:p>
            <a:pPr>
              <a:lnSpc>
                <a:spcPct val="114000"/>
              </a:lnSpc>
            </a:pPr>
            <a:r>
              <a:rPr lang="de-DE" sz="3600" b="1" dirty="0" smtClean="0">
                <a:solidFill>
                  <a:srgbClr val="660066"/>
                </a:solidFill>
              </a:rPr>
              <a:t>… im Schrank.</a:t>
            </a:r>
          </a:p>
          <a:p>
            <a:pPr>
              <a:lnSpc>
                <a:spcPct val="114000"/>
              </a:lnSpc>
            </a:pPr>
            <a:r>
              <a:rPr lang="de-DE" sz="3600" b="1" dirty="0" smtClean="0">
                <a:solidFill>
                  <a:srgbClr val="660066"/>
                </a:solidFill>
              </a:rPr>
              <a:t>… am Fenster.</a:t>
            </a:r>
          </a:p>
          <a:p>
            <a:pPr>
              <a:lnSpc>
                <a:spcPct val="114000"/>
              </a:lnSpc>
            </a:pPr>
            <a:r>
              <a:rPr lang="de-DE" sz="3600" b="1" dirty="0" smtClean="0">
                <a:solidFill>
                  <a:srgbClr val="009900"/>
                </a:solidFill>
              </a:rPr>
              <a:t>… neben dem Bett.</a:t>
            </a:r>
            <a:endParaRPr lang="ru-RU" sz="3600" b="1" dirty="0">
              <a:solidFill>
                <a:srgbClr val="009900"/>
              </a:solidFill>
            </a:endParaRPr>
          </a:p>
        </p:txBody>
      </p:sp>
      <p:pic>
        <p:nvPicPr>
          <p:cNvPr id="3" name="Рисунок 2" descr="Zimmer1.jpg"/>
          <p:cNvPicPr>
            <a:picLocks noChangeAspect="1"/>
          </p:cNvPicPr>
          <p:nvPr/>
        </p:nvPicPr>
        <p:blipFill>
          <a:blip r:embed="rId3" cstate="print"/>
          <a:srcRect l="56515" t="31884" b="20290"/>
          <a:stretch>
            <a:fillRect/>
          </a:stretch>
        </p:blipFill>
        <p:spPr>
          <a:xfrm>
            <a:off x="3275856" y="188640"/>
            <a:ext cx="4124741" cy="3024336"/>
          </a:xfrm>
          <a:prstGeom prst="rect">
            <a:avLst/>
          </a:prstGeom>
        </p:spPr>
      </p:pic>
      <p:pic>
        <p:nvPicPr>
          <p:cNvPr id="4" name="Рисунок 3" descr="508px-WerWirdMillionä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916832" cy="1916832"/>
          </a:xfrm>
          <a:prstGeom prst="rect">
            <a:avLst/>
          </a:prstGeom>
        </p:spPr>
      </p:pic>
      <p:pic>
        <p:nvPicPr>
          <p:cNvPr id="7" name="Рисунок 6" descr="100000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524328" y="3068960"/>
            <a:ext cx="1440160" cy="3468907"/>
          </a:xfrm>
          <a:prstGeom prst="rect">
            <a:avLst/>
          </a:prstGeom>
        </p:spPr>
      </p:pic>
      <p:cxnSp>
        <p:nvCxnSpPr>
          <p:cNvPr id="10" name="Прямая со стрелкой 9"/>
          <p:cNvCxnSpPr/>
          <p:nvPr/>
        </p:nvCxnSpPr>
        <p:spPr>
          <a:xfrm>
            <a:off x="6444208" y="836712"/>
            <a:ext cx="864096" cy="72008"/>
          </a:xfrm>
          <a:prstGeom prst="straightConnector1">
            <a:avLst/>
          </a:prstGeom>
          <a:ln w="889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Zimmer_original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60648"/>
            <a:ext cx="8424936" cy="63538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62" y="1724025"/>
            <a:ext cx="9134475" cy="34099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67744" y="476672"/>
            <a:ext cx="47038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b="1" dirty="0" smtClean="0">
                <a:solidFill>
                  <a:srgbClr val="660066"/>
                </a:solidFill>
              </a:rPr>
              <a:t>Sieben Unterschiede:</a:t>
            </a:r>
            <a:endParaRPr lang="ru-RU" sz="4000" b="1" dirty="0">
              <a:solidFill>
                <a:srgbClr val="66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508px-WerWirdMillionä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188640"/>
            <a:ext cx="6480720" cy="64807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332656"/>
            <a:ext cx="7236296" cy="1143000"/>
          </a:xfrm>
        </p:spPr>
        <p:txBody>
          <a:bodyPr/>
          <a:lstStyle/>
          <a:p>
            <a:r>
              <a:rPr lang="de-DE" b="1" dirty="0" smtClean="0">
                <a:solidFill>
                  <a:srgbClr val="660066"/>
                </a:solidFill>
              </a:rPr>
              <a:t>Wo steht der Schreibtisch?</a:t>
            </a:r>
            <a:endParaRPr lang="ru-RU" b="1" dirty="0">
              <a:solidFill>
                <a:srgbClr val="660066"/>
              </a:solidFill>
            </a:endParaRPr>
          </a:p>
        </p:txBody>
      </p:sp>
      <p:pic>
        <p:nvPicPr>
          <p:cNvPr id="5" name="Рисунок 4" descr="10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52320" y="2852936"/>
            <a:ext cx="1547664" cy="367735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9512" y="2636912"/>
            <a:ext cx="7312836" cy="28672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de-DE" sz="3200" b="1" dirty="0" smtClean="0">
                <a:solidFill>
                  <a:srgbClr val="660066"/>
                </a:solidFill>
              </a:rPr>
              <a:t>Der Schreibtisch steht …</a:t>
            </a:r>
          </a:p>
          <a:p>
            <a:pPr>
              <a:lnSpc>
                <a:spcPct val="114000"/>
              </a:lnSpc>
            </a:pPr>
            <a:endParaRPr lang="de-DE" sz="3200" b="1" dirty="0" smtClean="0">
              <a:solidFill>
                <a:srgbClr val="660066"/>
              </a:solidFill>
            </a:endParaRPr>
          </a:p>
          <a:p>
            <a:pPr>
              <a:lnSpc>
                <a:spcPct val="114000"/>
              </a:lnSpc>
            </a:pPr>
            <a:r>
              <a:rPr lang="de-DE" sz="3200" b="1" dirty="0" smtClean="0">
                <a:solidFill>
                  <a:srgbClr val="660066"/>
                </a:solidFill>
              </a:rPr>
              <a:t>… zwischen der Kommode und dem Bett.</a:t>
            </a:r>
          </a:p>
          <a:p>
            <a:pPr>
              <a:lnSpc>
                <a:spcPct val="114000"/>
              </a:lnSpc>
            </a:pPr>
            <a:r>
              <a:rPr lang="de-DE" sz="3200" b="1" dirty="0" smtClean="0">
                <a:solidFill>
                  <a:srgbClr val="660066"/>
                </a:solidFill>
              </a:rPr>
              <a:t>… zwischen dem Schrank und dem Bett.</a:t>
            </a:r>
          </a:p>
          <a:p>
            <a:pPr>
              <a:lnSpc>
                <a:spcPct val="114000"/>
              </a:lnSpc>
            </a:pPr>
            <a:r>
              <a:rPr lang="de-DE" sz="3200" b="1" dirty="0" smtClean="0">
                <a:solidFill>
                  <a:srgbClr val="660066"/>
                </a:solidFill>
              </a:rPr>
              <a:t>… zwischen der Kommode und dem Stuhl.</a:t>
            </a:r>
            <a:endParaRPr lang="ru-RU" sz="3200" b="1" dirty="0">
              <a:solidFill>
                <a:srgbClr val="660066"/>
              </a:solidFill>
            </a:endParaRPr>
          </a:p>
        </p:txBody>
      </p:sp>
      <p:pic>
        <p:nvPicPr>
          <p:cNvPr id="3" name="Рисунок 2" descr="Zimmer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556792"/>
            <a:ext cx="7452828" cy="4968552"/>
          </a:xfrm>
          <a:prstGeom prst="rect">
            <a:avLst/>
          </a:prstGeom>
        </p:spPr>
      </p:pic>
      <p:pic>
        <p:nvPicPr>
          <p:cNvPr id="4" name="Рисунок 3" descr="508px-WerWirdMillionär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1916832" cy="19168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0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52320" y="2852936"/>
            <a:ext cx="1547664" cy="367735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3528" y="3284984"/>
            <a:ext cx="7312836" cy="28991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de-DE" sz="3200" b="1" dirty="0" smtClean="0">
                <a:solidFill>
                  <a:srgbClr val="660066"/>
                </a:solidFill>
              </a:rPr>
              <a:t>Der Schreibtisch steht …</a:t>
            </a:r>
          </a:p>
          <a:p>
            <a:pPr>
              <a:lnSpc>
                <a:spcPct val="114000"/>
              </a:lnSpc>
            </a:pPr>
            <a:endParaRPr lang="de-DE" sz="3200" b="1" dirty="0" smtClean="0">
              <a:solidFill>
                <a:srgbClr val="660066"/>
              </a:solidFill>
            </a:endParaRPr>
          </a:p>
          <a:p>
            <a:pPr>
              <a:lnSpc>
                <a:spcPct val="114000"/>
              </a:lnSpc>
            </a:pPr>
            <a:r>
              <a:rPr lang="de-DE" sz="3200" b="1" dirty="0" smtClean="0">
                <a:solidFill>
                  <a:srgbClr val="660066"/>
                </a:solidFill>
              </a:rPr>
              <a:t>… zwischen der Kommode und dem Bett.</a:t>
            </a:r>
          </a:p>
          <a:p>
            <a:pPr>
              <a:lnSpc>
                <a:spcPct val="114000"/>
              </a:lnSpc>
            </a:pPr>
            <a:r>
              <a:rPr lang="de-DE" sz="3200" b="1" dirty="0" smtClean="0">
                <a:solidFill>
                  <a:srgbClr val="009900"/>
                </a:solidFill>
              </a:rPr>
              <a:t>… zwischen dem Schrank und dem Bett.</a:t>
            </a:r>
          </a:p>
          <a:p>
            <a:pPr>
              <a:lnSpc>
                <a:spcPct val="114000"/>
              </a:lnSpc>
            </a:pPr>
            <a:r>
              <a:rPr lang="de-DE" sz="3200" b="1" dirty="0" smtClean="0">
                <a:solidFill>
                  <a:srgbClr val="660066"/>
                </a:solidFill>
              </a:rPr>
              <a:t>… zwischen der Kommode und dem Stuhl.</a:t>
            </a:r>
            <a:endParaRPr lang="ru-RU" sz="3200" b="1" dirty="0">
              <a:solidFill>
                <a:srgbClr val="660066"/>
              </a:solidFill>
            </a:endParaRPr>
          </a:p>
        </p:txBody>
      </p:sp>
      <p:pic>
        <p:nvPicPr>
          <p:cNvPr id="3" name="Рисунок 2" descr="Zimmer1.jpg"/>
          <p:cNvPicPr>
            <a:picLocks noChangeAspect="1"/>
          </p:cNvPicPr>
          <p:nvPr/>
        </p:nvPicPr>
        <p:blipFill>
          <a:blip r:embed="rId4" cstate="print"/>
          <a:srcRect l="39614" t="23188" r="2415" b="30435"/>
          <a:stretch>
            <a:fillRect/>
          </a:stretch>
        </p:blipFill>
        <p:spPr>
          <a:xfrm>
            <a:off x="2123728" y="188640"/>
            <a:ext cx="5265585" cy="2808312"/>
          </a:xfrm>
          <a:prstGeom prst="rect">
            <a:avLst/>
          </a:prstGeom>
        </p:spPr>
      </p:pic>
      <p:pic>
        <p:nvPicPr>
          <p:cNvPr id="4" name="Рисунок 3" descr="508px-WerWirdMillionär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1916832" cy="19168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332656"/>
            <a:ext cx="7236296" cy="1143000"/>
          </a:xfrm>
        </p:spPr>
        <p:txBody>
          <a:bodyPr/>
          <a:lstStyle/>
          <a:p>
            <a:r>
              <a:rPr lang="de-DE" b="1" dirty="0" smtClean="0">
                <a:solidFill>
                  <a:srgbClr val="660066"/>
                </a:solidFill>
              </a:rPr>
              <a:t>Wo steht die Kommode?</a:t>
            </a:r>
            <a:endParaRPr lang="ru-RU" b="1" dirty="0">
              <a:solidFill>
                <a:srgbClr val="66006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43608" y="2636912"/>
            <a:ext cx="4730398" cy="28991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de-DE" sz="3200" b="1" dirty="0" smtClean="0">
                <a:solidFill>
                  <a:srgbClr val="660066"/>
                </a:solidFill>
              </a:rPr>
              <a:t>Die Kommode steht …</a:t>
            </a:r>
          </a:p>
          <a:p>
            <a:pPr>
              <a:lnSpc>
                <a:spcPct val="114000"/>
              </a:lnSpc>
            </a:pPr>
            <a:endParaRPr lang="de-DE" sz="3200" b="1" dirty="0" smtClean="0">
              <a:solidFill>
                <a:srgbClr val="660066"/>
              </a:solidFill>
            </a:endParaRPr>
          </a:p>
          <a:p>
            <a:pPr>
              <a:lnSpc>
                <a:spcPct val="114000"/>
              </a:lnSpc>
            </a:pPr>
            <a:r>
              <a:rPr lang="de-DE" sz="3200" b="1" dirty="0" smtClean="0">
                <a:solidFill>
                  <a:srgbClr val="660066"/>
                </a:solidFill>
              </a:rPr>
              <a:t>… links von dem Schrank.</a:t>
            </a:r>
          </a:p>
          <a:p>
            <a:pPr>
              <a:lnSpc>
                <a:spcPct val="114000"/>
              </a:lnSpc>
            </a:pPr>
            <a:r>
              <a:rPr lang="de-DE" sz="3200" b="1" dirty="0" smtClean="0">
                <a:solidFill>
                  <a:srgbClr val="660066"/>
                </a:solidFill>
              </a:rPr>
              <a:t>… rechts </a:t>
            </a:r>
            <a:r>
              <a:rPr lang="de-DE" sz="3200" b="1" dirty="0" smtClean="0">
                <a:solidFill>
                  <a:srgbClr val="660066"/>
                </a:solidFill>
              </a:rPr>
              <a:t>von dem Schrank.</a:t>
            </a:r>
          </a:p>
          <a:p>
            <a:pPr>
              <a:lnSpc>
                <a:spcPct val="114000"/>
              </a:lnSpc>
            </a:pPr>
            <a:r>
              <a:rPr lang="de-DE" sz="3200" b="1" dirty="0" smtClean="0">
                <a:solidFill>
                  <a:srgbClr val="660066"/>
                </a:solidFill>
              </a:rPr>
              <a:t>… auf dem Teppich.</a:t>
            </a:r>
            <a:endParaRPr lang="ru-RU" sz="3200" b="1" dirty="0">
              <a:solidFill>
                <a:srgbClr val="660066"/>
              </a:solidFill>
            </a:endParaRPr>
          </a:p>
        </p:txBody>
      </p:sp>
      <p:pic>
        <p:nvPicPr>
          <p:cNvPr id="3" name="Рисунок 2" descr="Zimmer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484784"/>
            <a:ext cx="7452828" cy="4968552"/>
          </a:xfrm>
          <a:prstGeom prst="rect">
            <a:avLst/>
          </a:prstGeom>
        </p:spPr>
      </p:pic>
      <p:pic>
        <p:nvPicPr>
          <p:cNvPr id="4" name="Рисунок 3" descr="508px-WerWirdMillionä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916832" cy="1916832"/>
          </a:xfrm>
          <a:prstGeom prst="rect">
            <a:avLst/>
          </a:prstGeom>
        </p:spPr>
      </p:pic>
      <p:pic>
        <p:nvPicPr>
          <p:cNvPr id="7" name="Рисунок 6" descr="500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581582" y="2780928"/>
            <a:ext cx="1562418" cy="37444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55576" y="2636912"/>
            <a:ext cx="5304786" cy="32142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de-DE" sz="3600" b="1" dirty="0" smtClean="0">
                <a:solidFill>
                  <a:srgbClr val="660066"/>
                </a:solidFill>
              </a:rPr>
              <a:t>Die Kommode steht …</a:t>
            </a:r>
          </a:p>
          <a:p>
            <a:pPr>
              <a:lnSpc>
                <a:spcPct val="114000"/>
              </a:lnSpc>
            </a:pPr>
            <a:endParaRPr lang="de-DE" sz="3600" b="1" dirty="0" smtClean="0">
              <a:solidFill>
                <a:srgbClr val="660066"/>
              </a:solidFill>
            </a:endParaRPr>
          </a:p>
          <a:p>
            <a:pPr>
              <a:lnSpc>
                <a:spcPct val="114000"/>
              </a:lnSpc>
            </a:pPr>
            <a:r>
              <a:rPr lang="de-DE" sz="3600" b="1" dirty="0" smtClean="0">
                <a:solidFill>
                  <a:srgbClr val="009900"/>
                </a:solidFill>
              </a:rPr>
              <a:t>… links von dem Schrank.</a:t>
            </a:r>
          </a:p>
          <a:p>
            <a:pPr>
              <a:lnSpc>
                <a:spcPct val="114000"/>
              </a:lnSpc>
            </a:pPr>
            <a:r>
              <a:rPr lang="de-DE" sz="3600" b="1" dirty="0" smtClean="0">
                <a:solidFill>
                  <a:srgbClr val="660066"/>
                </a:solidFill>
              </a:rPr>
              <a:t>… rechts </a:t>
            </a:r>
            <a:r>
              <a:rPr lang="de-DE" sz="3600" b="1" dirty="0" smtClean="0">
                <a:solidFill>
                  <a:srgbClr val="660066"/>
                </a:solidFill>
              </a:rPr>
              <a:t>von dem Schrank.</a:t>
            </a:r>
          </a:p>
          <a:p>
            <a:pPr>
              <a:lnSpc>
                <a:spcPct val="114000"/>
              </a:lnSpc>
            </a:pPr>
            <a:r>
              <a:rPr lang="de-DE" sz="3600" b="1" dirty="0" smtClean="0">
                <a:solidFill>
                  <a:srgbClr val="660066"/>
                </a:solidFill>
              </a:rPr>
              <a:t>… auf dem Teppich.</a:t>
            </a:r>
            <a:endParaRPr lang="ru-RU" sz="3600" b="1" dirty="0">
              <a:solidFill>
                <a:srgbClr val="660066"/>
              </a:solidFill>
            </a:endParaRPr>
          </a:p>
        </p:txBody>
      </p:sp>
      <p:pic>
        <p:nvPicPr>
          <p:cNvPr id="3" name="Рисунок 2" descr="Zimmer1.jpg"/>
          <p:cNvPicPr>
            <a:picLocks noChangeAspect="1"/>
          </p:cNvPicPr>
          <p:nvPr/>
        </p:nvPicPr>
        <p:blipFill>
          <a:blip r:embed="rId3" cstate="print"/>
          <a:srcRect l="19800" t="21739" r="56045" b="24638"/>
          <a:stretch>
            <a:fillRect/>
          </a:stretch>
        </p:blipFill>
        <p:spPr>
          <a:xfrm>
            <a:off x="5076056" y="260648"/>
            <a:ext cx="2335395" cy="3456384"/>
          </a:xfrm>
          <a:prstGeom prst="rect">
            <a:avLst/>
          </a:prstGeom>
        </p:spPr>
      </p:pic>
      <p:pic>
        <p:nvPicPr>
          <p:cNvPr id="4" name="Рисунок 3" descr="508px-WerWirdMillionä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916832" cy="1916832"/>
          </a:xfrm>
          <a:prstGeom prst="rect">
            <a:avLst/>
          </a:prstGeom>
        </p:spPr>
      </p:pic>
      <p:pic>
        <p:nvPicPr>
          <p:cNvPr id="7" name="Рисунок 6" descr="500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581582" y="2780928"/>
            <a:ext cx="1562418" cy="37444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332656"/>
            <a:ext cx="7236296" cy="1143000"/>
          </a:xfrm>
        </p:spPr>
        <p:txBody>
          <a:bodyPr/>
          <a:lstStyle/>
          <a:p>
            <a:r>
              <a:rPr lang="de-DE" b="1" dirty="0" smtClean="0">
                <a:solidFill>
                  <a:srgbClr val="660066"/>
                </a:solidFill>
              </a:rPr>
              <a:t>Wo steht der Rucksack?</a:t>
            </a:r>
            <a:endParaRPr lang="ru-RU" b="1" dirty="0">
              <a:solidFill>
                <a:srgbClr val="66006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2636912"/>
            <a:ext cx="6462218" cy="28991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de-DE" sz="3200" b="1" dirty="0" smtClean="0">
                <a:solidFill>
                  <a:srgbClr val="660066"/>
                </a:solidFill>
              </a:rPr>
              <a:t>Der Rucksack steht …</a:t>
            </a:r>
          </a:p>
          <a:p>
            <a:pPr>
              <a:lnSpc>
                <a:spcPct val="114000"/>
              </a:lnSpc>
            </a:pPr>
            <a:endParaRPr lang="de-DE" sz="3200" b="1" dirty="0" smtClean="0">
              <a:solidFill>
                <a:srgbClr val="660066"/>
              </a:solidFill>
            </a:endParaRPr>
          </a:p>
          <a:p>
            <a:pPr>
              <a:lnSpc>
                <a:spcPct val="114000"/>
              </a:lnSpc>
            </a:pPr>
            <a:r>
              <a:rPr lang="de-DE" sz="3200" b="1" dirty="0" smtClean="0">
                <a:solidFill>
                  <a:srgbClr val="660066"/>
                </a:solidFill>
              </a:rPr>
              <a:t>… neben dem Bett.</a:t>
            </a:r>
          </a:p>
          <a:p>
            <a:pPr>
              <a:lnSpc>
                <a:spcPct val="114000"/>
              </a:lnSpc>
            </a:pPr>
            <a:r>
              <a:rPr lang="de-DE" sz="3200" b="1" dirty="0" smtClean="0">
                <a:solidFill>
                  <a:srgbClr val="660066"/>
                </a:solidFill>
              </a:rPr>
              <a:t>… auf dem Bett.</a:t>
            </a:r>
          </a:p>
          <a:p>
            <a:pPr>
              <a:lnSpc>
                <a:spcPct val="114000"/>
              </a:lnSpc>
            </a:pPr>
            <a:r>
              <a:rPr lang="de-DE" sz="3200" b="1" dirty="0" smtClean="0">
                <a:solidFill>
                  <a:srgbClr val="660066"/>
                </a:solidFill>
              </a:rPr>
              <a:t>… zwischen dem Bett und dem Stuhl.</a:t>
            </a:r>
            <a:endParaRPr lang="ru-RU" sz="3200" b="1" dirty="0">
              <a:solidFill>
                <a:srgbClr val="660066"/>
              </a:solidFill>
            </a:endParaRPr>
          </a:p>
        </p:txBody>
      </p:sp>
      <p:pic>
        <p:nvPicPr>
          <p:cNvPr id="3" name="Рисунок 2" descr="Zimmer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556792"/>
            <a:ext cx="7452828" cy="4968552"/>
          </a:xfrm>
          <a:prstGeom prst="rect">
            <a:avLst/>
          </a:prstGeom>
        </p:spPr>
      </p:pic>
      <p:pic>
        <p:nvPicPr>
          <p:cNvPr id="4" name="Рисунок 3" descr="508px-WerWirdMillionä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916832" cy="1916832"/>
          </a:xfrm>
          <a:prstGeom prst="rect">
            <a:avLst/>
          </a:prstGeom>
        </p:spPr>
      </p:pic>
      <p:pic>
        <p:nvPicPr>
          <p:cNvPr id="7" name="Рисунок 6" descr="1000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452320" y="2852936"/>
            <a:ext cx="1522380" cy="36724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39552" y="2636912"/>
            <a:ext cx="6462218" cy="28991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de-DE" sz="3200" b="1" dirty="0" smtClean="0">
                <a:solidFill>
                  <a:srgbClr val="660066"/>
                </a:solidFill>
              </a:rPr>
              <a:t>Der Rucksack steht …</a:t>
            </a:r>
          </a:p>
          <a:p>
            <a:pPr>
              <a:lnSpc>
                <a:spcPct val="114000"/>
              </a:lnSpc>
            </a:pPr>
            <a:endParaRPr lang="de-DE" sz="3200" b="1" dirty="0" smtClean="0">
              <a:solidFill>
                <a:srgbClr val="660066"/>
              </a:solidFill>
            </a:endParaRPr>
          </a:p>
          <a:p>
            <a:pPr>
              <a:lnSpc>
                <a:spcPct val="114000"/>
              </a:lnSpc>
            </a:pPr>
            <a:r>
              <a:rPr lang="de-DE" sz="3200" b="1" dirty="0" smtClean="0">
                <a:solidFill>
                  <a:srgbClr val="660066"/>
                </a:solidFill>
              </a:rPr>
              <a:t>… neben dem Bett.</a:t>
            </a:r>
          </a:p>
          <a:p>
            <a:pPr>
              <a:lnSpc>
                <a:spcPct val="114000"/>
              </a:lnSpc>
            </a:pPr>
            <a:r>
              <a:rPr lang="de-DE" sz="3200" b="1" dirty="0" smtClean="0">
                <a:solidFill>
                  <a:srgbClr val="009900"/>
                </a:solidFill>
              </a:rPr>
              <a:t>… auf dem Bett.</a:t>
            </a:r>
          </a:p>
          <a:p>
            <a:pPr>
              <a:lnSpc>
                <a:spcPct val="114000"/>
              </a:lnSpc>
            </a:pPr>
            <a:r>
              <a:rPr lang="de-DE" sz="3200" b="1" dirty="0" smtClean="0">
                <a:solidFill>
                  <a:srgbClr val="660066"/>
                </a:solidFill>
              </a:rPr>
              <a:t>… zwischen dem Bett und dem Stuhl.</a:t>
            </a:r>
            <a:endParaRPr lang="ru-RU" sz="3200" b="1" dirty="0">
              <a:solidFill>
                <a:srgbClr val="660066"/>
              </a:solidFill>
            </a:endParaRPr>
          </a:p>
        </p:txBody>
      </p:sp>
      <p:pic>
        <p:nvPicPr>
          <p:cNvPr id="3" name="Рисунок 2" descr="Zimmer1.jpg"/>
          <p:cNvPicPr>
            <a:picLocks noChangeAspect="1"/>
          </p:cNvPicPr>
          <p:nvPr/>
        </p:nvPicPr>
        <p:blipFill>
          <a:blip r:embed="rId3" cstate="print"/>
          <a:srcRect l="57481" t="40580" b="17391"/>
          <a:stretch>
            <a:fillRect/>
          </a:stretch>
        </p:blipFill>
        <p:spPr>
          <a:xfrm>
            <a:off x="4211960" y="332656"/>
            <a:ext cx="3605944" cy="2376264"/>
          </a:xfrm>
          <a:prstGeom prst="rect">
            <a:avLst/>
          </a:prstGeom>
        </p:spPr>
      </p:pic>
      <p:pic>
        <p:nvPicPr>
          <p:cNvPr id="4" name="Рисунок 3" descr="508px-WerWirdMillionä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916832" cy="1916832"/>
          </a:xfrm>
          <a:prstGeom prst="rect">
            <a:avLst/>
          </a:prstGeom>
        </p:spPr>
      </p:pic>
      <p:pic>
        <p:nvPicPr>
          <p:cNvPr id="7" name="Рисунок 6" descr="1000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452320" y="2852936"/>
            <a:ext cx="1522380" cy="36724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1514</TotalTime>
  <Words>580</Words>
  <Application>Microsoft Office PowerPoint</Application>
  <PresentationFormat>Экран (4:3)</PresentationFormat>
  <Paragraphs>117</Paragraphs>
  <Slides>20</Slides>
  <Notes>17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Finde Unterschiede:</vt:lpstr>
      <vt:lpstr>Слайд 2</vt:lpstr>
      <vt:lpstr>Слайд 3</vt:lpstr>
      <vt:lpstr>Wo steht der Schreibtisch?</vt:lpstr>
      <vt:lpstr>Слайд 5</vt:lpstr>
      <vt:lpstr>Wo steht die Kommode?</vt:lpstr>
      <vt:lpstr>Слайд 7</vt:lpstr>
      <vt:lpstr>Wo steht der Rucksack?</vt:lpstr>
      <vt:lpstr>Слайд 9</vt:lpstr>
      <vt:lpstr>Wo steht der Stuhl?</vt:lpstr>
      <vt:lpstr>Слайд 11</vt:lpstr>
      <vt:lpstr>Wo stehen die Schuhe?</vt:lpstr>
      <vt:lpstr>Слайд 13</vt:lpstr>
      <vt:lpstr>Wo hängen die Fotos?</vt:lpstr>
      <vt:lpstr>Слайд 15</vt:lpstr>
      <vt:lpstr>Wo liegt der Fußball?</vt:lpstr>
      <vt:lpstr>Слайд 17</vt:lpstr>
      <vt:lpstr>Wo ist die Gitarre?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hp</dc:creator>
  <cp:lastModifiedBy>hp</cp:lastModifiedBy>
  <cp:revision>10</cp:revision>
  <dcterms:created xsi:type="dcterms:W3CDTF">2019-10-11T00:02:54Z</dcterms:created>
  <dcterms:modified xsi:type="dcterms:W3CDTF">2019-10-13T12:57:20Z</dcterms:modified>
</cp:coreProperties>
</file>