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8000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ÜN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BF9B6-FB80-4195-9FD1-36EA05A163D7}" type="datetime1">
              <a:rPr lang="de-DE">
                <a:solidFill>
                  <a:prstClr val="black"/>
                </a:solidFill>
              </a:rPr>
              <a:pPr>
                <a:defRPr/>
              </a:pPr>
              <a:t>16.03.2020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="" xmlns:p14="http://schemas.microsoft.com/office/powerpoint/2010/main" val="4190689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 marL="355600" indent="-355600">
              <a:spcBef>
                <a:spcPts val="1200"/>
              </a:spcBef>
              <a:buFont typeface="+mj-lt"/>
              <a:buAutoNum type="arabicPeriod"/>
              <a:defRPr sz="2100" cap="all" baseline="0"/>
            </a:lvl1pPr>
            <a:lvl2pPr marL="625475" indent="-273050">
              <a:lnSpc>
                <a:spcPct val="120000"/>
              </a:lnSpc>
              <a:buFont typeface="+mj-lt"/>
              <a:buAutoNum type="arabicPeriod"/>
              <a:defRPr sz="1600" cap="none" baseline="0"/>
            </a:lvl2pPr>
            <a:lvl3pPr marL="808038" indent="-182563">
              <a:lnSpc>
                <a:spcPct val="120000"/>
              </a:lnSpc>
              <a:tabLst/>
              <a:defRPr sz="1600" cap="none" baseline="0"/>
            </a:lvl3pPr>
            <a:lvl4pPr marL="984250" indent="-176213" defTabSz="987425">
              <a:lnSpc>
                <a:spcPct val="120000"/>
              </a:lnSpc>
              <a:defRPr sz="1600" cap="none" baseline="0"/>
            </a:lvl4pPr>
            <a:lvl5pPr marL="1166813" indent="-182563">
              <a:lnSpc>
                <a:spcPct val="120000"/>
              </a:lnSpc>
              <a:defRPr sz="1600"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D4523-BB40-470D-9079-35536334BD54}" type="datetime1">
              <a:rPr lang="de-DE">
                <a:solidFill>
                  <a:prstClr val="black"/>
                </a:solidFill>
              </a:rPr>
              <a:pPr>
                <a:defRPr/>
              </a:pPr>
              <a:t>16.03.2020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1827144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time_continue=930&amp;v=w2UqSxE-Cmg&amp;feature=emb_logo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980728"/>
            <a:ext cx="683180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5400" b="1" dirty="0" smtClean="0">
                <a:solidFill>
                  <a:srgbClr val="0033CC"/>
                </a:solidFill>
              </a:rPr>
              <a:t>intrinsische Motivation</a:t>
            </a:r>
            <a:endParaRPr lang="ru-RU" sz="5400" b="1" dirty="0" smtClean="0">
              <a:solidFill>
                <a:srgbClr val="0033CC"/>
              </a:solidFill>
            </a:endParaRPr>
          </a:p>
          <a:p>
            <a:r>
              <a:rPr lang="de-DE" sz="5400" b="1" dirty="0" err="1" smtClean="0">
                <a:solidFill>
                  <a:srgbClr val="0033CC"/>
                </a:solidFill>
              </a:rPr>
              <a:t>intrinsic</a:t>
            </a:r>
            <a:r>
              <a:rPr lang="de-DE" sz="5400" b="1" dirty="0" smtClean="0">
                <a:solidFill>
                  <a:srgbClr val="0033CC"/>
                </a:solidFill>
              </a:rPr>
              <a:t> </a:t>
            </a:r>
            <a:r>
              <a:rPr lang="de-DE" sz="5400" b="1" dirty="0" err="1" smtClean="0">
                <a:solidFill>
                  <a:srgbClr val="0033CC"/>
                </a:solidFill>
              </a:rPr>
              <a:t>motivation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907704" y="3429000"/>
            <a:ext cx="695081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5400" b="1" dirty="0" smtClean="0">
                <a:solidFill>
                  <a:srgbClr val="008000"/>
                </a:solidFill>
              </a:rPr>
              <a:t>extrinsische Motivation</a:t>
            </a:r>
            <a:endParaRPr lang="ru-RU" sz="5400" b="1" dirty="0" smtClean="0">
              <a:solidFill>
                <a:srgbClr val="008000"/>
              </a:solidFill>
            </a:endParaRPr>
          </a:p>
          <a:p>
            <a:r>
              <a:rPr lang="de-DE" sz="5400" b="1" dirty="0" err="1" smtClean="0">
                <a:solidFill>
                  <a:srgbClr val="008000"/>
                </a:solidFill>
              </a:rPr>
              <a:t>extrinsic</a:t>
            </a:r>
            <a:r>
              <a:rPr lang="de-DE" sz="5400" b="1" dirty="0" smtClean="0">
                <a:solidFill>
                  <a:srgbClr val="008000"/>
                </a:solidFill>
              </a:rPr>
              <a:t> </a:t>
            </a:r>
            <a:r>
              <a:rPr lang="de-DE" sz="5400" b="1" dirty="0" err="1" smtClean="0">
                <a:solidFill>
                  <a:srgbClr val="008000"/>
                </a:solidFill>
              </a:rPr>
              <a:t>motivation</a:t>
            </a:r>
            <a:endParaRPr lang="ru-RU" sz="54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6336704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 </a:t>
            </a:r>
            <a:r>
              <a:rPr lang="de-DE" sz="4000" b="1" dirty="0" smtClean="0"/>
              <a:t>„</a:t>
            </a:r>
            <a:r>
              <a:rPr lang="ru-RU" sz="4000" b="1" dirty="0" smtClean="0"/>
              <a:t>Внеурочная деятельность организуется в таких формах, как художественные, хоровые студии, сетевые сообщества, школьные спортивные клубы и секции, школьные научные общества, поисковые и научные исследования</a:t>
            </a:r>
            <a:r>
              <a:rPr lang="de-DE" sz="4000" b="1" dirty="0" smtClean="0"/>
              <a:t> </a:t>
            </a:r>
            <a:r>
              <a:rPr lang="ru-RU" sz="4000" b="1" dirty="0" smtClean="0"/>
              <a:t>и другие </a:t>
            </a:r>
            <a:r>
              <a:rPr lang="ru-RU" sz="4000" b="1" dirty="0" smtClean="0">
                <a:solidFill>
                  <a:srgbClr val="C00000"/>
                </a:solidFill>
              </a:rPr>
              <a:t>формы, отличные от урочной</a:t>
            </a:r>
            <a:r>
              <a:rPr lang="ru-RU" sz="4000" b="1" dirty="0" smtClean="0"/>
              <a:t>, </a:t>
            </a:r>
            <a:r>
              <a:rPr lang="ru-RU" sz="4000" b="1" dirty="0" smtClean="0">
                <a:solidFill>
                  <a:srgbClr val="C00000"/>
                </a:solidFill>
              </a:rPr>
              <a:t>на добровольной основе</a:t>
            </a:r>
            <a:r>
              <a:rPr lang="ru-RU" sz="4000" b="1" dirty="0" smtClean="0"/>
              <a:t> в соответствии с выбором участников образовательных отношений</a:t>
            </a:r>
            <a:r>
              <a:rPr lang="de-DE" sz="4000" b="1" dirty="0" smtClean="0"/>
              <a:t>“ (</a:t>
            </a:r>
            <a:r>
              <a:rPr lang="ru-RU" sz="4000" b="1" dirty="0" smtClean="0"/>
              <a:t>ФГОС ООО, п. 18.3.1</a:t>
            </a:r>
            <a:r>
              <a:rPr lang="de-DE" sz="4000" b="1" dirty="0" smtClean="0"/>
              <a:t>)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420689"/>
            <a:ext cx="8172648" cy="79851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Для чего внеурочная деятельность?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431800" y="1722297"/>
            <a:ext cx="8255000" cy="4694377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800" b="1" dirty="0" smtClean="0"/>
              <a:t>Основная образовательная программа основного общего образования реализуется образовательным учреждением через урочную и внеурочную деятельность </a:t>
            </a:r>
            <a:r>
              <a:rPr lang="ru-RU" sz="2800" b="1" dirty="0" smtClean="0">
                <a:solidFill>
                  <a:srgbClr val="C00000"/>
                </a:solidFill>
              </a:rPr>
              <a:t>с</a:t>
            </a: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rgbClr val="C00000"/>
                </a:solidFill>
              </a:rPr>
              <a:t>соблюдением требований государственных санитарно-эпидемиологических правил и нормативов</a:t>
            </a:r>
            <a:r>
              <a:rPr lang="ru-RU" sz="2800" b="1" dirty="0" smtClean="0"/>
              <a:t>.</a:t>
            </a:r>
          </a:p>
          <a:p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(ФГОС ООО. Требования к структуре основной образовательной программы основного общего образования)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420689"/>
            <a:ext cx="7721600" cy="1352127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Внеурочная деятельность организуется не по предметам, а по направлениям развития личности: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431800" y="2286000"/>
            <a:ext cx="8255000" cy="4130674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dirty="0" smtClean="0"/>
              <a:t>духовно-нравственное, физкультурно-спортивное и оздоровительное, социальное, </a:t>
            </a:r>
            <a:r>
              <a:rPr lang="ru-RU" dirty="0" err="1" smtClean="0"/>
              <a:t>общеинтеллектуальное</a:t>
            </a:r>
            <a:r>
              <a:rPr lang="ru-RU" dirty="0" smtClean="0"/>
              <a:t>, общекультурное (ФГОС ООО, п. 13).</a:t>
            </a:r>
            <a:endParaRPr lang="ru-RU" sz="20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420689"/>
            <a:ext cx="7721600" cy="722312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Цель внеурочной деятельности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467544" y="1196752"/>
            <a:ext cx="7569200" cy="5426075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b="1" dirty="0" smtClean="0"/>
              <a:t>- </a:t>
            </a:r>
            <a:r>
              <a:rPr lang="ru-RU" sz="2400" b="1" dirty="0" smtClean="0"/>
              <a:t>обеспечение достижения ребенком планируемых результатов освоения основной образовательной программы за счет расширения информационной, предметной, культурной среды, в которой происходит образовательная деятельность, повышения гибкости ее организации.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b="1" dirty="0" smtClean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300" i="1" dirty="0" smtClean="0"/>
              <a:t>«Методические рекомендации по уточнению понятия и содержания внеурочной деятельности в рамках реализации основных общеобразовательных программ, в том числе в части проектной деятельности» (от 18.08.2017)</a:t>
            </a:r>
            <a:endParaRPr lang="ru-RU" sz="23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950200" cy="762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Условия реализации программ внеурочной деятельности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323528" y="1066800"/>
            <a:ext cx="8640960" cy="5562600"/>
          </a:xfrm>
        </p:spPr>
        <p:txBody>
          <a:bodyPr>
            <a:noAutofit/>
          </a:bodyPr>
          <a:lstStyle/>
          <a:p>
            <a:r>
              <a:rPr lang="ru-RU" b="1" dirty="0" smtClean="0"/>
              <a:t>При реализации рабочих программ внеурочной деятельности рекомендуется использовать формы, носящие </a:t>
            </a:r>
            <a:r>
              <a:rPr lang="ru-RU" b="1" dirty="0" smtClean="0">
                <a:solidFill>
                  <a:srgbClr val="C00000"/>
                </a:solidFill>
              </a:rPr>
              <a:t>исследовательский, творческий характер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Формы внеурочной деятельности должны предусматривать </a:t>
            </a:r>
            <a:r>
              <a:rPr lang="ru-RU" b="1" dirty="0" smtClean="0">
                <a:solidFill>
                  <a:srgbClr val="C00000"/>
                </a:solidFill>
              </a:rPr>
              <a:t>активность и самостоятельность обучающихся; сочетать индивидуальную и групповую работу</a:t>
            </a:r>
            <a:r>
              <a:rPr lang="ru-RU" b="1" dirty="0" smtClean="0"/>
              <a:t>; обеспечивать гибкий режим занятий (продолжительность, последовательность), </a:t>
            </a:r>
            <a:r>
              <a:rPr lang="ru-RU" b="1" dirty="0" smtClean="0">
                <a:solidFill>
                  <a:srgbClr val="C00000"/>
                </a:solidFill>
              </a:rPr>
              <a:t>переменный состав обучающихся</a:t>
            </a:r>
            <a:r>
              <a:rPr lang="ru-RU" b="1" dirty="0" smtClean="0"/>
              <a:t>, проектную и исследовательскую деятельность (в т.ч. экспедиции, практики), экскурсии (в музеи, парки, на предприятия и др.), походы, деловые игры и пр.</a:t>
            </a:r>
          </a:p>
          <a:p>
            <a:r>
              <a:rPr lang="ru-RU" b="1" dirty="0" smtClean="0"/>
              <a:t>В зависимости от конкретных условий реализации основной общеобразовательной программы, числа обучающихся и их возрастных особенностей </a:t>
            </a:r>
            <a:r>
              <a:rPr lang="ru-RU" b="1" dirty="0" smtClean="0">
                <a:solidFill>
                  <a:srgbClr val="C00000"/>
                </a:solidFill>
              </a:rPr>
              <a:t>допускается формирование учебных групп из обучающихся разных классов в пределах одного уровня </a:t>
            </a:r>
            <a:r>
              <a:rPr lang="ru-RU" sz="2200" b="1" dirty="0" smtClean="0">
                <a:solidFill>
                  <a:srgbClr val="C00000"/>
                </a:solidFill>
              </a:rPr>
              <a:t>образования</a:t>
            </a:r>
            <a:r>
              <a:rPr lang="ru-RU" sz="2200" b="1" dirty="0" smtClean="0"/>
              <a:t>.</a:t>
            </a:r>
            <a:endParaRPr lang="ru-RU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316664" cy="646111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Кадровое и финансовое обеспечение ВД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323528" y="836712"/>
            <a:ext cx="8610600" cy="5832648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ru-RU" sz="2600" b="1" dirty="0" smtClean="0"/>
              <a:t>Объем (часы) реализуемой рабочей программы ВД входит в учебную (аудиторную) нагрузку педагогического работника.</a:t>
            </a:r>
          </a:p>
          <a:p>
            <a:pPr>
              <a:buFont typeface="Arial" pitchFamily="34" charset="0"/>
              <a:buChar char="•"/>
            </a:pPr>
            <a:r>
              <a:rPr lang="ru-RU" sz="2600" b="1" dirty="0" smtClean="0"/>
              <a:t>Финансовое обеспечение реализации рабочих программ ВД осуществляется в рамках финансирования основных общеобразовательных программ за счет средств на финансовое обеспечение выполнения государственного (муниципального) задания на оказание государственных (муниципальных) услуг (выполнение работ) в рамках нормативов расходов на реализацию основных общеобразовательных программ, определяемых субъектом РФ.</a:t>
            </a:r>
            <a:endParaRPr lang="ru-RU" sz="2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4725144"/>
            <a:ext cx="79255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660066"/>
                </a:solidFill>
                <a:hlinkClick r:id="rId2"/>
              </a:rPr>
              <a:t>Зачем нужна мотивация?</a:t>
            </a:r>
            <a:endParaRPr lang="ru-RU" sz="5400" b="1" dirty="0">
              <a:solidFill>
                <a:srgbClr val="660066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764704"/>
            <a:ext cx="799288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>
                <a:solidFill>
                  <a:srgbClr val="660066"/>
                </a:solidFill>
              </a:rPr>
              <a:t>„</a:t>
            </a:r>
            <a:r>
              <a:rPr lang="ru-RU" sz="4000" b="1" dirty="0" smtClean="0">
                <a:solidFill>
                  <a:srgbClr val="660066"/>
                </a:solidFill>
              </a:rPr>
              <a:t>Мотивация и успеваемость – сёстры. Кто хочет получить результат, должен поддерживать мотивацию</a:t>
            </a:r>
            <a:r>
              <a:rPr lang="de-DE" sz="4000" b="1" dirty="0" smtClean="0">
                <a:solidFill>
                  <a:srgbClr val="660066"/>
                </a:solidFill>
              </a:rPr>
              <a:t>“</a:t>
            </a:r>
            <a:r>
              <a:rPr lang="ru-RU" sz="4000" b="1" dirty="0" smtClean="0">
                <a:solidFill>
                  <a:srgbClr val="660066"/>
                </a:solidFill>
              </a:rPr>
              <a:t> </a:t>
            </a:r>
            <a:endParaRPr lang="de-DE" sz="4000" b="1" dirty="0" smtClean="0">
              <a:solidFill>
                <a:srgbClr val="660066"/>
              </a:solidFill>
            </a:endParaRPr>
          </a:p>
          <a:p>
            <a:pPr algn="r"/>
            <a:r>
              <a:rPr lang="ru-RU" sz="4000" b="1" i="1" dirty="0" err="1" smtClean="0">
                <a:solidFill>
                  <a:srgbClr val="660066"/>
                </a:solidFill>
              </a:rPr>
              <a:t>Маргрет</a:t>
            </a:r>
            <a:r>
              <a:rPr lang="ru-RU" sz="4000" b="1" i="1" dirty="0" smtClean="0">
                <a:solidFill>
                  <a:srgbClr val="660066"/>
                </a:solidFill>
              </a:rPr>
              <a:t> </a:t>
            </a:r>
            <a:r>
              <a:rPr lang="ru-RU" sz="4000" b="1" i="1" dirty="0" err="1" smtClean="0">
                <a:solidFill>
                  <a:srgbClr val="660066"/>
                </a:solidFill>
              </a:rPr>
              <a:t>Расфельд</a:t>
            </a:r>
            <a:endParaRPr lang="ru-RU" sz="4000" b="1" dirty="0">
              <a:solidFill>
                <a:srgbClr val="66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818" y="1988840"/>
            <a:ext cx="692157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660066"/>
                </a:solidFill>
              </a:rPr>
              <a:t>10 </a:t>
            </a:r>
            <a:r>
              <a:rPr lang="de-DE" sz="6000" b="1" dirty="0" err="1" smtClean="0">
                <a:solidFill>
                  <a:srgbClr val="660066"/>
                </a:solidFill>
              </a:rPr>
              <a:t>motivation</a:t>
            </a:r>
            <a:r>
              <a:rPr lang="de-DE" sz="6000" b="1" dirty="0" smtClean="0">
                <a:solidFill>
                  <a:srgbClr val="660066"/>
                </a:solidFill>
              </a:rPr>
              <a:t> </a:t>
            </a:r>
            <a:r>
              <a:rPr lang="de-DE" sz="6000" b="1" dirty="0" err="1" smtClean="0">
                <a:solidFill>
                  <a:srgbClr val="660066"/>
                </a:solidFill>
              </a:rPr>
              <a:t>killers</a:t>
            </a:r>
            <a:r>
              <a:rPr lang="de-DE" sz="6000" b="1" dirty="0" smtClean="0">
                <a:solidFill>
                  <a:srgbClr val="660066"/>
                </a:solidFill>
              </a:rPr>
              <a:t>:</a:t>
            </a:r>
          </a:p>
          <a:p>
            <a:pPr algn="ctr"/>
            <a:r>
              <a:rPr lang="de-DE" sz="6000" b="1" dirty="0" smtClean="0">
                <a:solidFill>
                  <a:srgbClr val="660066"/>
                </a:solidFill>
              </a:rPr>
              <a:t>10 Lernlustkiller:</a:t>
            </a:r>
          </a:p>
          <a:p>
            <a:pPr algn="ctr"/>
            <a:r>
              <a:rPr lang="de-DE" sz="4800" i="1" dirty="0" smtClean="0">
                <a:solidFill>
                  <a:srgbClr val="660066"/>
                </a:solidFill>
              </a:rPr>
              <a:t>(</a:t>
            </a:r>
            <a:r>
              <a:rPr lang="ru-RU" sz="4800" i="1" dirty="0" err="1" smtClean="0"/>
              <a:t>Ютта</a:t>
            </a:r>
            <a:r>
              <a:rPr lang="ru-RU" sz="4800" i="1" dirty="0" smtClean="0"/>
              <a:t> </a:t>
            </a:r>
            <a:r>
              <a:rPr lang="ru-RU" sz="4800" i="1" dirty="0" err="1" smtClean="0"/>
              <a:t>Виммер</a:t>
            </a:r>
            <a:r>
              <a:rPr lang="de-DE" sz="4800" i="1" dirty="0" smtClean="0">
                <a:solidFill>
                  <a:srgbClr val="660066"/>
                </a:solidFill>
              </a:rPr>
              <a:t>)</a:t>
            </a:r>
            <a:endParaRPr lang="ru-RU" sz="4800" i="1" dirty="0">
              <a:solidFill>
                <a:srgbClr val="66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85689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660066"/>
                </a:solidFill>
              </a:rPr>
              <a:t>1. Перегруженные учебные планы («</a:t>
            </a:r>
            <a:r>
              <a:rPr lang="ru-RU" sz="3200" b="1" i="1" dirty="0" smtClean="0">
                <a:solidFill>
                  <a:srgbClr val="660066"/>
                </a:solidFill>
              </a:rPr>
              <a:t>Этого так много, я просто не справлюсь!</a:t>
            </a:r>
            <a:r>
              <a:rPr lang="ru-RU" sz="3200" b="1" dirty="0" smtClean="0">
                <a:solidFill>
                  <a:srgbClr val="660066"/>
                </a:solidFill>
              </a:rPr>
              <a:t>»</a:t>
            </a:r>
            <a:r>
              <a:rPr lang="de-DE" sz="3200" b="1" dirty="0" smtClean="0">
                <a:solidFill>
                  <a:srgbClr val="660066"/>
                </a:solidFill>
              </a:rPr>
              <a:t>)</a:t>
            </a:r>
            <a:endParaRPr lang="ru-RU" sz="3200" b="1" dirty="0">
              <a:solidFill>
                <a:srgbClr val="660066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700808"/>
            <a:ext cx="856895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660066"/>
                </a:solidFill>
              </a:rPr>
              <a:t>2. Отсутствие личностной значимости учебного материала. Непонимание смысла учёбы («</a:t>
            </a:r>
            <a:r>
              <a:rPr lang="ru-RU" sz="3200" b="1" i="1" dirty="0" smtClean="0">
                <a:solidFill>
                  <a:srgbClr val="660066"/>
                </a:solidFill>
              </a:rPr>
              <a:t>Может мне кто-нибудь сказать, зачем мне когда-нибудь потребуется латынь?</a:t>
            </a:r>
            <a:r>
              <a:rPr lang="ru-RU" sz="3200" b="1" dirty="0" smtClean="0">
                <a:solidFill>
                  <a:srgbClr val="660066"/>
                </a:solidFill>
              </a:rPr>
              <a:t>»)</a:t>
            </a:r>
            <a:endParaRPr lang="ru-RU" sz="3200" b="1" dirty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4005064"/>
            <a:ext cx="85689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>
                <a:solidFill>
                  <a:srgbClr val="660066"/>
                </a:solidFill>
              </a:rPr>
              <a:t>3. </a:t>
            </a:r>
            <a:r>
              <a:rPr lang="ru-RU" sz="3200" b="1" dirty="0" smtClean="0">
                <a:solidFill>
                  <a:srgbClr val="660066"/>
                </a:solidFill>
              </a:rPr>
              <a:t>Скука на уроке («</a:t>
            </a:r>
            <a:r>
              <a:rPr lang="ru-RU" sz="3200" b="1" i="1" dirty="0" smtClean="0">
                <a:solidFill>
                  <a:srgbClr val="660066"/>
                </a:solidFill>
              </a:rPr>
              <a:t>Это так неинтересно, что можно заснуть!</a:t>
            </a:r>
            <a:r>
              <a:rPr lang="ru-RU" sz="3200" b="1" dirty="0" smtClean="0">
                <a:solidFill>
                  <a:srgbClr val="660066"/>
                </a:solidFill>
              </a:rPr>
              <a:t>»)</a:t>
            </a:r>
            <a:endParaRPr lang="ru-RU" sz="3200" b="1" dirty="0">
              <a:solidFill>
                <a:srgbClr val="66006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5301208"/>
            <a:ext cx="85689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660066"/>
                </a:solidFill>
              </a:rPr>
              <a:t>4. Страх перед плохими отметками</a:t>
            </a:r>
            <a:endParaRPr lang="ru-RU" sz="3200" b="1" dirty="0">
              <a:solidFill>
                <a:srgbClr val="66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85689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660066"/>
                </a:solidFill>
              </a:rPr>
              <a:t>5. Школа как угроза самооценке («</a:t>
            </a:r>
            <a:r>
              <a:rPr lang="ru-RU" sz="3200" b="1" i="1" dirty="0" smtClean="0">
                <a:solidFill>
                  <a:srgbClr val="660066"/>
                </a:solidFill>
              </a:rPr>
              <a:t>Для математики я слишком глупый – другие разбираются в ней лучше!</a:t>
            </a:r>
            <a:r>
              <a:rPr lang="ru-RU" sz="3200" b="1" dirty="0" smtClean="0">
                <a:solidFill>
                  <a:srgbClr val="660066"/>
                </a:solidFill>
              </a:rPr>
              <a:t>»)</a:t>
            </a:r>
            <a:endParaRPr lang="ru-RU" sz="3200" b="1" dirty="0">
              <a:solidFill>
                <a:srgbClr val="660066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2132856"/>
            <a:ext cx="85689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660066"/>
                </a:solidFill>
              </a:rPr>
              <a:t>6. Отсутствие доверительных отношений с учителем («</a:t>
            </a:r>
            <a:r>
              <a:rPr lang="ru-RU" sz="3200" b="1" i="1" dirty="0" smtClean="0">
                <a:solidFill>
                  <a:srgbClr val="660066"/>
                </a:solidFill>
              </a:rPr>
              <a:t>Моего учителя интересует только материал. На нас ему наплевать</a:t>
            </a:r>
            <a:r>
              <a:rPr lang="de-DE" sz="3200" b="1" i="1" dirty="0" smtClean="0">
                <a:solidFill>
                  <a:srgbClr val="660066"/>
                </a:solidFill>
              </a:rPr>
              <a:t>!</a:t>
            </a:r>
            <a:r>
              <a:rPr lang="de-DE" sz="3200" b="1" dirty="0" smtClean="0">
                <a:solidFill>
                  <a:srgbClr val="660066"/>
                </a:solidFill>
              </a:rPr>
              <a:t>»)</a:t>
            </a:r>
            <a:endParaRPr lang="ru-RU" sz="3200" b="1" dirty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4005064"/>
            <a:ext cx="856895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660066"/>
                </a:solidFill>
              </a:rPr>
              <a:t>7. Абстрактные методы обучения, направленные на краткосрочное действие («</a:t>
            </a:r>
            <a:r>
              <a:rPr lang="ru-RU" sz="3200" b="1" i="1" dirty="0" smtClean="0">
                <a:solidFill>
                  <a:srgbClr val="660066"/>
                </a:solidFill>
              </a:rPr>
              <a:t>Зачем учить? Я всё равно всё это снова забуду</a:t>
            </a:r>
            <a:r>
              <a:rPr lang="de-DE" sz="3200" b="1" i="1" dirty="0" smtClean="0">
                <a:solidFill>
                  <a:srgbClr val="660066"/>
                </a:solidFill>
              </a:rPr>
              <a:t>!</a:t>
            </a:r>
            <a:r>
              <a:rPr lang="de-DE" sz="3200" b="1" dirty="0" smtClean="0">
                <a:solidFill>
                  <a:srgbClr val="660066"/>
                </a:solidFill>
              </a:rPr>
              <a:t>»)</a:t>
            </a:r>
            <a:endParaRPr lang="ru-RU" sz="3200" b="1" dirty="0">
              <a:solidFill>
                <a:srgbClr val="66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85689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>
                <a:solidFill>
                  <a:srgbClr val="660066"/>
                </a:solidFill>
              </a:rPr>
              <a:t>8. </a:t>
            </a:r>
            <a:r>
              <a:rPr lang="ru-RU" sz="3200" b="1" dirty="0" smtClean="0">
                <a:solidFill>
                  <a:srgbClr val="660066"/>
                </a:solidFill>
              </a:rPr>
              <a:t>Недостаток питания для мозга («</a:t>
            </a:r>
            <a:r>
              <a:rPr lang="ru-RU" sz="3200" b="1" i="1" dirty="0" smtClean="0">
                <a:solidFill>
                  <a:srgbClr val="660066"/>
                </a:solidFill>
              </a:rPr>
              <a:t>Я не могу сконцентрироваться!</a:t>
            </a:r>
            <a:r>
              <a:rPr lang="ru-RU" sz="3200" b="1" dirty="0" smtClean="0">
                <a:solidFill>
                  <a:srgbClr val="660066"/>
                </a:solidFill>
              </a:rPr>
              <a:t>»)</a:t>
            </a:r>
            <a:endParaRPr lang="ru-RU" sz="3200" b="1" dirty="0">
              <a:solidFill>
                <a:srgbClr val="660066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556792"/>
            <a:ext cx="856895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>
                <a:solidFill>
                  <a:srgbClr val="660066"/>
                </a:solidFill>
              </a:rPr>
              <a:t>9. </a:t>
            </a:r>
            <a:r>
              <a:rPr lang="ru-RU" sz="3200" b="1" dirty="0" smtClean="0">
                <a:solidFill>
                  <a:srgbClr val="660066"/>
                </a:solidFill>
              </a:rPr>
              <a:t>Слишком мало перерывов, слишком мало движения, </a:t>
            </a:r>
            <a:r>
              <a:rPr lang="de-DE" sz="3200" b="1" dirty="0" smtClean="0">
                <a:solidFill>
                  <a:srgbClr val="660066"/>
                </a:solidFill>
              </a:rPr>
              <a:t>zu </a:t>
            </a:r>
            <a:r>
              <a:rPr lang="ru-RU" sz="3200" b="1" dirty="0" smtClean="0">
                <a:solidFill>
                  <a:srgbClr val="660066"/>
                </a:solidFill>
              </a:rPr>
              <a:t>слишком мало сна («</a:t>
            </a:r>
            <a:r>
              <a:rPr lang="ru-RU" sz="3200" b="1" i="1" dirty="0" smtClean="0">
                <a:solidFill>
                  <a:srgbClr val="660066"/>
                </a:solidFill>
              </a:rPr>
              <a:t>Можно сделать перерыв? Я больше не могу сидеть</a:t>
            </a:r>
            <a:r>
              <a:rPr lang="de-DE" sz="3200" b="1" i="1" dirty="0" smtClean="0">
                <a:solidFill>
                  <a:srgbClr val="660066"/>
                </a:solidFill>
              </a:rPr>
              <a:t>!</a:t>
            </a:r>
            <a:r>
              <a:rPr lang="de-DE" sz="3200" b="1" dirty="0" smtClean="0">
                <a:solidFill>
                  <a:srgbClr val="660066"/>
                </a:solidFill>
              </a:rPr>
              <a:t>»)</a:t>
            </a:r>
            <a:endParaRPr lang="ru-RU" sz="3200" b="1" dirty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3933056"/>
            <a:ext cx="85689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>
                <a:solidFill>
                  <a:srgbClr val="660066"/>
                </a:solidFill>
              </a:rPr>
              <a:t>10. </a:t>
            </a:r>
            <a:r>
              <a:rPr lang="ru-RU" sz="3200" b="1" dirty="0" smtClean="0">
                <a:solidFill>
                  <a:srgbClr val="660066"/>
                </a:solidFill>
              </a:rPr>
              <a:t>Чужие правила во время учёбы («</a:t>
            </a:r>
            <a:r>
              <a:rPr lang="ru-RU" sz="3200" b="1" i="1" dirty="0" smtClean="0">
                <a:solidFill>
                  <a:srgbClr val="660066"/>
                </a:solidFill>
              </a:rPr>
              <a:t>Отстаньте! Это мои домашние задания!</a:t>
            </a:r>
            <a:r>
              <a:rPr lang="ru-RU" sz="3200" b="1" dirty="0" smtClean="0">
                <a:solidFill>
                  <a:srgbClr val="660066"/>
                </a:solidFill>
              </a:rPr>
              <a:t>»)</a:t>
            </a:r>
            <a:endParaRPr lang="ru-RU" sz="3200" b="1" dirty="0">
              <a:solidFill>
                <a:srgbClr val="66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Что такое </a:t>
            </a:r>
            <a:r>
              <a:rPr lang="de-DE" sz="5400" b="1" dirty="0" smtClean="0">
                <a:solidFill>
                  <a:srgbClr val="002060"/>
                </a:solidFill>
              </a:rPr>
              <a:t>CLIL?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6000" b="1" dirty="0" smtClean="0">
                <a:solidFill>
                  <a:srgbClr val="002060"/>
                </a:solidFill>
              </a:rPr>
              <a:t>C </a:t>
            </a:r>
            <a:r>
              <a:rPr lang="de-DE" sz="6000" b="1" dirty="0" smtClean="0"/>
              <a:t>– Content </a:t>
            </a:r>
            <a:r>
              <a:rPr lang="de-DE" sz="5400" dirty="0" err="1" smtClean="0"/>
              <a:t>and</a:t>
            </a:r>
            <a:endParaRPr lang="de-DE" sz="6000" b="1" dirty="0" smtClean="0"/>
          </a:p>
          <a:p>
            <a:pPr>
              <a:buNone/>
            </a:pPr>
            <a:r>
              <a:rPr lang="de-DE" sz="6000" b="1" dirty="0" smtClean="0">
                <a:solidFill>
                  <a:srgbClr val="002060"/>
                </a:solidFill>
              </a:rPr>
              <a:t>L </a:t>
            </a:r>
            <a:r>
              <a:rPr lang="de-DE" sz="6000" b="1" dirty="0" smtClean="0"/>
              <a:t>– Language</a:t>
            </a:r>
          </a:p>
          <a:p>
            <a:pPr>
              <a:buNone/>
            </a:pPr>
            <a:r>
              <a:rPr lang="de-DE" sz="6000" b="1" dirty="0" smtClean="0">
                <a:solidFill>
                  <a:srgbClr val="002060"/>
                </a:solidFill>
              </a:rPr>
              <a:t>I </a:t>
            </a:r>
            <a:r>
              <a:rPr lang="de-DE" sz="6000" b="1" dirty="0" smtClean="0"/>
              <a:t>–</a:t>
            </a:r>
            <a:r>
              <a:rPr lang="de-DE" sz="6000" b="1" dirty="0" smtClean="0">
                <a:solidFill>
                  <a:srgbClr val="002060"/>
                </a:solidFill>
              </a:rPr>
              <a:t> </a:t>
            </a:r>
            <a:r>
              <a:rPr lang="de-DE" sz="6000" b="1" dirty="0" smtClean="0"/>
              <a:t>Integrated</a:t>
            </a:r>
          </a:p>
          <a:p>
            <a:pPr>
              <a:buNone/>
            </a:pPr>
            <a:r>
              <a:rPr lang="de-DE" sz="6000" b="1" dirty="0" smtClean="0">
                <a:solidFill>
                  <a:srgbClr val="002060"/>
                </a:solidFill>
              </a:rPr>
              <a:t>L </a:t>
            </a:r>
            <a:r>
              <a:rPr lang="de-DE" sz="6000" b="1" dirty="0" smtClean="0"/>
              <a:t>– Learning</a:t>
            </a:r>
            <a:endParaRPr lang="ru-RU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404664"/>
            <a:ext cx="6119813" cy="646112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Почему</a:t>
            </a:r>
            <a:r>
              <a:rPr lang="de-DE" b="1" dirty="0" smtClean="0">
                <a:solidFill>
                  <a:srgbClr val="002060"/>
                </a:solidFill>
              </a:rPr>
              <a:t> CLIL?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431800" y="1371601"/>
            <a:ext cx="8244656" cy="518160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b="1" dirty="0" smtClean="0">
                <a:solidFill>
                  <a:srgbClr val="002060"/>
                </a:solidFill>
              </a:rPr>
              <a:t>Снижение мотивации учащихся к изучению ИЯ</a:t>
            </a:r>
            <a:endParaRPr lang="de-DE" b="1" dirty="0" smtClean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2060"/>
                </a:solidFill>
              </a:rPr>
              <a:t>Изменение целей обучения ИЯ во ФГОС</a:t>
            </a:r>
          </a:p>
          <a:p>
            <a:r>
              <a:rPr lang="de-DE" sz="2000" dirty="0" smtClean="0"/>
              <a:t>    </a:t>
            </a:r>
            <a:r>
              <a:rPr lang="ru-RU" sz="2000" dirty="0" smtClean="0"/>
              <a:t> </a:t>
            </a:r>
            <a:r>
              <a:rPr lang="ru-RU" sz="2400" b="1" dirty="0" smtClean="0">
                <a:solidFill>
                  <a:srgbClr val="660066"/>
                </a:solidFill>
              </a:rPr>
              <a:t>2. формирование и совершенствование иноязычной коммуникативной компетенции</a:t>
            </a:r>
          </a:p>
          <a:p>
            <a:r>
              <a:rPr lang="ru-RU" sz="2400" b="1" dirty="0" smtClean="0">
                <a:solidFill>
                  <a:srgbClr val="660066"/>
                </a:solidFill>
              </a:rPr>
              <a:t>     4. создание основы для формирования интереса к </a:t>
            </a:r>
            <a:r>
              <a:rPr lang="de-DE" sz="2400" b="1" dirty="0" smtClean="0">
                <a:solidFill>
                  <a:srgbClr val="660066"/>
                </a:solidFill>
              </a:rPr>
              <a:t>… </a:t>
            </a:r>
            <a:r>
              <a:rPr lang="ru-RU" sz="2400" b="1" dirty="0" smtClean="0">
                <a:solidFill>
                  <a:srgbClr val="660066"/>
                </a:solidFill>
              </a:rPr>
              <a:t>использованию иностранного языка как средства получения информации, позволяющей расширять свои знания в других предметных областях</a:t>
            </a:r>
            <a:r>
              <a:rPr lang="de-DE" sz="4000" b="1" dirty="0" smtClean="0">
                <a:solidFill>
                  <a:srgbClr val="660066"/>
                </a:solidFill>
              </a:rPr>
              <a:t> </a:t>
            </a:r>
            <a:r>
              <a:rPr lang="de-DE" sz="2800" b="1" dirty="0" smtClean="0">
                <a:solidFill>
                  <a:srgbClr val="660066"/>
                </a:solidFill>
              </a:rPr>
              <a:t>(</a:t>
            </a:r>
            <a:r>
              <a:rPr lang="ru-RU" sz="2800" b="1" dirty="0" smtClean="0">
                <a:solidFill>
                  <a:srgbClr val="660066"/>
                </a:solidFill>
              </a:rPr>
              <a:t>ФГОС ООО, п. 11.3</a:t>
            </a:r>
            <a:r>
              <a:rPr lang="de-DE" sz="2800" b="1" dirty="0" smtClean="0">
                <a:solidFill>
                  <a:srgbClr val="660066"/>
                </a:solidFill>
              </a:rPr>
              <a:t>)</a:t>
            </a:r>
            <a:endParaRPr lang="de-DE" sz="4000" b="1" dirty="0" smtClean="0">
              <a:solidFill>
                <a:srgbClr val="660066"/>
              </a:solidFill>
            </a:endParaRPr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Почему внеурочная деятельность?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412776"/>
            <a:ext cx="66159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- Строгие рамки программы </a:t>
            </a:r>
            <a:endParaRPr lang="ru-RU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2204864"/>
            <a:ext cx="68253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- Ограниченность во времени</a:t>
            </a:r>
            <a:endParaRPr lang="ru-RU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2852936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- Необходимость интеграции разных предметов</a:t>
            </a:r>
            <a:endParaRPr lang="ru-R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4221088"/>
            <a:ext cx="84969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- Внеурочная деятельность – </a:t>
            </a:r>
            <a:r>
              <a:rPr lang="ru-RU" sz="4000" b="1" dirty="0" err="1" smtClean="0"/>
              <a:t>обяза-тельный</a:t>
            </a:r>
            <a:r>
              <a:rPr lang="ru-RU" sz="4000" b="1" dirty="0" smtClean="0"/>
              <a:t> компонент ООП в </a:t>
            </a:r>
            <a:r>
              <a:rPr lang="ru-RU" sz="4000" b="1" dirty="0" err="1" smtClean="0"/>
              <a:t>соответст-вии</a:t>
            </a:r>
            <a:r>
              <a:rPr lang="ru-RU" sz="4000" b="1" dirty="0" smtClean="0"/>
              <a:t> с требованиями ФГОС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696</Words>
  <Application>Microsoft Office PowerPoint</Application>
  <PresentationFormat>Экран (4:3)</PresentationFormat>
  <Paragraphs>53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Что такое CLIL?</vt:lpstr>
      <vt:lpstr>Почему CLIL?</vt:lpstr>
      <vt:lpstr>Почему внеурочная деятельность?</vt:lpstr>
      <vt:lpstr> „Внеурочная деятельность организуется в таких формах, как художественные, хоровые студии, сетевые сообщества, школьные спортивные клубы и секции, школьные научные общества, поисковые и научные исследования и другие формы, отличные от урочной, на добровольной основе в соответствии с выбором участников образовательных отношений“ (ФГОС ООО, п. 18.3.1)</vt:lpstr>
      <vt:lpstr>Для чего внеурочная деятельность?</vt:lpstr>
      <vt:lpstr>Внеурочная деятельность организуется не по предметам, а по направлениям развития личности:</vt:lpstr>
      <vt:lpstr>Цель внеурочной деятельности</vt:lpstr>
      <vt:lpstr>Условия реализации программ внеурочной деятельности</vt:lpstr>
      <vt:lpstr>Кадровое и финансовое обеспечение ВД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hp</cp:lastModifiedBy>
  <cp:revision>3</cp:revision>
  <dcterms:created xsi:type="dcterms:W3CDTF">2019-12-18T00:04:23Z</dcterms:created>
  <dcterms:modified xsi:type="dcterms:W3CDTF">2020-03-16T02:12:44Z</dcterms:modified>
</cp:coreProperties>
</file>