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62" r:id="rId5"/>
    <p:sldId id="263" r:id="rId6"/>
    <p:sldId id="267" r:id="rId7"/>
    <p:sldId id="264" r:id="rId8"/>
    <p:sldId id="265" r:id="rId9"/>
    <p:sldId id="266" r:id="rId10"/>
    <p:sldId id="260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Лист1!$A$2:$A$10</c:f>
              <c:strCache>
                <c:ptCount val="9"/>
                <c:pt idx="0">
                  <c:v>на свои нужды (мечту)</c:v>
                </c:pt>
                <c:pt idx="1">
                  <c:v>на  свое дело (бизнес)</c:v>
                </c:pt>
                <c:pt idx="2">
                  <c:v>на благотворительность</c:v>
                </c:pt>
                <c:pt idx="3">
                  <c:v>на учебу</c:v>
                </c:pt>
                <c:pt idx="4">
                  <c:v>под проценты</c:v>
                </c:pt>
                <c:pt idx="5">
                  <c:v>отдам родителям</c:v>
                </c:pt>
                <c:pt idx="6">
                  <c:v>погашу кредит</c:v>
                </c:pt>
                <c:pt idx="7">
                  <c:v>на будущее </c:v>
                </c:pt>
                <c:pt idx="8">
                  <c:v>инвестирую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32</c:v>
                </c:pt>
                <c:pt idx="1">
                  <c:v>19</c:v>
                </c:pt>
                <c:pt idx="2">
                  <c:v>11</c:v>
                </c:pt>
                <c:pt idx="3">
                  <c:v>10</c:v>
                </c:pt>
                <c:pt idx="4">
                  <c:v>9</c:v>
                </c:pt>
                <c:pt idx="5">
                  <c:v>7</c:v>
                </c:pt>
                <c:pt idx="6">
                  <c:v>5</c:v>
                </c:pt>
                <c:pt idx="7">
                  <c:v>4</c:v>
                </c:pt>
                <c:pt idx="8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5A-4883-9C29-0FE8AF36A48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2194916424920574"/>
          <c:y val="7.892951818861936E-2"/>
          <c:w val="0.27733994424455227"/>
          <c:h val="0.86044778988422788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764704"/>
            <a:ext cx="8229600" cy="388843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</a:rPr>
              <a:t>Курс «Основы финансовой грамотности»: как получать больше при сохранении уровня дохода</a:t>
            </a:r>
            <a:endParaRPr lang="ru-RU" dirty="0">
              <a:ln w="12700">
                <a:solidFill>
                  <a:schemeClr val="tx1"/>
                </a:solidFill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581128"/>
            <a:ext cx="6400800" cy="1548000"/>
          </a:xfrm>
        </p:spPr>
        <p:txBody>
          <a:bodyPr>
            <a:normAutofit/>
          </a:bodyPr>
          <a:lstStyle/>
          <a:p>
            <a:r>
              <a:rPr lang="ru-RU" b="1" dirty="0" smtClean="0"/>
              <a:t>Сергеева Екатерина Павловна</a:t>
            </a:r>
            <a:r>
              <a:rPr lang="ru-RU" dirty="0" smtClean="0"/>
              <a:t>, </a:t>
            </a:r>
          </a:p>
          <a:p>
            <a:r>
              <a:rPr lang="ru-RU" dirty="0" smtClean="0"/>
              <a:t>учитель истории и обществознания МОУ «Средняя школа №49» </a:t>
            </a:r>
            <a:r>
              <a:rPr lang="ru-RU" dirty="0" err="1" smtClean="0"/>
              <a:t>г.Ярославля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94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363" y="985902"/>
            <a:ext cx="6607695" cy="273630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056784" cy="1008112"/>
          </a:xfrm>
        </p:spPr>
        <p:txBody>
          <a:bodyPr/>
          <a:lstStyle/>
          <a:p>
            <a:r>
              <a:rPr lang="ru-RU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/>
              </a:rPr>
              <a:t>Встречи с бизнесменами</a:t>
            </a:r>
            <a:endParaRPr lang="ru-RU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933055"/>
            <a:ext cx="6408712" cy="291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9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Результаты освоения курса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124" y="1554163"/>
            <a:ext cx="6356151" cy="4525962"/>
          </a:xfrm>
        </p:spPr>
      </p:pic>
    </p:spTree>
    <p:extLst>
      <p:ext uri="{BB962C8B-B14F-4D97-AF65-F5344CB8AC3E}">
        <p14:creationId xmlns:p14="http://schemas.microsoft.com/office/powerpoint/2010/main" val="239832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3200" b="1" dirty="0">
                <a:solidFill>
                  <a:prstClr val="black"/>
                </a:solidFill>
              </a:rPr>
              <a:t>На что я  потрачу 1 миллион рублей</a:t>
            </a:r>
            <a:br>
              <a:rPr lang="ru-RU" sz="3200" b="1" dirty="0">
                <a:solidFill>
                  <a:prstClr val="black"/>
                </a:solidFill>
              </a:rPr>
            </a:br>
            <a:r>
              <a:rPr lang="ru-RU" sz="2800" b="1" dirty="0">
                <a:solidFill>
                  <a:prstClr val="black"/>
                </a:solidFill>
              </a:rPr>
              <a:t>(в </a:t>
            </a:r>
            <a:r>
              <a:rPr lang="ru-RU" sz="2800" b="1" dirty="0" smtClean="0">
                <a:solidFill>
                  <a:prstClr val="black"/>
                </a:solidFill>
              </a:rPr>
              <a:t>процентах)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3039859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0101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smtClean="0"/>
              <a:t>Спасибо за внимание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06335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692696"/>
            <a:ext cx="4042792" cy="302433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В 2018 </a:t>
            </a:r>
            <a:r>
              <a:rPr lang="ru-RU" sz="2800" dirty="0" smtClean="0"/>
              <a:t>году в школе введен курс «Основы финансовой грамотности» на уровне основного общего образования (8 класс)  в рамках внеурочной деятельности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692696"/>
            <a:ext cx="3640533" cy="4800600"/>
          </a:xfrm>
        </p:spPr>
      </p:pic>
    </p:spTree>
    <p:extLst>
      <p:ext uri="{BB962C8B-B14F-4D97-AF65-F5344CB8AC3E}">
        <p14:creationId xmlns:p14="http://schemas.microsoft.com/office/powerpoint/2010/main" val="263246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dirty="0">
                <a:effectLst/>
              </a:rPr>
              <a:t>экскурсии в отделении по Ярославской области Главного управления Центрального  банка РФ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548680"/>
            <a:ext cx="5976664" cy="4680519"/>
          </a:xfrm>
        </p:spPr>
      </p:pic>
    </p:spTree>
    <p:extLst>
      <p:ext uri="{BB962C8B-B14F-4D97-AF65-F5344CB8AC3E}">
        <p14:creationId xmlns:p14="http://schemas.microsoft.com/office/powerpoint/2010/main" val="144927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589240"/>
            <a:ext cx="8610600" cy="88265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effectLst/>
                <a:cs typeface="AngsanaUPC" pitchFamily="18" charset="-34"/>
              </a:rPr>
              <a:t>Брейн</a:t>
            </a:r>
            <a:r>
              <a:rPr lang="ru-RU" dirty="0" smtClean="0">
                <a:effectLst/>
                <a:cs typeface="AngsanaUPC" pitchFamily="18" charset="-34"/>
              </a:rPr>
              <a:t>-ринг по </a:t>
            </a:r>
            <a:r>
              <a:rPr lang="ru-RU" dirty="0" err="1" smtClean="0">
                <a:effectLst/>
                <a:cs typeface="AngsanaUPC" pitchFamily="18" charset="-34"/>
              </a:rPr>
              <a:t>финграмотности</a:t>
            </a:r>
            <a:r>
              <a:rPr lang="ru-RU" dirty="0" smtClean="0">
                <a:effectLst/>
                <a:cs typeface="AngsanaUPC" pitchFamily="18" charset="-34"/>
              </a:rPr>
              <a:t> с сотрудниками </a:t>
            </a:r>
            <a:r>
              <a:rPr lang="ru-RU" dirty="0" err="1">
                <a:effectLst/>
                <a:cs typeface="AngsanaUPC" pitchFamily="18" charset="-34"/>
              </a:rPr>
              <a:t>Ц</a:t>
            </a:r>
            <a:r>
              <a:rPr lang="ru-RU" dirty="0" err="1" smtClean="0">
                <a:effectLst/>
                <a:cs typeface="AngsanaUPC" pitchFamily="18" charset="-34"/>
              </a:rPr>
              <a:t>ентрбанка</a:t>
            </a:r>
            <a:endParaRPr lang="ru-RU" dirty="0">
              <a:effectLst/>
              <a:cs typeface="AngsanaUPC" pitchFamily="18" charset="-34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08720"/>
            <a:ext cx="4248472" cy="326724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636912"/>
            <a:ext cx="4248472" cy="2888611"/>
          </a:xfrm>
        </p:spPr>
      </p:pic>
    </p:spTree>
    <p:extLst>
      <p:ext uri="{BB962C8B-B14F-4D97-AF65-F5344CB8AC3E}">
        <p14:creationId xmlns:p14="http://schemas.microsoft.com/office/powerpoint/2010/main" val="140500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/>
              </a:rPr>
              <a:t>Награждение победителей </a:t>
            </a:r>
            <a:endParaRPr lang="ru-RU" dirty="0"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95880"/>
            <a:ext cx="4318830" cy="31409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221088"/>
            <a:ext cx="3600400" cy="25202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490100"/>
            <a:ext cx="3888432" cy="244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95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Встреча с представителями Сбербанка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02" y="1554163"/>
            <a:ext cx="8179596" cy="4525962"/>
          </a:xfrm>
        </p:spPr>
      </p:pic>
    </p:spTree>
    <p:extLst>
      <p:ext uri="{BB962C8B-B14F-4D97-AF65-F5344CB8AC3E}">
        <p14:creationId xmlns:p14="http://schemas.microsoft.com/office/powerpoint/2010/main" val="347659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/>
              </a:rPr>
              <a:t>Семинар со студентами Ярославского филиала </a:t>
            </a:r>
            <a:r>
              <a:rPr lang="ru-RU" dirty="0" err="1" smtClean="0">
                <a:effectLst/>
              </a:rPr>
              <a:t>Финуниверситета</a:t>
            </a:r>
            <a:endParaRPr lang="ru-RU" dirty="0">
              <a:effectLst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16832"/>
            <a:ext cx="8686800" cy="3852182"/>
          </a:xfrm>
        </p:spPr>
      </p:pic>
    </p:spTree>
    <p:extLst>
      <p:ext uri="{BB962C8B-B14F-4D97-AF65-F5344CB8AC3E}">
        <p14:creationId xmlns:p14="http://schemas.microsoft.com/office/powerpoint/2010/main" val="115039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/>
              </a:rPr>
              <a:t>Тематические занятия со студентами </a:t>
            </a:r>
            <a:r>
              <a:rPr lang="ru-RU" dirty="0" err="1" smtClean="0">
                <a:effectLst/>
              </a:rPr>
              <a:t>Финуниверситета</a:t>
            </a:r>
            <a:endParaRPr lang="ru-RU" dirty="0">
              <a:effectLst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683" y="1554163"/>
            <a:ext cx="6207033" cy="4525962"/>
          </a:xfrm>
        </p:spPr>
      </p:pic>
    </p:spTree>
    <p:extLst>
      <p:ext uri="{BB962C8B-B14F-4D97-AF65-F5344CB8AC3E}">
        <p14:creationId xmlns:p14="http://schemas.microsoft.com/office/powerpoint/2010/main" val="16898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/>
              </a:rPr>
              <a:t>Лекции преподавателей </a:t>
            </a:r>
            <a:r>
              <a:rPr lang="ru-RU" dirty="0" err="1" smtClean="0">
                <a:effectLst/>
              </a:rPr>
              <a:t>Финуниверситета</a:t>
            </a:r>
            <a:endParaRPr lang="ru-RU" dirty="0">
              <a:effectLst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  <p:extLst>
      <p:ext uri="{BB962C8B-B14F-4D97-AF65-F5344CB8AC3E}">
        <p14:creationId xmlns:p14="http://schemas.microsoft.com/office/powerpoint/2010/main" val="289321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187</TotalTime>
  <Words>107</Words>
  <Application>Microsoft Office PowerPoint</Application>
  <PresentationFormat>Экран (4:3)</PresentationFormat>
  <Paragraphs>15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AngsanaUPC</vt:lpstr>
      <vt:lpstr>Franklin Gothic Book</vt:lpstr>
      <vt:lpstr>Franklin Gothic Medium</vt:lpstr>
      <vt:lpstr>Wingdings 2</vt:lpstr>
      <vt:lpstr>Трек</vt:lpstr>
      <vt:lpstr>Курс «Основы финансовой грамотности»: как получать больше при сохранении уровня дохода</vt:lpstr>
      <vt:lpstr>Презентация PowerPoint</vt:lpstr>
      <vt:lpstr>экскурсии в отделении по Ярославской области Главного управления Центрального  банка РФ</vt:lpstr>
      <vt:lpstr>Брейн-ринг по финграмотности с сотрудниками Центрбанка</vt:lpstr>
      <vt:lpstr>Награждение победителей </vt:lpstr>
      <vt:lpstr>Встреча с представителями Сбербанка</vt:lpstr>
      <vt:lpstr>Семинар со студентами Ярославского филиала Финуниверситета</vt:lpstr>
      <vt:lpstr>Тематические занятия со студентами Финуниверситета</vt:lpstr>
      <vt:lpstr>Лекции преподавателей Финуниверситета</vt:lpstr>
      <vt:lpstr>Встречи с бизнесменами</vt:lpstr>
      <vt:lpstr>Результаты освоения курса</vt:lpstr>
      <vt:lpstr>На что я  потрачу 1 миллион рублей (в процентах)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Курс «Основы финансовой грамотности»: как получать больше при сохранении уровня дохода</dc:title>
  <dc:creator>Alexander</dc:creator>
  <cp:lastModifiedBy>Svetlana Tomchuk</cp:lastModifiedBy>
  <cp:revision>16</cp:revision>
  <dcterms:created xsi:type="dcterms:W3CDTF">2020-09-25T08:49:36Z</dcterms:created>
  <dcterms:modified xsi:type="dcterms:W3CDTF">2020-09-26T20:29:33Z</dcterms:modified>
</cp:coreProperties>
</file>