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sldIdLst>
    <p:sldId id="256" r:id="rId2"/>
    <p:sldId id="306" r:id="rId3"/>
    <p:sldId id="300" r:id="rId4"/>
    <p:sldId id="286" r:id="rId5"/>
    <p:sldId id="307" r:id="rId6"/>
    <p:sldId id="308" r:id="rId7"/>
    <p:sldId id="310" r:id="rId8"/>
    <p:sldId id="309" r:id="rId9"/>
    <p:sldId id="296" r:id="rId10"/>
    <p:sldId id="305" r:id="rId11"/>
    <p:sldId id="302" r:id="rId12"/>
    <p:sldId id="297" r:id="rId13"/>
    <p:sldId id="303" r:id="rId14"/>
    <p:sldId id="298" r:id="rId15"/>
    <p:sldId id="311" r:id="rId16"/>
    <p:sldId id="312" r:id="rId17"/>
    <p:sldId id="313" r:id="rId18"/>
    <p:sldId id="31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30336"/>
    <a:srgbClr val="4E7A52"/>
    <a:srgbClr val="99421B"/>
    <a:srgbClr val="59260F"/>
    <a:srgbClr val="6D2F13"/>
    <a:srgbClr val="FFE5E5"/>
    <a:srgbClr val="CCFFCC"/>
    <a:srgbClr val="2E483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6A6EA-7458-4FE3-B39C-B78465F2B40B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29B0-5056-4051-83D7-CB348608E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0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B9A35-135A-419A-AA5B-3F615E16741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131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9B0-5056-4051-83D7-CB348608E1C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35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D43B-C342-4D3D-A35C-580FBEFA2626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8981-91E0-4FF9-8DA8-0CA79CAE2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92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D43B-C342-4D3D-A35C-580FBEFA2626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8981-91E0-4FF9-8DA8-0CA79CAE2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04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D43B-C342-4D3D-A35C-580FBEFA2626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8981-91E0-4FF9-8DA8-0CA79CAE24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1149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D43B-C342-4D3D-A35C-580FBEFA2626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8981-91E0-4FF9-8DA8-0CA79CAE2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980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D43B-C342-4D3D-A35C-580FBEFA2626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8981-91E0-4FF9-8DA8-0CA79CAE24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425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D43B-C342-4D3D-A35C-580FBEFA2626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8981-91E0-4FF9-8DA8-0CA79CAE2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37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D43B-C342-4D3D-A35C-580FBEFA2626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8981-91E0-4FF9-8DA8-0CA79CAE2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095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D43B-C342-4D3D-A35C-580FBEFA2626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8981-91E0-4FF9-8DA8-0CA79CAE2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86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D43B-C342-4D3D-A35C-580FBEFA2626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8981-91E0-4FF9-8DA8-0CA79CAE2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08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D43B-C342-4D3D-A35C-580FBEFA2626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8981-91E0-4FF9-8DA8-0CA79CAE2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53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D43B-C342-4D3D-A35C-580FBEFA2626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8981-91E0-4FF9-8DA8-0CA79CAE2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44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D43B-C342-4D3D-A35C-580FBEFA2626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8981-91E0-4FF9-8DA8-0CA79CAE2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79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D43B-C342-4D3D-A35C-580FBEFA2626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8981-91E0-4FF9-8DA8-0CA79CAE2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0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D43B-C342-4D3D-A35C-580FBEFA2626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8981-91E0-4FF9-8DA8-0CA79CAE2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6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D43B-C342-4D3D-A35C-580FBEFA2626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8981-91E0-4FF9-8DA8-0CA79CAE2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02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D43B-C342-4D3D-A35C-580FBEFA2626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8981-91E0-4FF9-8DA8-0CA79CAE2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3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0D43B-C342-4D3D-A35C-580FBEFA2626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288981-91E0-4FF9-8DA8-0CA79CAE2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5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imc.gnpbu.ru/region_18/" TargetMode="External"/><Relationship Id="rId2" Type="http://schemas.openxmlformats.org/officeDocument/2006/relationships/hyperlink" Target="http://fimc.gnpbu.ru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://www.rusla.ru/rsba/association/izdanija/journali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sergeeva.vb@iro18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4777" y="1280160"/>
            <a:ext cx="9749118" cy="2157984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Сетевой инновационный проект </a:t>
            </a:r>
            <a:b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как организация взаимодействия педагогов по развитию читательских умений школьников </a:t>
            </a:r>
            <a:endParaRPr lang="ru-RU" sz="36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7848" y="3765176"/>
            <a:ext cx="8135470" cy="2493119"/>
          </a:xfrm>
        </p:spPr>
        <p:txBody>
          <a:bodyPr>
            <a:normAutofit/>
          </a:bodyPr>
          <a:lstStyle/>
          <a:p>
            <a:pPr algn="l"/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Сергеева Вера Борисовна,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канд.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наук,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заведующий кафедрой педагогики и психологии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Института развития образования Удмуртской Республики</a:t>
            </a:r>
          </a:p>
          <a:p>
            <a:pPr algn="l"/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47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7334" y="322729"/>
            <a:ext cx="8596668" cy="591671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КАЛЕНДАРЬ СИП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0807" t="13515" r="12451" b="5985"/>
          <a:stretch/>
        </p:blipFill>
        <p:spPr bwMode="auto">
          <a:xfrm>
            <a:off x="312813" y="1071562"/>
            <a:ext cx="8961189" cy="56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941" y="295836"/>
            <a:ext cx="9005061" cy="103542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СИП по модернизации школьных библиотек: проектные замыслы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489" y="1378635"/>
            <a:ext cx="9537896" cy="466272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Ведение занятий по смысловому чтение и основам информационной культуры (адаптация имеющихся программ, их совершенствование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авторских программ библиотекарей по развитию читательских умений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Преобразование пространства школьной библиотеки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мероприятий, акций по активизации чтения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дидактических разработок по продвижению чтения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Привлечения внимания учеников, родителей, педагогов к библиотеке как важному центру читательской и интеллектуальной деятельности.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8260"/>
            <a:ext cx="8596668" cy="497540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Апробационный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-1" y="726140"/>
            <a:ext cx="11685495" cy="613186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Реализация проектного замысла (в своей школе) </a:t>
            </a:r>
          </a:p>
          <a:p>
            <a:r>
              <a:rPr lang="ru-RU" sz="3400" u="sng" dirty="0" smtClean="0">
                <a:latin typeface="Times New Roman" pitchFamily="18" charset="0"/>
                <a:cs typeface="Times New Roman" pitchFamily="18" charset="0"/>
              </a:rPr>
              <a:t>Первый этап: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одновременное размещение на сайте (открытом только для участников проекта!) наработанных материалов на первом этапе реализации замысла (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матрица 2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Взаимоэкспертиза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по заданным критериям, сопровождающаяся непременным комментарием и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комплиментарным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откликом на работу коллеги (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матрица 3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Тьюторское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сопровождение участников научными руководителями проекта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Промежуточный семинар,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стажировка</a:t>
            </a:r>
          </a:p>
          <a:p>
            <a:r>
              <a:rPr lang="ru-RU" sz="3400" u="sng" dirty="0" smtClean="0">
                <a:latin typeface="Times New Roman" pitchFamily="18" charset="0"/>
                <a:cs typeface="Times New Roman" pitchFamily="18" charset="0"/>
              </a:rPr>
              <a:t>Второй этап: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размещение на сайте следующих наработанных материалов 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Вторая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взаимоэкспертиза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Проверка достижения цели: описание контрольного мероприятия или применения разработки коллеги (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матрица 4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r>
              <a:rPr lang="ru-RU" sz="40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Самоактуализация</a:t>
            </a:r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взаимодействие, поддержка,  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методическое  обогащение </a:t>
            </a:r>
            <a:endParaRPr lang="ru-RU" sz="40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215153"/>
            <a:ext cx="8596668" cy="90095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Стажировки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76519" y="1465731"/>
            <a:ext cx="4484850" cy="61856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 «СОШ № 74»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Ижевск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088383" y="1344707"/>
            <a:ext cx="4185618" cy="4975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Сигаево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Сарапульский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Users\1\Desktop\в сигаевской ШИБ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1971" y="2541278"/>
            <a:ext cx="4985017" cy="3188010"/>
          </a:xfrm>
          <a:prstGeom prst="rect">
            <a:avLst/>
          </a:prstGeom>
          <a:noFill/>
        </p:spPr>
      </p:pic>
      <p:pic>
        <p:nvPicPr>
          <p:cNvPr id="1027" name="Picture 3" descr="D:\Users\1\Desktop\мастерим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198" y="2541278"/>
            <a:ext cx="4722598" cy="3188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2048"/>
            <a:ext cx="8596668" cy="67235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Аналитический этап </a:t>
            </a:r>
            <a:endParaRPr lang="ru-RU" sz="3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49624" y="927847"/>
            <a:ext cx="10421470" cy="572844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Полученные результаты такого сетевого взаимодействия  педагогов способствовали повышению их профессиональной компетентности в разных направлениях: </a:t>
            </a:r>
          </a:p>
          <a:p>
            <a:r>
              <a:rPr lang="ru-RU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методическом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(освоение приемов и стратегий развития смыслового чтения,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апробировацие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их на своих занятиях по развитию читательских умений и информационной культуры; разработка своих авторских программ)  </a:t>
            </a:r>
          </a:p>
          <a:p>
            <a:r>
              <a:rPr lang="ru-RU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техническом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(активность в сети, повышение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ИКТ-компетентности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r>
              <a:rPr lang="ru-RU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социально-психологическом </a:t>
            </a:r>
          </a:p>
          <a:p>
            <a:pPr>
              <a:buNone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профессиональное общение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практический опыт развития собственных рефлексивных умений через создание в СИП условий для анализа своей деятельности в рамках процедур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взаимоэкспертизы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 взаимообмена)</a:t>
            </a:r>
          </a:p>
          <a:p>
            <a:pPr>
              <a:buNone/>
            </a:pP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49624"/>
            <a:ext cx="8596668" cy="158077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«Насколько необходима и продуктивна для Вас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взаимоэкспертиза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материалов?»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6176" y="1519518"/>
            <a:ext cx="9668436" cy="5109881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«Для меня лично, это возможность остановиться (при нынешнем «бешеном» ритме) и осмыслить, разобраться в том, что происходит; «просеять сквозь мелкое сито опыта» проделанное; сделать выводы; изменить себя, свое отношение к происходящему/производимому, и двигаться дальше – по возможности на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другом уровне».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Взаимоэкспртиза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стала «импульсом для дальнейшего пересмотра и  совершенствования своей деятельности».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Профессионально-личностный рост педагога</a:t>
            </a:r>
          </a:p>
          <a:p>
            <a:pPr algn="ctr">
              <a:buNone/>
            </a:pPr>
            <a:r>
              <a:rPr lang="ru-RU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Субъективация</a:t>
            </a:r>
            <a:endParaRPr lang="ru-RU" sz="2800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39" y="188259"/>
            <a:ext cx="11837647" cy="672353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Продуктивность и диссеминация 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62" y="874060"/>
            <a:ext cx="10689031" cy="59839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Итоговая конференция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участников проекта (дружеская профессиональная встреча )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Всероссийский 2-дневный(18-19 ноября 2019 г.)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семинар-совещание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школьных информационно-библиотечных центров как открытого пространства культурной, образовательной и профессиональной деятельности»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которому подключились 46 регионов страны!!!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 докладов педагогов-библиотекарей!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Республиканская научно-практическая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конференция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«Преодоление кризиса чтения в работе со школьниками: идеи, действия, опыт»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марта 2020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Издание сборника методических материалов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разработанных участниками проекта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«Читать не вредно –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вредно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читать!»</a:t>
            </a:r>
          </a:p>
          <a:p>
            <a:pPr>
              <a:lnSpc>
                <a:spcPct val="100000"/>
              </a:lnSpc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257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340" y="228600"/>
            <a:ext cx="11210461" cy="1568219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 год: подготовлены публикации</a:t>
            </a:r>
            <a:br>
              <a:rPr lang="ru-RU" sz="31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результатам СИП </a:t>
            </a:r>
            <a:b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школьных библиотекарей</a:t>
            </a:r>
            <a:r>
              <a:rPr lang="ru-RU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" y="1825625"/>
            <a:ext cx="7301752" cy="480377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более 30 различных материалов (статей, разработок, презентаций), размещенных на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сайте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ФИМЦ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Федерального информационно-методического центра «Библиотека им. К.Д. Ушинского» </a:t>
            </a:r>
            <a:r>
              <a:rPr lang="ru-RU" sz="2400" b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http://fimc.gnpbu.ru/</a:t>
            </a:r>
            <a:r>
              <a:rPr lang="ru-RU" sz="2400" b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разделе «Опыт субъектов» 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3"/>
              </a:rPr>
              <a:t>://fimc.gnpbu.ru/region_18/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статей удмуртских школьных библиотекарей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двух номерах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Всероссийского журнала «Школьная библиотека»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2020 год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4"/>
              </a:rPr>
              <a:t>://www.rusla.ru/rsba/association/izdanija/journali/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1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045570" y="1825625"/>
            <a:ext cx="4308231" cy="435133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F:\ШБ 2020 материалы\содержание номер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"/>
            <a:ext cx="4962061" cy="688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1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564" y="274637"/>
            <a:ext cx="7872875" cy="1282155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1588" y="1556794"/>
            <a:ext cx="5325036" cy="37924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Сергеева В.Б.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sergeeva.vb@iro18.ru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 (3412)37-89-65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469009, Удмуртская Республика,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Ижевск, ул. Ухтомского, 25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АОУ ДПО УР ИРО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Телефон: (3412) 37-96-26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secretary@iro18.ru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5682" y="5868078"/>
            <a:ext cx="3010306" cy="369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www. vk.com/iro18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8753" y="5829268"/>
            <a:ext cx="3415553" cy="369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www.facebook.com/IRO18.R</a:t>
            </a:r>
            <a:r>
              <a:rPr lang="en-US" b="1" dirty="0" smtClean="0">
                <a:solidFill>
                  <a:schemeClr val="bg1"/>
                </a:solidFill>
              </a:rPr>
              <a:t>U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1700807"/>
            <a:ext cx="4875624" cy="304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9588" y="5829268"/>
            <a:ext cx="2339788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 algn="ctr"/>
            <a:r>
              <a:rPr lang="en-US" b="1" dirty="0">
                <a:solidFill>
                  <a:srgbClr val="C00000"/>
                </a:solidFill>
              </a:rPr>
              <a:t>www.iro18.ru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2388"/>
            <a:ext cx="8596668" cy="72614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Результат = методика + учитель</a:t>
            </a:r>
            <a:endParaRPr lang="ru-RU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2730" y="1021977"/>
            <a:ext cx="9063318" cy="54326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В современных условиях многозадачности педагогический деятельности учитель ДОЛЖЕН развивать читательскую (функциональную) грамотность  учеников?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Заинтересованность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Осознание</a:t>
            </a:r>
          </a:p>
          <a:p>
            <a:pPr>
              <a:lnSpc>
                <a:spcPct val="150000"/>
              </a:lnSpc>
            </a:pP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Самоактуализация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Субъективация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Профессионально-личностный рост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494" y="228601"/>
            <a:ext cx="9366808" cy="5812762"/>
          </a:xfrm>
        </p:spPr>
        <p:txBody>
          <a:bodyPr>
            <a:noAutofit/>
          </a:bodyPr>
          <a:lstStyle/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Сетевой инновационный проект (СИП)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 на решение актуальных проблем развития образования посредством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совместного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поиска и реализации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инновационных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идей.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сетевом инновационном проекте участвуют педагоги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нескольких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организаций,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взаимодействующих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 с другом и с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гаучным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руководителем (координатором) проекта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сеть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 на специально организованной платформе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9148"/>
            <a:ext cx="8628032" cy="314640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СИП «Смысловое чтение как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метапредметный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результат обучения»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(2017-2018 г.г.)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(39 участников из 7 районов и 2 городов Удмуртии) 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895" y="3536576"/>
            <a:ext cx="8880107" cy="2504786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СИП «Модернизация школьных библиотек как центров по развитию смыслового чтения и повышени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информационной культуры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(2019 г)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(42 участника из 16 районов и 4 городов Удмуртии)</a:t>
            </a:r>
          </a:p>
          <a:p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835" y="161364"/>
            <a:ext cx="9964271" cy="98163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и как обеспечивает активизацию и продуктивность  взаимодействия педагогов в проекте?</a:t>
            </a:r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8012" y="1223683"/>
            <a:ext cx="8780929" cy="5257799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8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Организационный  этап</a:t>
            </a:r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Разработка  проектной  заявки и её утверждение на научно-методическом совете института.</a:t>
            </a:r>
          </a:p>
          <a:p>
            <a:pPr lvl="0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Установочный семинар (более 100 человек) </a:t>
            </a:r>
          </a:p>
          <a:p>
            <a:pPr lvl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– принятие решения об участии в проекте (50-40 человек), формирование команды. </a:t>
            </a:r>
          </a:p>
          <a:p>
            <a:pPr lvl="0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Приказ ИРО, договоры со школами, по которым они получают статус республиканской инновационной площадки.</a:t>
            </a:r>
          </a:p>
          <a:p>
            <a:pPr lvl="0" algn="ctr">
              <a:buNone/>
            </a:pP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Заинтересованность</a:t>
            </a:r>
            <a:endParaRPr lang="ru-RU" sz="36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C:\Users\User\Pictures\Рисунок установочный семинар2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7223"/>
            <a:ext cx="2852521" cy="2850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090" t="13477" r="12812"/>
          <a:stretch/>
        </p:blipFill>
        <p:spPr bwMode="auto">
          <a:xfrm>
            <a:off x="228602" y="514351"/>
            <a:ext cx="9297776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7871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Проектировочный этап</a:t>
            </a:r>
            <a:endParaRPr lang="ru-RU" sz="3200" b="1" i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304366"/>
            <a:ext cx="9152466" cy="2568388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36-часовые курсы повышения квалификации для участников проекта (структура читательских умений и приемы развития читательской компетентности)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Разработка каждым участником своего проектного замысла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Осознание </a:t>
            </a:r>
            <a:endParaRPr lang="ru-RU" dirty="0"/>
          </a:p>
        </p:txBody>
      </p:sp>
      <p:pic>
        <p:nvPicPr>
          <p:cNvPr id="4" name="Picture 7" descr="C:\Users\User\Pictures\уст семинар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0584" y="3899648"/>
            <a:ext cx="6277875" cy="2487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60031" y="2"/>
            <a:ext cx="9286993" cy="62068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проектного замысла СИП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253579"/>
              </p:ext>
            </p:extLst>
          </p:nvPr>
        </p:nvGraphicFramePr>
        <p:xfrm>
          <a:off x="239349" y="548680"/>
          <a:ext cx="11617290" cy="6453885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095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1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Параметры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21" marR="6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Комментарий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21" marR="6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01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Проблема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которую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 намерена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решить в ходе проекта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21" marR="6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мешает читательскому развитию и \ или читательской активности школьников, а также тому, чтобы библиотека стала привлекательным «мозговым центром» школы?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21" marR="6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2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21" marR="6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конкретно я хочу получить \ достичь в результате своих действий по решению проблемы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21" marR="6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2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чём суть моего проектного замысла?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21" marR="6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Действия (шаги), которые надо предпринять для достижения цели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21" marR="6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02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Участники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21" marR="6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кем я буду работать над решением этой проблемы?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(школьники и педагоги-партнёры)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21" marR="6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4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Условия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21" marR="6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Формы организации процесса (краткосрочный элективный курс, библиотечные уроки, внеурочные занятия, мероприятия, события, тренинг и др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.)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21" marR="6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901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Ресурсы достижения результата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21" marR="6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Дидактические ресурсы: </a:t>
                      </a:r>
                      <a:r>
                        <a:rPr lang="ru-RU" sz="18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интернет-ресурсы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используемые учебные, художественные тексты. программы, методики, приёмы.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21" marR="6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82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Конкретизированный результат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21" marR="6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Показатели или продукты достижения результата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21" marR="6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70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Разработчики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21" marR="6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ФИО, образовательная организация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21" marR="68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2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b="1" i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1815" t="13539" r="11891" b="10910"/>
          <a:stretch/>
        </p:blipFill>
        <p:spPr bwMode="auto">
          <a:xfrm>
            <a:off x="171450" y="609599"/>
            <a:ext cx="10140942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1865</TotalTime>
  <Words>903</Words>
  <Application>Microsoft Office PowerPoint</Application>
  <PresentationFormat>Широкоэкранный</PresentationFormat>
  <Paragraphs>116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Сетевой инновационный проект   как организация взаимодействия педагогов по развитию читательских умений школьников </vt:lpstr>
      <vt:lpstr>Результат = методика + учитель</vt:lpstr>
      <vt:lpstr>Презентация PowerPoint</vt:lpstr>
      <vt:lpstr> СИП «Смысловое чтение как метапредметный результат обучения»  (2017-2018 г.г.) (39 участников из 7 районов и 2 городов Удмуртии) </vt:lpstr>
      <vt:lpstr>Что и как обеспечивает активизацию и продуктивность  взаимодействия педагогов в проекте?   </vt:lpstr>
      <vt:lpstr>Презентация PowerPoint</vt:lpstr>
      <vt:lpstr>Проектировочный этап</vt:lpstr>
      <vt:lpstr>Структура проектного замысла СИП </vt:lpstr>
      <vt:lpstr>Презентация PowerPoint</vt:lpstr>
      <vt:lpstr>КАЛЕНДАРЬ СИП</vt:lpstr>
      <vt:lpstr>СИП по модернизации школьных библиотек: проектные замыслы </vt:lpstr>
      <vt:lpstr>Апробационный этап</vt:lpstr>
      <vt:lpstr>Стажировки</vt:lpstr>
      <vt:lpstr>Аналитический этап </vt:lpstr>
      <vt:lpstr>«Насколько необходима и продуктивна для Вас взаимоэкспертиза материалов?» </vt:lpstr>
      <vt:lpstr>Продуктивность и диссеминация </vt:lpstr>
      <vt:lpstr>2020 год: подготовлены публикации  по результатам СИП  школьных библиотекарей 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деятельности Института на 2018 год</dc:title>
  <dc:creator>User</dc:creator>
  <cp:lastModifiedBy>Svetlana Tomchuk</cp:lastModifiedBy>
  <cp:revision>99</cp:revision>
  <dcterms:created xsi:type="dcterms:W3CDTF">2017-10-12T08:34:28Z</dcterms:created>
  <dcterms:modified xsi:type="dcterms:W3CDTF">2020-09-27T14:05:57Z</dcterms:modified>
</cp:coreProperties>
</file>