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72" r:id="rId1"/>
  </p:sldMasterIdLst>
  <p:notesMasterIdLst>
    <p:notesMasterId r:id="rId9"/>
  </p:notesMasterIdLst>
  <p:sldIdLst>
    <p:sldId id="383" r:id="rId2"/>
    <p:sldId id="412" r:id="rId3"/>
    <p:sldId id="384" r:id="rId4"/>
    <p:sldId id="413" r:id="rId5"/>
    <p:sldId id="414" r:id="rId6"/>
    <p:sldId id="415" r:id="rId7"/>
    <p:sldId id="416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00000"/>
    <a:srgbClr val="660066"/>
    <a:srgbClr val="006600"/>
    <a:srgbClr val="0000FF"/>
    <a:srgbClr val="CC99FF"/>
    <a:srgbClr val="003300"/>
    <a:srgbClr val="FF6600"/>
    <a:srgbClr val="990099"/>
    <a:srgbClr val="B25A4C"/>
    <a:srgbClr val="A52D3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9642" autoAdjust="0"/>
  </p:normalViewPr>
  <p:slideViewPr>
    <p:cSldViewPr snapToGrid="0">
      <p:cViewPr>
        <p:scale>
          <a:sx n="84" d="100"/>
          <a:sy n="84" d="100"/>
        </p:scale>
        <p:origin x="-10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8DCD6-4411-4353-98F9-66586E32FF31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E89FC-EFB1-4525-A4D8-FE3B1AD3D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62807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01.04.2022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9919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01.04.2022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99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01.04.2022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3279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01.04.2022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270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01.04.2022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811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01.04.2022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122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01.04.2022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067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01.04.2022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600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01.04.2022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359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01.04.2022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414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01.04.2022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21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01.04.2022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7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51272" y="195401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19200" y="2597835"/>
            <a:ext cx="10080978" cy="1879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4800" b="1" dirty="0" smtClean="0">
                <a:solidFill>
                  <a:srgbClr val="A52D36"/>
                </a:solidFill>
              </a:rPr>
              <a:t>Проектирование урока в соответствии с принципами </a:t>
            </a:r>
            <a:r>
              <a:rPr lang="ru-RU" sz="4800" b="1" dirty="0" err="1" smtClean="0">
                <a:solidFill>
                  <a:srgbClr val="A52D36"/>
                </a:solidFill>
              </a:rPr>
              <a:t>системно-деятельностного</a:t>
            </a:r>
            <a:r>
              <a:rPr lang="ru-RU" sz="4800" b="1" dirty="0" smtClean="0">
                <a:solidFill>
                  <a:srgbClr val="A52D36"/>
                </a:solidFill>
              </a:rPr>
              <a:t> подхода</a:t>
            </a:r>
            <a:endParaRPr lang="ru-RU" sz="4800" b="1" dirty="0">
              <a:solidFill>
                <a:srgbClr val="A52D3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98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01511" y="1751007"/>
            <a:ext cx="10871201" cy="281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90000"/>
              </a:lnSpc>
              <a:spcAft>
                <a:spcPts val="2400"/>
              </a:spcAft>
            </a:pPr>
            <a:r>
              <a:rPr lang="ru-RU" sz="3600" b="1" dirty="0" smtClean="0">
                <a:solidFill>
                  <a:schemeClr val="dk1"/>
                </a:solidFill>
              </a:rPr>
              <a:t>1. Проектирование </a:t>
            </a:r>
            <a:r>
              <a:rPr lang="ru-RU" sz="3600" b="1" dirty="0" smtClean="0">
                <a:solidFill>
                  <a:schemeClr val="dk1"/>
                </a:solidFill>
              </a:rPr>
              <a:t>учебного занятия: </a:t>
            </a:r>
            <a:r>
              <a:rPr lang="ru-RU" sz="3600" b="1" dirty="0" err="1" smtClean="0">
                <a:solidFill>
                  <a:schemeClr val="dk1"/>
                </a:solidFill>
              </a:rPr>
              <a:t>целеполагание</a:t>
            </a:r>
            <a:endParaRPr lang="ru-RU" sz="3600" b="1" dirty="0" smtClean="0">
              <a:solidFill>
                <a:schemeClr val="dk1"/>
              </a:solidFill>
            </a:endParaRPr>
          </a:p>
          <a:p>
            <a:pPr>
              <a:spcAft>
                <a:spcPts val="2400"/>
              </a:spcAft>
            </a:pPr>
            <a:r>
              <a:rPr lang="ru-RU" sz="3600" b="1" dirty="0" smtClean="0">
                <a:solidFill>
                  <a:schemeClr val="dk1"/>
                </a:solidFill>
              </a:rPr>
              <a:t>2. Проектирование </a:t>
            </a:r>
            <a:r>
              <a:rPr lang="ru-RU" sz="3600" b="1" dirty="0" smtClean="0">
                <a:solidFill>
                  <a:schemeClr val="dk1"/>
                </a:solidFill>
              </a:rPr>
              <a:t>учебного занятия: структура </a:t>
            </a:r>
            <a:r>
              <a:rPr lang="ru-RU" sz="3600" b="1" dirty="0" err="1" smtClean="0">
                <a:solidFill>
                  <a:schemeClr val="dk1"/>
                </a:solidFill>
              </a:rPr>
              <a:t>деятельностного</a:t>
            </a:r>
            <a:r>
              <a:rPr lang="ru-RU" sz="3600" b="1" dirty="0" smtClean="0">
                <a:solidFill>
                  <a:schemeClr val="dk1"/>
                </a:solidFill>
              </a:rPr>
              <a:t> урока</a:t>
            </a:r>
          </a:p>
          <a:p>
            <a:pPr marL="742950" indent="-742950">
              <a:lnSpc>
                <a:spcPct val="90000"/>
              </a:lnSpc>
            </a:pPr>
            <a:r>
              <a:rPr lang="ru-RU" sz="3600" b="1" dirty="0" smtClean="0">
                <a:solidFill>
                  <a:schemeClr val="dk1"/>
                </a:solidFill>
              </a:rPr>
              <a:t>3. Практикум </a:t>
            </a:r>
            <a:r>
              <a:rPr lang="ru-RU" sz="3600" b="1" dirty="0" smtClean="0">
                <a:solidFill>
                  <a:schemeClr val="dk1"/>
                </a:solidFill>
              </a:rPr>
              <a:t>по проектированию учебного </a:t>
            </a:r>
            <a:r>
              <a:rPr lang="ru-RU" sz="3600" b="1" dirty="0" smtClean="0">
                <a:solidFill>
                  <a:schemeClr val="dk1"/>
                </a:solidFill>
              </a:rPr>
              <a:t>занятия</a:t>
            </a:r>
            <a:endParaRPr lang="ru-RU" sz="3400" b="1" dirty="0">
              <a:solidFill>
                <a:srgbClr val="A52D36"/>
              </a:solidFill>
            </a:endParaRPr>
          </a:p>
        </p:txBody>
      </p:sp>
      <p:pic>
        <p:nvPicPr>
          <p:cNvPr id="11" name="Объект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7956" y="0"/>
            <a:ext cx="1174044" cy="11740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51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pic>
        <p:nvPicPr>
          <p:cNvPr id="11" name="Объект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7956" y="0"/>
            <a:ext cx="1174044" cy="1174044"/>
          </a:xfrm>
          <a:prstGeom prst="rect">
            <a:avLst/>
          </a:prstGeom>
        </p:spPr>
      </p:pic>
      <p:pic>
        <p:nvPicPr>
          <p:cNvPr id="12" name="Рисунок 11" descr="1.jpg"/>
          <p:cNvPicPr>
            <a:picLocks noChangeAspect="1"/>
          </p:cNvPicPr>
          <p:nvPr/>
        </p:nvPicPr>
        <p:blipFill>
          <a:blip r:embed="rId4" cstate="print"/>
          <a:srcRect t="12685"/>
          <a:stretch>
            <a:fillRect/>
          </a:stretch>
        </p:blipFill>
        <p:spPr>
          <a:xfrm>
            <a:off x="158572" y="1603020"/>
            <a:ext cx="9110923" cy="4064003"/>
          </a:xfrm>
          <a:prstGeom prst="rect">
            <a:avLst/>
          </a:prstGeom>
        </p:spPr>
      </p:pic>
      <p:pic>
        <p:nvPicPr>
          <p:cNvPr id="13" name="Рисунок 12" descr="2.jpg"/>
          <p:cNvPicPr>
            <a:picLocks noChangeAspect="1"/>
          </p:cNvPicPr>
          <p:nvPr/>
        </p:nvPicPr>
        <p:blipFill>
          <a:blip r:embed="rId5" cstate="print"/>
          <a:srcRect l="19019" t="39118"/>
          <a:stretch>
            <a:fillRect/>
          </a:stretch>
        </p:blipFill>
        <p:spPr>
          <a:xfrm>
            <a:off x="1873955" y="2878662"/>
            <a:ext cx="7251912" cy="2788359"/>
          </a:xfrm>
          <a:prstGeom prst="rect">
            <a:avLst/>
          </a:prstGeom>
        </p:spPr>
      </p:pic>
      <p:pic>
        <p:nvPicPr>
          <p:cNvPr id="14" name="Рисунок 13" descr="3.jpg"/>
          <p:cNvPicPr>
            <a:picLocks noChangeAspect="1"/>
          </p:cNvPicPr>
          <p:nvPr/>
        </p:nvPicPr>
        <p:blipFill>
          <a:blip r:embed="rId6" cstate="print"/>
          <a:srcRect l="21513" t="54864" r="2436"/>
          <a:stretch>
            <a:fillRect/>
          </a:stretch>
        </p:blipFill>
        <p:spPr>
          <a:xfrm>
            <a:off x="1919108" y="3601155"/>
            <a:ext cx="6845043" cy="2212624"/>
          </a:xfrm>
          <a:prstGeom prst="rect">
            <a:avLst/>
          </a:prstGeom>
        </p:spPr>
      </p:pic>
      <p:pic>
        <p:nvPicPr>
          <p:cNvPr id="15" name="Рисунок 14" descr="4.jpg"/>
          <p:cNvPicPr>
            <a:picLocks noChangeAspect="1"/>
          </p:cNvPicPr>
          <p:nvPr/>
        </p:nvPicPr>
        <p:blipFill>
          <a:blip r:embed="rId7" cstate="print"/>
          <a:srcRect l="21813" t="67628"/>
          <a:stretch>
            <a:fillRect/>
          </a:stretch>
        </p:blipFill>
        <p:spPr>
          <a:xfrm>
            <a:off x="2009425" y="4289774"/>
            <a:ext cx="6950831" cy="158044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14489" y="339895"/>
            <a:ext cx="1082604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rgbClr val="800000"/>
                </a:solidFill>
              </a:rPr>
              <a:t>Расставьте этапы комбинированного урока в правильной последовательности:</a:t>
            </a:r>
            <a:endParaRPr lang="ru-RU" sz="2400" b="1" dirty="0">
              <a:solidFill>
                <a:srgbClr val="80000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35467" y="1557867"/>
            <a:ext cx="2449689" cy="474133"/>
          </a:xfrm>
          <a:prstGeom prst="roundRect">
            <a:avLst/>
          </a:prstGeom>
          <a:noFill/>
          <a:ln w="508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212667" y="2297289"/>
            <a:ext cx="1089377" cy="474133"/>
          </a:xfrm>
          <a:prstGeom prst="roundRect">
            <a:avLst/>
          </a:prstGeom>
          <a:noFill/>
          <a:ln w="508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082845" y="2991556"/>
            <a:ext cx="1089377" cy="474133"/>
          </a:xfrm>
          <a:prstGeom prst="roundRect">
            <a:avLst/>
          </a:prstGeom>
          <a:noFill/>
          <a:ln w="508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653867" y="3657600"/>
            <a:ext cx="1089377" cy="474133"/>
          </a:xfrm>
          <a:prstGeom prst="roundRect">
            <a:avLst/>
          </a:prstGeom>
          <a:noFill/>
          <a:ln w="508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42578" y="4357511"/>
            <a:ext cx="1089377" cy="474133"/>
          </a:xfrm>
          <a:prstGeom prst="roundRect">
            <a:avLst/>
          </a:prstGeom>
          <a:noFill/>
          <a:ln w="508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1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Объект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7956" y="0"/>
            <a:ext cx="1174044" cy="117404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14489" y="339895"/>
            <a:ext cx="1082604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rgbClr val="800000"/>
                </a:solidFill>
              </a:rPr>
              <a:t>Какие особенности присущи каждой из указанных форм организации учебной деятельности?</a:t>
            </a:r>
            <a:endParaRPr lang="ru-RU" sz="2400" b="1" dirty="0">
              <a:solidFill>
                <a:srgbClr val="800000"/>
              </a:solidFill>
            </a:endParaRPr>
          </a:p>
        </p:txBody>
      </p:sp>
      <p:pic>
        <p:nvPicPr>
          <p:cNvPr id="22" name="Рисунок 21" descr="5.jpg"/>
          <p:cNvPicPr>
            <a:picLocks noChangeAspect="1"/>
          </p:cNvPicPr>
          <p:nvPr/>
        </p:nvPicPr>
        <p:blipFill>
          <a:blip r:embed="rId3" cstate="print"/>
          <a:srcRect t="13501"/>
          <a:stretch>
            <a:fillRect/>
          </a:stretch>
        </p:blipFill>
        <p:spPr>
          <a:xfrm>
            <a:off x="383822" y="1196622"/>
            <a:ext cx="7581347" cy="3476977"/>
          </a:xfrm>
          <a:prstGeom prst="rect">
            <a:avLst/>
          </a:prstGeom>
        </p:spPr>
      </p:pic>
      <p:pic>
        <p:nvPicPr>
          <p:cNvPr id="24" name="Рисунок 23" descr="5в.jpg"/>
          <p:cNvPicPr>
            <a:picLocks noChangeAspect="1"/>
          </p:cNvPicPr>
          <p:nvPr/>
        </p:nvPicPr>
        <p:blipFill>
          <a:blip r:embed="rId4" cstate="print"/>
          <a:srcRect l="7358" t="27891" b="24885"/>
          <a:stretch>
            <a:fillRect/>
          </a:stretch>
        </p:blipFill>
        <p:spPr>
          <a:xfrm>
            <a:off x="970845" y="2788356"/>
            <a:ext cx="6846211" cy="1885244"/>
          </a:xfrm>
          <a:prstGeom prst="rect">
            <a:avLst/>
          </a:prstGeom>
        </p:spPr>
      </p:pic>
      <p:pic>
        <p:nvPicPr>
          <p:cNvPr id="25" name="Рисунок 24" descr="5г.jpg"/>
          <p:cNvPicPr>
            <a:picLocks noChangeAspect="1"/>
          </p:cNvPicPr>
          <p:nvPr/>
        </p:nvPicPr>
        <p:blipFill>
          <a:blip r:embed="rId5" cstate="print"/>
          <a:srcRect l="7945" t="27707" b="50123"/>
          <a:stretch>
            <a:fillRect/>
          </a:stretch>
        </p:blipFill>
        <p:spPr>
          <a:xfrm>
            <a:off x="1016002" y="3753555"/>
            <a:ext cx="6907118" cy="908756"/>
          </a:xfrm>
          <a:prstGeom prst="rect">
            <a:avLst/>
          </a:prstGeom>
        </p:spPr>
      </p:pic>
      <p:sp>
        <p:nvSpPr>
          <p:cNvPr id="17" name="Скругленный прямоугольник 16"/>
          <p:cNvSpPr/>
          <p:nvPr/>
        </p:nvSpPr>
        <p:spPr>
          <a:xfrm>
            <a:off x="248356" y="1106311"/>
            <a:ext cx="2449689" cy="474133"/>
          </a:xfrm>
          <a:prstGeom prst="roundRect">
            <a:avLst/>
          </a:prstGeom>
          <a:noFill/>
          <a:ln w="508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004756" y="2026355"/>
            <a:ext cx="1089377" cy="474133"/>
          </a:xfrm>
          <a:prstGeom prst="roundRect">
            <a:avLst/>
          </a:prstGeom>
          <a:noFill/>
          <a:ln w="508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953956" y="3025422"/>
            <a:ext cx="1089377" cy="474133"/>
          </a:xfrm>
          <a:prstGeom prst="roundRect">
            <a:avLst/>
          </a:prstGeom>
          <a:noFill/>
          <a:ln w="508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999111" y="3984979"/>
            <a:ext cx="1089377" cy="474133"/>
          </a:xfrm>
          <a:prstGeom prst="roundRect">
            <a:avLst/>
          </a:prstGeom>
          <a:noFill/>
          <a:ln w="508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1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5а.jpg"/>
          <p:cNvPicPr>
            <a:picLocks noChangeAspect="1"/>
          </p:cNvPicPr>
          <p:nvPr/>
        </p:nvPicPr>
        <p:blipFill>
          <a:blip r:embed="rId2" cstate="print"/>
          <a:srcRect l="5838" t="54880"/>
          <a:stretch>
            <a:fillRect/>
          </a:stretch>
        </p:blipFill>
        <p:spPr>
          <a:xfrm>
            <a:off x="1095023" y="1738488"/>
            <a:ext cx="8233406" cy="209973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pic>
        <p:nvPicPr>
          <p:cNvPr id="11" name="Объект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7956" y="0"/>
            <a:ext cx="1174044" cy="117404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14489" y="339895"/>
            <a:ext cx="1082604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rgbClr val="800000"/>
                </a:solidFill>
              </a:rPr>
              <a:t>Какие особенности присущи каждой из указанных форм организации учебной деятельности?</a:t>
            </a:r>
            <a:endParaRPr lang="ru-RU" sz="2400" b="1" dirty="0">
              <a:solidFill>
                <a:srgbClr val="800000"/>
              </a:solidFill>
            </a:endParaRPr>
          </a:p>
        </p:txBody>
      </p:sp>
      <p:pic>
        <p:nvPicPr>
          <p:cNvPr id="23" name="Рисунок 22" descr="5а.jpg"/>
          <p:cNvPicPr>
            <a:picLocks noChangeAspect="1"/>
          </p:cNvPicPr>
          <p:nvPr/>
        </p:nvPicPr>
        <p:blipFill>
          <a:blip r:embed="rId2" cstate="print"/>
          <a:srcRect t="13252" b="78422"/>
          <a:stretch>
            <a:fillRect/>
          </a:stretch>
        </p:blipFill>
        <p:spPr>
          <a:xfrm>
            <a:off x="464608" y="1399821"/>
            <a:ext cx="7897706" cy="349957"/>
          </a:xfrm>
          <a:prstGeom prst="rect">
            <a:avLst/>
          </a:prstGeom>
        </p:spPr>
      </p:pic>
      <p:pic>
        <p:nvPicPr>
          <p:cNvPr id="12" name="Рисунок 11" descr="5б.jpg"/>
          <p:cNvPicPr>
            <a:picLocks noChangeAspect="1"/>
          </p:cNvPicPr>
          <p:nvPr/>
        </p:nvPicPr>
        <p:blipFill>
          <a:blip r:embed="rId5" cstate="print"/>
          <a:srcRect l="6432" t="54545"/>
          <a:stretch>
            <a:fillRect/>
          </a:stretch>
        </p:blipFill>
        <p:spPr>
          <a:xfrm>
            <a:off x="1128889" y="2810934"/>
            <a:ext cx="8094133" cy="2155906"/>
          </a:xfrm>
          <a:prstGeom prst="rect">
            <a:avLst/>
          </a:prstGeom>
        </p:spPr>
      </p:pic>
      <p:sp>
        <p:nvSpPr>
          <p:cNvPr id="17" name="Скругленный прямоугольник 16"/>
          <p:cNvSpPr/>
          <p:nvPr/>
        </p:nvSpPr>
        <p:spPr>
          <a:xfrm>
            <a:off x="395111" y="1286933"/>
            <a:ext cx="2449689" cy="474133"/>
          </a:xfrm>
          <a:prstGeom prst="roundRect">
            <a:avLst/>
          </a:prstGeom>
          <a:noFill/>
          <a:ln w="508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235245" y="2082800"/>
            <a:ext cx="1089377" cy="474133"/>
          </a:xfrm>
          <a:prstGeom prst="roundRect">
            <a:avLst/>
          </a:prstGeom>
          <a:noFill/>
          <a:ln w="508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184445" y="3115734"/>
            <a:ext cx="1089377" cy="474133"/>
          </a:xfrm>
          <a:prstGeom prst="roundRect">
            <a:avLst/>
          </a:prstGeom>
          <a:noFill/>
          <a:ln w="508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1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 descr="6б.jpg"/>
          <p:cNvPicPr>
            <a:picLocks noChangeAspect="1"/>
          </p:cNvPicPr>
          <p:nvPr/>
        </p:nvPicPr>
        <p:blipFill>
          <a:blip r:embed="rId2" cstate="print"/>
          <a:srcRect t="13554" b="57379"/>
          <a:stretch>
            <a:fillRect/>
          </a:stretch>
        </p:blipFill>
        <p:spPr>
          <a:xfrm>
            <a:off x="273226" y="1275645"/>
            <a:ext cx="8701441" cy="137291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pic>
        <p:nvPicPr>
          <p:cNvPr id="11" name="Объект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7956" y="0"/>
            <a:ext cx="1174044" cy="117404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14489" y="339895"/>
            <a:ext cx="1082604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rgbClr val="800000"/>
                </a:solidFill>
              </a:rPr>
              <a:t>Расставьте этапы проектирования учебного занятия в правильной последовательности:</a:t>
            </a:r>
            <a:endParaRPr lang="ru-RU" sz="2400" b="1" dirty="0">
              <a:solidFill>
                <a:srgbClr val="80000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59643" y="1174044"/>
            <a:ext cx="2517424" cy="474133"/>
          </a:xfrm>
          <a:prstGeom prst="roundRect">
            <a:avLst/>
          </a:prstGeom>
          <a:noFill/>
          <a:ln w="508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749822" y="1924755"/>
            <a:ext cx="1089377" cy="474133"/>
          </a:xfrm>
          <a:prstGeom prst="roundRect">
            <a:avLst/>
          </a:prstGeom>
          <a:noFill/>
          <a:ln w="508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 descr="6.jpg"/>
          <p:cNvPicPr>
            <a:picLocks noChangeAspect="1"/>
          </p:cNvPicPr>
          <p:nvPr/>
        </p:nvPicPr>
        <p:blipFill>
          <a:blip r:embed="rId5" cstate="print"/>
          <a:srcRect l="20758" t="63368"/>
          <a:stretch>
            <a:fillRect/>
          </a:stretch>
        </p:blipFill>
        <p:spPr>
          <a:xfrm>
            <a:off x="2178754" y="3691467"/>
            <a:ext cx="6630541" cy="1693333"/>
          </a:xfrm>
          <a:prstGeom prst="rect">
            <a:avLst/>
          </a:prstGeom>
        </p:spPr>
      </p:pic>
      <p:pic>
        <p:nvPicPr>
          <p:cNvPr id="15" name="Рисунок 14" descr="6а.jpg"/>
          <p:cNvPicPr>
            <a:picLocks noChangeAspect="1"/>
          </p:cNvPicPr>
          <p:nvPr/>
        </p:nvPicPr>
        <p:blipFill>
          <a:blip r:embed="rId6" cstate="print"/>
          <a:srcRect l="22236" t="37931" b="44680"/>
          <a:stretch>
            <a:fillRect/>
          </a:stretch>
        </p:blipFill>
        <p:spPr>
          <a:xfrm>
            <a:off x="2257777" y="2427112"/>
            <a:ext cx="6333067" cy="757024"/>
          </a:xfrm>
          <a:prstGeom prst="rect">
            <a:avLst/>
          </a:prstGeom>
        </p:spPr>
      </p:pic>
      <p:pic>
        <p:nvPicPr>
          <p:cNvPr id="21" name="Рисунок 20" descr="6в.jpg"/>
          <p:cNvPicPr>
            <a:picLocks noChangeAspect="1"/>
          </p:cNvPicPr>
          <p:nvPr/>
        </p:nvPicPr>
        <p:blipFill>
          <a:blip r:embed="rId7" cstate="print"/>
          <a:srcRect l="22215" t="49833" b="33013"/>
          <a:stretch>
            <a:fillRect/>
          </a:stretch>
        </p:blipFill>
        <p:spPr>
          <a:xfrm>
            <a:off x="2223912" y="3036710"/>
            <a:ext cx="6479822" cy="7886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51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6089" y="1389762"/>
            <a:ext cx="10871201" cy="428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90000"/>
              </a:lnSpc>
              <a:spcAft>
                <a:spcPts val="2400"/>
              </a:spcAft>
            </a:pPr>
            <a:r>
              <a:rPr lang="ru-RU" sz="3600" b="1" dirty="0" smtClean="0">
                <a:solidFill>
                  <a:schemeClr val="dk1"/>
                </a:solidFill>
              </a:rPr>
              <a:t>1. Больше практики по </a:t>
            </a:r>
            <a:r>
              <a:rPr lang="ru-RU" sz="3600" b="1" dirty="0" err="1" smtClean="0">
                <a:solidFill>
                  <a:schemeClr val="dk1"/>
                </a:solidFill>
              </a:rPr>
              <a:t>целеполаганию</a:t>
            </a:r>
            <a:r>
              <a:rPr lang="ru-RU" sz="3600" b="1" dirty="0" smtClean="0">
                <a:solidFill>
                  <a:schemeClr val="dk1"/>
                </a:solidFill>
              </a:rPr>
              <a:t> (семинары)</a:t>
            </a:r>
          </a:p>
          <a:p>
            <a:pPr>
              <a:spcAft>
                <a:spcPts val="2400"/>
              </a:spcAft>
            </a:pPr>
            <a:r>
              <a:rPr lang="ru-RU" sz="3600" b="1" dirty="0" smtClean="0">
                <a:solidFill>
                  <a:schemeClr val="dk1"/>
                </a:solidFill>
              </a:rPr>
              <a:t>2. Методические рекомендации по </a:t>
            </a:r>
            <a:r>
              <a:rPr lang="ru-RU" sz="3600" b="1" dirty="0" err="1" smtClean="0">
                <a:solidFill>
                  <a:schemeClr val="dk1"/>
                </a:solidFill>
              </a:rPr>
              <a:t>целеполаганию</a:t>
            </a:r>
            <a:endParaRPr lang="ru-RU" sz="3600" b="1" dirty="0" smtClean="0">
              <a:solidFill>
                <a:schemeClr val="dk1"/>
              </a:solidFill>
            </a:endParaRPr>
          </a:p>
          <a:p>
            <a:pPr>
              <a:spcAft>
                <a:spcPts val="2400"/>
              </a:spcAft>
            </a:pPr>
            <a:r>
              <a:rPr lang="ru-RU" sz="3600" b="1" dirty="0" smtClean="0">
                <a:solidFill>
                  <a:schemeClr val="dk1"/>
                </a:solidFill>
              </a:rPr>
              <a:t>3. Практикумы </a:t>
            </a:r>
            <a:r>
              <a:rPr lang="ru-RU" sz="3600" b="1" dirty="0" smtClean="0">
                <a:solidFill>
                  <a:schemeClr val="dk1"/>
                </a:solidFill>
              </a:rPr>
              <a:t>по проектированию учебного </a:t>
            </a:r>
            <a:r>
              <a:rPr lang="ru-RU" sz="3600" b="1" dirty="0" smtClean="0">
                <a:solidFill>
                  <a:schemeClr val="dk1"/>
                </a:solidFill>
              </a:rPr>
              <a:t>занятия по предмету (семинары, мастер-классы)</a:t>
            </a:r>
          </a:p>
          <a:p>
            <a:r>
              <a:rPr lang="ru-RU" sz="3600" b="1" dirty="0" smtClean="0">
                <a:solidFill>
                  <a:schemeClr val="dk1"/>
                </a:solidFill>
              </a:rPr>
              <a:t>4. </a:t>
            </a:r>
            <a:r>
              <a:rPr lang="ru-RU" sz="3600" b="1" dirty="0" smtClean="0">
                <a:solidFill>
                  <a:schemeClr val="dk1"/>
                </a:solidFill>
              </a:rPr>
              <a:t>Методические рекомендации по </a:t>
            </a:r>
            <a:r>
              <a:rPr lang="ru-RU" sz="3600" b="1" dirty="0" smtClean="0">
                <a:solidFill>
                  <a:schemeClr val="dk1"/>
                </a:solidFill>
              </a:rPr>
              <a:t>проектированию учебного занятия (по предмету)</a:t>
            </a:r>
            <a:endParaRPr lang="ru-RU" sz="3400" b="1" dirty="0">
              <a:solidFill>
                <a:srgbClr val="A52D36"/>
              </a:solidFill>
            </a:endParaRPr>
          </a:p>
        </p:txBody>
      </p:sp>
      <p:pic>
        <p:nvPicPr>
          <p:cNvPr id="11" name="Объект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7956" y="0"/>
            <a:ext cx="1174044" cy="11740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4489" y="339895"/>
            <a:ext cx="5260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4000" b="1" dirty="0" smtClean="0">
                <a:solidFill>
                  <a:srgbClr val="800000"/>
                </a:solidFill>
              </a:rPr>
              <a:t>Пожелания педагогов:</a:t>
            </a:r>
            <a:endParaRPr lang="ru-RU" sz="40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1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7061</TotalTime>
  <Words>114</Words>
  <Application>Microsoft Office PowerPoint</Application>
  <PresentationFormat>Произвольный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2_Тема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hp</cp:lastModifiedBy>
  <cp:revision>109</cp:revision>
  <dcterms:created xsi:type="dcterms:W3CDTF">2017-01-30T13:00:35Z</dcterms:created>
  <dcterms:modified xsi:type="dcterms:W3CDTF">2022-04-01T00:27:53Z</dcterms:modified>
  <cp:contentStatus/>
</cp:coreProperties>
</file>