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85" r:id="rId4"/>
    <p:sldId id="275" r:id="rId5"/>
    <p:sldId id="286" r:id="rId6"/>
    <p:sldId id="277" r:id="rId7"/>
    <p:sldId id="283" r:id="rId8"/>
    <p:sldId id="278" r:id="rId9"/>
    <p:sldId id="279" r:id="rId10"/>
    <p:sldId id="287" r:id="rId11"/>
    <p:sldId id="264" r:id="rId12"/>
    <p:sldId id="272" r:id="rId13"/>
    <p:sldId id="273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AFA"/>
    <a:srgbClr val="F2E0F8"/>
    <a:srgbClr val="EFD9F7"/>
    <a:srgbClr val="F1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-25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0" y="56147"/>
            <a:ext cx="1054100" cy="764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7" y="5313134"/>
            <a:ext cx="2931753" cy="15448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793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6047345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04392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2" y="6033335"/>
            <a:ext cx="1054100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b="4596"/>
          <a:stretch/>
        </p:blipFill>
        <p:spPr>
          <a:xfrm>
            <a:off x="13291" y="5368973"/>
            <a:ext cx="1914258" cy="1507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r="8431" b="6680"/>
          <a:stretch/>
        </p:blipFill>
        <p:spPr>
          <a:xfrm>
            <a:off x="10169498" y="5344443"/>
            <a:ext cx="1956987" cy="1492195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" y="0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149841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6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0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464300" y="6131868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123716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5232400" y="1143000"/>
            <a:ext cx="6896100" cy="4889500"/>
          </a:xfrm>
          <a:prstGeom prst="rect">
            <a:avLst/>
          </a:prstGeom>
          <a:solidFill>
            <a:srgbClr val="E9C4F4">
              <a:alpha val="61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международным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участием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3000" b="1" dirty="0">
                <a:solidFill>
                  <a:srgbClr val="26457C"/>
                </a:solidFill>
              </a:rPr>
              <a:t>«Текст. Образование. Коммуникация: стратегии </a:t>
            </a:r>
            <a:r>
              <a:rPr lang="ru-RU" sz="3000" b="1" dirty="0" smtClean="0">
                <a:solidFill>
                  <a:srgbClr val="26457C"/>
                </a:solidFill>
              </a:rPr>
              <a:t>работы с </a:t>
            </a:r>
            <a:r>
              <a:rPr lang="ru-RU" sz="3000" b="1" dirty="0">
                <a:solidFill>
                  <a:srgbClr val="26457C"/>
                </a:solidFill>
              </a:rPr>
              <a:t>текстом как основа формирования функциональной грамотности</a:t>
            </a:r>
            <a:r>
              <a:rPr lang="ru-RU" sz="3000" b="1" dirty="0" smtClean="0">
                <a:solidFill>
                  <a:srgbClr val="26457C"/>
                </a:solidFill>
              </a:rPr>
              <a:t>»</a:t>
            </a:r>
            <a:endParaRPr lang="ru-RU" sz="3000" b="1" dirty="0">
              <a:solidFill>
                <a:srgbClr val="26457C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957074" y="6195313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708591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4939469" y="1143000"/>
            <a:ext cx="7189031" cy="4889500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26457C"/>
                </a:solidFill>
                <a:effectLst/>
              </a:rPr>
              <a:t>«</a:t>
            </a:r>
            <a:r>
              <a:rPr lang="ru-RU" sz="3400" b="1" dirty="0">
                <a:solidFill>
                  <a:srgbClr val="26457C"/>
                </a:solidFill>
                <a:effectLst/>
              </a:rPr>
              <a:t>Текст. Образование. Коммуникация: стратегии </a:t>
            </a:r>
            <a:r>
              <a:rPr lang="ru-RU" sz="3400" b="1" dirty="0" smtClean="0">
                <a:solidFill>
                  <a:srgbClr val="26457C"/>
                </a:solidFill>
                <a:effectLst/>
              </a:rPr>
              <a:t>работы </a:t>
            </a:r>
            <a:br>
              <a:rPr lang="ru-RU" sz="3400" b="1" dirty="0" smtClean="0">
                <a:solidFill>
                  <a:srgbClr val="26457C"/>
                </a:solidFill>
                <a:effectLst/>
              </a:rPr>
            </a:br>
            <a:r>
              <a:rPr lang="ru-RU" sz="3400" b="1" dirty="0" smtClean="0">
                <a:solidFill>
                  <a:srgbClr val="26457C"/>
                </a:solidFill>
                <a:effectLst/>
              </a:rPr>
              <a:t>с </a:t>
            </a:r>
            <a:r>
              <a:rPr lang="ru-RU" sz="3400" b="1" dirty="0">
                <a:solidFill>
                  <a:srgbClr val="26457C"/>
                </a:solidFill>
                <a:effectLst/>
              </a:rPr>
              <a:t>текстом как основа формирования функциональной грамотности</a:t>
            </a:r>
            <a:r>
              <a:rPr lang="ru-RU" sz="3400" b="1" dirty="0" smtClean="0">
                <a:solidFill>
                  <a:srgbClr val="26457C"/>
                </a:solidFill>
                <a:effectLst/>
              </a:rPr>
              <a:t>»</a:t>
            </a:r>
            <a:endParaRPr lang="ru-RU" sz="3400" b="1" dirty="0">
              <a:solidFill>
                <a:srgbClr val="26457C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58901" y="232520"/>
            <a:ext cx="1088264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 smtClean="0"/>
              <a:t>Всероссийская научно-практическая конференция </a:t>
            </a:r>
            <a:br>
              <a:rPr lang="ru-RU" sz="3200" b="1" dirty="0" smtClean="0"/>
            </a:br>
            <a:r>
              <a:rPr lang="ru-RU" sz="3200" b="1" dirty="0" smtClean="0"/>
              <a:t>с международным участием</a:t>
            </a:r>
            <a:endParaRPr lang="ru-RU" sz="3200" b="1" dirty="0">
              <a:solidFill>
                <a:srgbClr val="784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919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" y="1314509"/>
            <a:ext cx="3602224" cy="4741234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3185652" y="1314509"/>
            <a:ext cx="8968727" cy="4741234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26457C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92102" y="46726"/>
            <a:ext cx="10882646" cy="128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dirty="0" smtClean="0"/>
              <a:t>Всероссийская научно-практическая конференция </a:t>
            </a:r>
            <a:br>
              <a:rPr lang="ru-RU" sz="2400" dirty="0" smtClean="0"/>
            </a:br>
            <a:r>
              <a:rPr lang="ru-RU" sz="2400" dirty="0" smtClean="0"/>
              <a:t>с международным участием</a:t>
            </a:r>
            <a:br>
              <a:rPr lang="ru-RU" sz="2400" dirty="0" smtClean="0"/>
            </a:br>
            <a:r>
              <a:rPr lang="ru-RU" sz="2500" b="1" dirty="0" smtClean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  <a:endParaRPr lang="ru-RU" sz="2500" b="1" dirty="0">
              <a:solidFill>
                <a:srgbClr val="78414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61387" y="6261622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001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0791136" y="0"/>
            <a:ext cx="1292935" cy="937453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" y="765402"/>
            <a:ext cx="1771934" cy="580963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201539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3" r:id="rId7"/>
    <p:sldLayoutId id="2147483654" r:id="rId8"/>
    <p:sldLayoutId id="2147483660" r:id="rId9"/>
    <p:sldLayoutId id="2147483661" r:id="rId10"/>
    <p:sldLayoutId id="214748366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79493"/>
              </p:ext>
            </p:extLst>
          </p:nvPr>
        </p:nvGraphicFramePr>
        <p:xfrm>
          <a:off x="2032000" y="719666"/>
          <a:ext cx="8128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МЕХАНИЗМЫ УПРАВЛЕНИЯ КАДРАМИ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ИНСТРУМЕНТЫ УПРАВЛЕНИЯ КАДРАМИ</a:t>
                      </a:r>
                      <a:endParaRPr lang="ru-RU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Педагогические советы (знакомство с локальными актами)</a:t>
                      </a:r>
                    </a:p>
                    <a:p>
                      <a:r>
                        <a:rPr lang="ru-RU" dirty="0" smtClean="0"/>
                        <a:t>•  Методические советы по параллелям классов, заседания методических объединений </a:t>
                      </a:r>
                    </a:p>
                    <a:p>
                      <a:r>
                        <a:rPr lang="ru-RU" dirty="0" smtClean="0"/>
                        <a:t>•  Повышение квалификации, подготовка экспертов (овладение новыми педагогическими технологиями)</a:t>
                      </a:r>
                    </a:p>
                    <a:p>
                      <a:r>
                        <a:rPr lang="ru-RU" dirty="0" smtClean="0"/>
                        <a:t>•  Семинары, мастер-классы, открытые уроки (демонстрация приобретённого опыта и его распространение).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Рефлексивная экспресс-диагностика профессиональных дефицитов педагогов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Коллективный просмотр «смысловых» видеосюжетов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Деловые игры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Взаимопосещение уроков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16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6" y="1155630"/>
            <a:ext cx="7079355" cy="46284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75724" y="961495"/>
            <a:ext cx="35850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Вопросы </a:t>
            </a:r>
            <a:r>
              <a:rPr lang="ru-RU" sz="2000" dirty="0"/>
              <a:t>повышения функциональной грамотности </a:t>
            </a:r>
            <a:r>
              <a:rPr lang="ru-RU" sz="2000" dirty="0" smtClean="0"/>
              <a:t>сегодня являются приоритетной задачей. Истинное </a:t>
            </a:r>
            <a:r>
              <a:rPr lang="ru-RU" sz="2000" dirty="0"/>
              <a:t>формирование ФГ –это  не механическое натаскивание  на образцы КИМ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Это гармонично вписанные в структуру учебного процесса задания, которые призваны выполнить двойную нагрузку –обеспечить достижение предметных результатов и «поработать» </a:t>
            </a:r>
            <a:r>
              <a:rPr lang="ru-RU" sz="2000" dirty="0" smtClean="0"/>
              <a:t>на </a:t>
            </a:r>
            <a:r>
              <a:rPr lang="ru-RU" sz="2000" dirty="0"/>
              <a:t>формирование ФГ.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316" y="155157"/>
            <a:ext cx="1142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Читательская грамотность является базовой при формировании всех направлений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функциональной грамотности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СЛЕДОВАНИЕ ПРИНЦИПАМ:</a:t>
            </a:r>
            <a:endParaRPr lang="ru-RU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7734" y="818147"/>
            <a:ext cx="10006885" cy="474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читательской грамотности «всегда, везде, во всём»: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 времени (с 1 по 11 классы, с 1 по 4 четверти, еженедельно,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ежеурочно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 пространстве (урочная и внеурочная деятельности, школьная и внешкольная жизни, классная и домашняя работы);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 предметных областях (чтение –ключ к любому знанию или виду практики).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Многообразие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текстовых решений («с одним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разные уроки», «с разными текстами на один урок»).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Форматная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организации читательской активности, т. е. отсутствие её привязки к какому-либо одному международному исследованию («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вырост», «тексты вдогонку»).  </a:t>
            </a:r>
          </a:p>
        </p:txBody>
      </p:sp>
    </p:spTree>
    <p:extLst>
      <p:ext uri="{BB962C8B-B14F-4D97-AF65-F5344CB8AC3E}">
        <p14:creationId xmlns:p14="http://schemas.microsoft.com/office/powerpoint/2010/main" val="21441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РЕАЛИЗАЦИЯ ЧЕРЕЗ МЕХАНИЗМЫ: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6371" y="1236371"/>
            <a:ext cx="96076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правление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читательская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может проходить через все этапы урока: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-мотивационно-целевой этап (создание проблемной ситуации на основе текста);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-поисково-исследовательский этап (учитель «молчит»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–ученик читает учебный текст);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-практико-ориентированный этап (множественность чужих текстов);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-контрольно-оценочный и рефлексивно-обобщающий (собственный текст ученика).</a:t>
            </a:r>
          </a:p>
        </p:txBody>
      </p:sp>
    </p:spTree>
    <p:extLst>
      <p:ext uri="{BB962C8B-B14F-4D97-AF65-F5344CB8AC3E}">
        <p14:creationId xmlns:p14="http://schemas.microsoft.com/office/powerpoint/2010/main" val="32787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095877" y="2334912"/>
            <a:ext cx="7712015" cy="3556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 smtClean="0"/>
              <a:t>Контактная </a:t>
            </a:r>
            <a:r>
              <a:rPr lang="ru-RU" sz="2600" dirty="0" smtClean="0"/>
              <a:t>информация: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Адрес</a:t>
            </a:r>
            <a:r>
              <a:rPr lang="ru-RU" sz="2400" dirty="0" smtClean="0"/>
              <a:t>: г. Ярославль, ул.Богдановича,16</a:t>
            </a: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Телефон</a:t>
            </a:r>
            <a:r>
              <a:rPr lang="ru-RU" sz="2400" dirty="0" smtClean="0"/>
              <a:t>:</a:t>
            </a:r>
            <a:r>
              <a:rPr lang="en-US" sz="2400" dirty="0" smtClean="0"/>
              <a:t> 8 (4852) 230928</a:t>
            </a: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E-</a:t>
            </a:r>
            <a:r>
              <a:rPr lang="ru-RU" sz="2400" dirty="0" err="1" smtClean="0"/>
              <a:t>mail</a:t>
            </a:r>
            <a:r>
              <a:rPr lang="ru-RU" sz="2400" dirty="0" smtClean="0"/>
              <a:t>: </a:t>
            </a:r>
            <a:r>
              <a:rPr lang="en-US" sz="2400" dirty="0" err="1" smtClean="0"/>
              <a:t>popolitova</a:t>
            </a:r>
            <a:r>
              <a:rPr lang="en-US" sz="2400" dirty="0" smtClean="0"/>
              <a:t>@ iro.yar.ru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2698" y="1361775"/>
            <a:ext cx="767320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 smtClean="0">
              <a:solidFill>
                <a:srgbClr val="26457C"/>
              </a:solidFill>
              <a:latin typeface="+mn-lt"/>
              <a:ea typeface="+mn-ea"/>
              <a:cs typeface="+mn-cs"/>
            </a:endParaRPr>
          </a:p>
          <a:p>
            <a:r>
              <a:rPr lang="ru-RU" sz="4000" b="1" dirty="0" smtClean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 smtClean="0">
                <a:solidFill>
                  <a:srgbClr val="78414F"/>
                </a:solidFill>
              </a:rPr>
              <a:t> </a:t>
            </a:r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0483" y="5182675"/>
            <a:ext cx="5028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Использованы материалы Академии </a:t>
            </a:r>
            <a:r>
              <a:rPr lang="ru-RU" sz="1400" dirty="0" err="1" smtClean="0"/>
              <a:t>Минпросвещения</a:t>
            </a:r>
            <a:r>
              <a:rPr lang="ru-RU" sz="1400" dirty="0" smtClean="0"/>
              <a:t> РФ,</a:t>
            </a:r>
          </a:p>
          <a:p>
            <a:r>
              <a:rPr lang="ru-RU" sz="1400" dirty="0" smtClean="0"/>
              <a:t> </a:t>
            </a:r>
            <a:r>
              <a:rPr lang="ru-RU" sz="1400" dirty="0" err="1" smtClean="0"/>
              <a:t>Дощинский</a:t>
            </a:r>
            <a:r>
              <a:rPr lang="ru-RU" sz="1400" dirty="0" smtClean="0"/>
              <a:t> Р.А., Ковалева Г.С.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729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6097" y="1457864"/>
            <a:ext cx="8615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СЕКЦИЯ </a:t>
            </a:r>
            <a:r>
              <a:rPr lang="ru-RU" sz="1400" b="1" dirty="0"/>
              <a:t>2. ТЕКСТ КАК ИНСТРУМЕНТ МЕЖПРЕДМЕТНОЙ ИНТЕГРАЦИИ НА ЗАНЯТИЯХ ГУМАНИТАРНОГО </a:t>
            </a:r>
            <a:r>
              <a:rPr lang="ru-RU" sz="1400" b="1" dirty="0" smtClean="0"/>
              <a:t>ЦИКЛА</a:t>
            </a:r>
            <a:endParaRPr lang="ru-RU" sz="1400" b="1" dirty="0" smtClean="0">
              <a:solidFill>
                <a:srgbClr val="26457C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962918" y="4737306"/>
            <a:ext cx="6045051" cy="1084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None/>
              <a:defRPr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Пополитова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Ольга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Витальевна</a:t>
            </a:r>
          </a:p>
          <a:p>
            <a:pPr marL="0" lvl="0" indent="0" algn="r">
              <a:buNone/>
              <a:defRPr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(ГАУ ДПО ЯО «Институт развития образования», заведующий кафедрой общего образования, канд.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пед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наук)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7148" y="2281977"/>
            <a:ext cx="7418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0" lvl="0" algn="ctr">
              <a:spcAft>
                <a:spcPts val="0"/>
              </a:spcAft>
              <a:tabLst>
                <a:tab pos="540385" algn="l"/>
              </a:tabLs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Управленческие аспекты организации методического сопровождения деятельности   педагогов по формированию функциональной грамотности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</a:t>
            </a:r>
            <a:endParaRPr lang="ru-RU" sz="24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890" y="324465"/>
            <a:ext cx="1012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ДЕЯТЕЛЬНОСТИ СИСТЕМЫ ОБРАЗОВАНИЯ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898709"/>
              </p:ext>
            </p:extLst>
          </p:nvPr>
        </p:nvGraphicFramePr>
        <p:xfrm>
          <a:off x="674609" y="723702"/>
          <a:ext cx="11000096" cy="1531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048"/>
                <a:gridCol w="5500048"/>
              </a:tblGrid>
              <a:tr h="1531542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ВВЕДЕНИЕ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ОБНОВЛЕННЫХ ФЕДЕРАЛЬНЫХ ГОСУДАРСТВЕННЫХ ОБРАЗОВАТЕЛЬНЫХ СТАНДАРТОВ 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ФУНКЦИОНАЛЬНОЙ ГРАМОТНОСТИ ОБУЧАЮЩИХСЯ</a:t>
                      </a:r>
                    </a:p>
                    <a:p>
                      <a:pPr algn="r"/>
                      <a:endParaRPr lang="ru-RU" sz="16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Пятиугольник 8"/>
          <p:cNvSpPr/>
          <p:nvPr/>
        </p:nvSpPr>
        <p:spPr>
          <a:xfrm>
            <a:off x="5909186" y="754498"/>
            <a:ext cx="855406" cy="146995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b="1" dirty="0"/>
              <a:t>ИЗМЕНЕНИЕ ЗАПРОСА НА КАЧЕСТВО ОБЩЕГО ОБРАЗОВАНИЯ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5" b="33962"/>
          <a:stretch/>
        </p:blipFill>
        <p:spPr bwMode="auto">
          <a:xfrm>
            <a:off x="3954258" y="2880852"/>
            <a:ext cx="7175858" cy="184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1446" y="3262163"/>
            <a:ext cx="3354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ФГОС 2021 дает определение понятия «функциональная грамотность»: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1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5764" y="415795"/>
            <a:ext cx="1070234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обновленных ФГОС НОО и ФГОС ООО характеризуется своими особенностями, которые направлены на формирование единого образовательного пространства. В связи с этим можно выделить несколько направлений в управленческой деятельности. Стоит подчеркнуть, что описываемый управленческий процесс имеет четкие временные рамки. В ходе него следует предусмотреть некоторые моменты: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нормативное обеспечение процесса управления (приказы, распоряжения, положения и пр.)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четкое взаимодействие рабочих групп – региональной, муниципальной, а также в каждой образовательной организации (проведение консультаций с муниципальными командами, развитие методических служб и пр.)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мероприятий по управлению введения обновленных ФГОС НОО и функциональной грамотности: от подготовки до реализации (разработка механизмов самодиагностики, составление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медиапланов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всех уровнях, организация единых образовательных событий на территории региона, система повышения квалификации педагогов, активизация работы всего педагогического сообщества с электронным банком заданий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https://fg.resh.edu.ru/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пр. 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качества управленческих механизмов (рабочие совещания с муниципалитетами, выезд в школы, сбор данных, отчетность по конкретным установленным срокам, контроль своевременности и качества новостной информации в региональных, муниципальных СМИ, на школьных сайтах и пр.)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7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2449" y="1102825"/>
            <a:ext cx="10084158" cy="448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введения обновленных ФГОС НОО и ФГОС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ООО, формирование функциональной грамотности у обучающихся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системообразующим элементом в региональной системе образования. Для того, чтобы охарактеризовать научно-теоретическую базу для осуществления сопровождения введения обновленных ФГОС, рассмотрим следующие актуальные для науки и практики аспекты: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как эффективный инструмент введения обновленных ФГОС, позволяющий получить и удержать образовательный процесс в школе на высоком уровне, необходимом для принятия управленческих решений;  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введения обновленных ФГОС НОО и ФГОС ООО как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включающий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разработку и реализацию определенной последовательности действий в рамках организационной структуры организации;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как направление функции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подразумевающее совокупность методов исследовательской деятельности, позволяющих получить необходимые для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достижения запланированных результатов.  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0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876" y="521109"/>
            <a:ext cx="9547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ФОРМИРОВАНИЯ ФУНКЦИОНАЛЬНОЙ ГРАМОТНОСТИ                             ПРИ РЕАЛИЗАЦИИ ФГОС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2165" b="2281"/>
          <a:stretch/>
        </p:blipFill>
        <p:spPr bwMode="auto">
          <a:xfrm>
            <a:off x="1768654" y="1533832"/>
            <a:ext cx="8251566" cy="404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10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972"/>
          <a:stretch/>
        </p:blipFill>
        <p:spPr>
          <a:xfrm>
            <a:off x="397060" y="726273"/>
            <a:ext cx="11413865" cy="15974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61" y="2323760"/>
            <a:ext cx="11448865" cy="3746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9368" y="186813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ФУНКЦИОНАЛЬНАЯ ГРАМОТНОСТЬ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3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001"/>
          <a:stretch/>
        </p:blipFill>
        <p:spPr>
          <a:xfrm>
            <a:off x="1605887" y="1229032"/>
            <a:ext cx="9070699" cy="4453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4039" y="501445"/>
            <a:ext cx="650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ЭФФЕКТИВНЫЕ ПЕДАГОГИЧЕСКИЕ ПРАКТИКИ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7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2890" y="415211"/>
            <a:ext cx="9247031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ЗАДАЧА ПЕДАГОГОВ: ОВЛАДЕНИЕ ОСНОВНЫМИ ПОНЯТИЯМИ, СВЯЗАННЫМИ С ФУНКЦИОНАЛЬНОЙ ГРАМОТНОСТЬЮ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Овладение практиками формирования и оценки функциональной грамотности (различение процессов формирования и оценки функциональной грамотности)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•Понимание роли учебных задач как средства формирования функциональной грамотности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•Умение отбирать / разрабатывать учебные задания для формирования и оценки ФГ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•Овладение  практиками развивающего обучения (работа в группах, проектная и исследовательская деятельность и др.)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•Овладение технологией формирующего оценивания с учетом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критериально-уровневогоподхода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•Умение работать в команде учителей, организуя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межпредметноевзаимодействие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51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812</Words>
  <Application>Microsoft Office PowerPoint</Application>
  <PresentationFormat>Произвольный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Дмитриевна Редченкова</dc:creator>
  <cp:lastModifiedBy>Ольга Витальевна Пополитова</cp:lastModifiedBy>
  <cp:revision>31</cp:revision>
  <dcterms:created xsi:type="dcterms:W3CDTF">2022-03-17T06:20:17Z</dcterms:created>
  <dcterms:modified xsi:type="dcterms:W3CDTF">2022-04-05T08:22:52Z</dcterms:modified>
</cp:coreProperties>
</file>