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04" r:id="rId3"/>
    <p:sldId id="277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00" r:id="rId17"/>
    <p:sldId id="31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111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 userDrawn="1"/>
        </p:nvSpPr>
        <p:spPr bwMode="auto">
          <a:xfrm>
            <a:off x="0" y="6673334"/>
            <a:ext cx="10903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Rod" pitchFamily="49" charset="-79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Rod" pitchFamily="49" charset="-79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</a:rPr>
              <a:t>Постановка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</a:rPr>
              <a:t>проблемы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современных методах практической организации образовательных систем обнаруживается дефицит популяризаторских усилий и нет никакой оплаты за методики популяризации сложных вопросов науки.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Когда ребёнок не вполне понял ключевой блок учебного материала, то в будущем у него десятки и сотни вопросов в сознание не будут приняты, они будут отторгаться и разумом и сердцем, понимание не придёт и «учёба» в кавычках будет бессмысленной пыткой.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Поэтому популяризация любой научной идеи должна быть привязана к особенностям возраста школьников. Но для начала – к такой минимальной дидактической единице, как понимание сущности отдельного понятия.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 менее важным является контроль над способностью понимать истинность или ложность хотя бы короткого предложения, бдительно следить за истинностью или ложностью любого суждения, которое учащийся слышит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зубрежку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…примечание 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тех, кто зубрит-зубрит, но память не впитывает,   - запоминать не получается. Поясню: кто учит-зубрит и повторяет уже более нескольких лет, тот приучил свой ум к своеобразному эху повторов и связей по ассоциации и так далее, - в  его сознании за 1 минуту или 70-80 секунд всё повторится до 60 и более раз и вообразится…   А 60 раз – это гарантия запоминания.  Кто учил редко и запоминал мало – не каждый день много лет – у того до 60 повторов не доходит, поэтому половина материала моментально забывается. Ему порой надо 3 или 4 минут для 60 повторов одной фразы – а это ПЫТКА. Вывод – 1. Меньше 60 раз – мало …  2. Если не знаете за какой интервал времени Ваша  память  примет 60 повторов то – сначала разберитесь – одним надо 60 раз за одну минуту в ритме пулемёта, а иным надо с выражением не торопясь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3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Сначала рисуется полоса – на ней отрезки (клеточки) нумеруются. Номер отрезка (клетки) = номер тезиса.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Дужка над отрезком – символ ИСТИНЫ.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Дужка под отрезком – символ ЛОЖНОСТИ тезиса.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Можно сделать пометку вверху – «Истина». Внизу «Ложь». Общая «картина» будет напоминать «змейку» из дуг – внизу и вверху.  Во время тренировки учащиеся должны запоминать не номера а смысл тезиса.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Электронная версия всего большого теста с ключами может рассылаться заранее – это помогает осмыслить всё и привыкнуть к тезисам. Это когда число тезисов уходит за 35 – 55. Но начинать можно с мизерного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42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Вот тест такой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на оценку – а просто для знакомства: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_1_ В мире есть что-то непознаваемое.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_2_ Внешний мир познать можно, а чувства непознаваемы.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_3_ Севастополь находится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полуострове.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_4_ Образованием нельзя называть то, что не прибавит ума.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Внешний вид правильного ответа выглядит просто: над цифрами 1 и 2 – дужки должны быть снизу – эти два тезиса ложны. Как в тазик сели. Сели в лужу. А вот 3 и 4 должны быть с дужками сверху. Как в шляпке.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дело в шляпе, то всё верно.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1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Комментируем: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_1_ В мире есть что-то непознаваемое. За 40 лет всё реже и реже учителя повторяют, что всё в мире познаваемо… и многие не помнят – откуда происходит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теоретико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познавательный оптимизм.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 ему более 200 лет и для рассказа о нём можно использовать словосочетание «горизонты познания». А дело в  том, что при переходе от эпохи Возрождения к эпохе Просвещения (уже после Великих Географических открытий), после создания микроскопа и телескопа обнаружилось, что 100% горизонтов неизведанного – раздвинуты. Да, открылись грандиозные дали космоса и микромира. Но то, что казалось непознаваемым в Античности – познать удалось. Открылась «за далью даль».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62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_2_ Внешний мир познать можно, а чувства непознаваемы.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бы это было истиной, то психологии, искусствоведению, эстетике, литературоведению, этике надо отказать в научности. Но эти науки за 2000 лет дали миру тысячи открытий, касающихся чувств. Мы многих книг не читали.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_3_ Севастополь находится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полуострове.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Ученики могут думать, что у полуострова Крым нет внутренних полуостровов, напоминаем им, что есть Керченский полуостров,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Тарханкут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Гераклейский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как минимум. Тезис истинный.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96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 тест-выбора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Тезис _4_ Образованием нельзя называть то, что не прибавит ума.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Учащиеся могли слышать глумливую и циничную поговорку о том, что «Образование ума не прибавляет». С этим средневековым представлением об образовании каждый учитель призван бороться. История интеллектуальной культуры – как и любая история – переживает подъёмы и спады. В периоды спада распространяется высокомерно – циничное отношение к образованию. Это, конечно, закономерно, но по многим приметам сегодня уже наступает эпоха восстановления уважения к высокой интеллектуальной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425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Выводы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_1_П</a:t>
            </a:r>
            <a:r>
              <a:rPr lang="ru-RU" dirty="0" smtClean="0">
                <a:latin typeface="Times New Roman" panose="02020603050405020304" pitchFamily="18" charset="0"/>
              </a:rPr>
              <a:t>оскольку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сущность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человека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фиксируется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совершенно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случайно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названии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типа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«человек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разумный»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то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именно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формирование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разумности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призвано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быть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базовым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критерием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профессионализма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педагога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_2_В 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силу 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временного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этапа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интеллектуальной</a:t>
            </a:r>
            <a:r>
              <a:rPr lang="en-US" dirty="0">
                <a:latin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</a:rPr>
              <a:t>деградации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отдельных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цивилизаций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планете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умение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осознавать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и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осмысливать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сущность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своего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дела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не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культивируется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_3_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Требуется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заострить внимание педагогов на возможностях оперативного контроля за сохранностью элементарных мыслительных навыков и относительно быстрого выявления многих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 низких учебных </a:t>
            </a:r>
            <a:r>
              <a:rPr lang="ru-RU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80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4592" y="3275112"/>
            <a:ext cx="1254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2022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912" y="559525"/>
            <a:ext cx="64084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_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Баранецкий Андрей Наумович_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/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Кандидат философских наук.</a:t>
            </a:r>
          </a:p>
          <a:p>
            <a:pPr indent="450215" algn="ctr"/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ross60@mail.ru</a:t>
            </a:r>
            <a:endParaRPr lang="ru-RU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Севастополь_ 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Институт развития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 smtClean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 smtClean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en-US" sz="2800" i="1" dirty="0">
              <a:latin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85365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Постановка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Диагностика наличных навыков – это работа такого типа, которая имеет уже большую методическую базу, но учителю не оставляют времени на применение методов диагностики, ученику не предусматривают времени на восполнение забытых навыков и способов мыслительной деятельности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u="sng" dirty="0">
              <a:latin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Поэтому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важно заострить внимание на актуальности осознания и осмысления пробелов у учащихся.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Начинать благоразумнее именно с сельских школ на том основании, что в селе меньше соблазнов, развлечений, чаще сохранилась трудовая этика в семейном воспитании и чувство долга формируют у детей немного раньше, чем у городских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4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Цель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</a:rPr>
              <a:t>статьи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</a:rPr>
              <a:t>Представить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такие две техники работы с учащимися, которые опираются на минимальный объём дидактической единицы: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Первая: на понимание отдельного слова – термина – понятия.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 второй приём работы нацелить на понимание сравнительно короткой фразы, её смысла – истинного или ложного.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Регулярное использование этих приёмов позволит обнаружить без основательной диагностики множество ПРОБЕЛОВ в умениях и знаниях элементарного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типа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Словарик в виде карточек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Этот комплект общенаучных понятий представляет собой выборку наиболее часто используемых логических категорий и является объективно более актуальным комплектом идей, чем 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умножения: (Она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нужна в жизни большинства людей  2-3 раза в неделю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.) 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 «почему»  - вопросы о причинах – мы с 4-х летнего возраста можем и должны задавать и 7 и 17 раз в сутки.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8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общенаучных терминов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525883"/>
              </p:ext>
            </p:extLst>
          </p:nvPr>
        </p:nvGraphicFramePr>
        <p:xfrm>
          <a:off x="1533207" y="2034381"/>
          <a:ext cx="607758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998980">
                  <a:extLst>
                    <a:ext uri="{9D8B030D-6E8A-4147-A177-3AD203B41FA5}">
                      <a16:colId xmlns:a16="http://schemas.microsoft.com/office/drawing/2014/main" val="3965472803"/>
                    </a:ext>
                  </a:extLst>
                </a:gridCol>
                <a:gridCol w="4078605">
                  <a:extLst>
                    <a:ext uri="{9D8B030D-6E8A-4147-A177-3AD203B41FA5}">
                      <a16:colId xmlns:a16="http://schemas.microsoft.com/office/drawing/2014/main" val="24922246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Закономерное, закон, отражённый в науке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Устойчивая существенная повторимая необходимая связь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1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Сущность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1.Главная внутренняя сторона (основа)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п.п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2.Общее основание отдельного.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3.Единство общего и специфического.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523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Явление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часть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п.п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., кот. предстала перед познающим субъектом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63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Причины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Определяющие стороны взаимодействия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630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Следствия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Определяемые стороны взаимодействия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032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Логичность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Движение (и действий и переживаний и мыслей) при котором мера истинности растёт или стабильна.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964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Истинность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Верность, достоверность знания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862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Знание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Единство П.П.  и представления о нём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729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Проверяемость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Процесс, гарантирующий воспроизводимость результата, претендующего на истину.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75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Критерии научности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Истинность, проверяемость, системность, логическая непротиворечивость (логичность),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прогрессизм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134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Система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То, что гарантирует решение проблемы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43463"/>
                  </a:ext>
                </a:extLst>
              </a:tr>
              <a:tr h="4699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Анализ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Расчленение на части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519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Синтез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Соединение частей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905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Первоначальный комплект понятий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(Общенаучная терминология)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 = предмет познания.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9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опроса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Кое что из этих определений не сразу осмысливается и кажется «уму непостижимым».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Опрос: сгибаем лист по центру и спрашиваем - что на обороте написано. Как справа-налево так и слева направо. Договариваемся о минимум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напрмиер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20 определений – пятёрка. 1 забыл – 4. 2 забыл 3. Сразу выделяются пара-тройка умеющих учить. Иные не умеют.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93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популяризации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Закон.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Приводим примеры связей не существенных, неповторимых, неустойчивых и несущественных, часто эти примеры смешные. Это не законы.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Суть.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Сущность и явление: слабому ученику разрешаем отвечать, что «сущность – это то главное, что противоположно не главному, второстепенному». Всем диктуем афоризм: «Сущность от явления отличается не больше, чем вся дорога в целом от видимой части пути»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Дицген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 Приводим пример с генами живых организмов – они глубоко внутри – это ВНУТРЕННЕЕ основание. Их животная сущность в генах. Живая собака – явление. А сущность этносов, народах – в глубинах их исторической памяти, это культурный код, тайна народа в его истории, в памяти предков. И завершаем популяризаторскую работу парой примеров – общее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инжерен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 инженер 2 инженер 3 – 1-элекрик 2 – строитель-механик – название профессии прямо соединяет общее и специфическое: «Ты кто? Я инженер – механик» … Человек свою сущность называет.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4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популяризации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Причина и следствие. Путают суффиксы. Используем медицинский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примерчик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рождающая мама  - суффикс ЮЩАЯ… Рождаемая дочка – суффикс ЕМАЯ…  Предопределяющая –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ющая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Рождающая. Предопределяемая  -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емая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Рождаемая.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Причина порождает.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Без причин ничего не рождается на свет.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Логичность.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Логичность имеет примером арифметическую безошибочность: наука не ошибается, но люди делают ошибки. Ошиблись в арифметике – мост рухнул, самолёт упал… артиллерист промахнулся. Ошиблись в логике – выбрали работу, которую всю жизнь приходится ненавидеть… логические ошибки чаще всего происходят из-за перепутывания сущностей и причин, но и арифметические и логические – любые ошибки – от неуважения к точности.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Любите точность. Будете счастливыми.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Нелогичность – это несчастье.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19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Примеры популяризации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КРИТЕРИИ научности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 аналогии с законностью: приводим примеры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Непроверяемость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» – уже обсудили. Только проверяемое – научно. А ещё добавим, что все учёные Земли постоянно заново и заново перепроверяют друг друга и самих себя… Поэтому я бы сказал, что пере-проверяемость ещё важнее. 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истинного – враньё («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постправда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новая нормальность») – научно? Нет!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 логичного – арифметическая ошибка – научна? Нет! Волга то впадает в Каспийское море… то вдруг не впадает… то не в Каспийское… взяла Волга и утекла в иное море… - так бывает? Нет! Пришла подружка и говорит: «Ой, ты знаешь, я частично беременная…» Частично беременная… частично не беременная… так бывает? Нет! Это пример требования логической НЕПРОТИВОРЕЧИВОСТИ.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Бессистемного: младший братик научился резать ножничками всё подряд, разрезал странички учебника на кусочки, номер страничек отрезал, обложку отрезал… гора бумаги. Вчера был научный учебник. А без системы – гора бумаги.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80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1586</Words>
  <Application>Microsoft Office PowerPoint</Application>
  <PresentationFormat>Экран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Rod</vt:lpstr>
      <vt:lpstr>Times New Roman</vt:lpstr>
      <vt:lpstr>Тема Office</vt:lpstr>
      <vt:lpstr>Постановка проблемы.</vt:lpstr>
      <vt:lpstr>Постановка проблемы</vt:lpstr>
      <vt:lpstr>Цель статьи</vt:lpstr>
      <vt:lpstr>Словарик в виде карточек</vt:lpstr>
      <vt:lpstr>Ряд общенаучных терминов</vt:lpstr>
      <vt:lpstr>Способ опроса</vt:lpstr>
      <vt:lpstr>Примеры популяризации. </vt:lpstr>
      <vt:lpstr>Примеры популяризации</vt:lpstr>
      <vt:lpstr>Примеры популяризации</vt:lpstr>
      <vt:lpstr>Про зубрежку</vt:lpstr>
      <vt:lpstr>Пример тест-выбора </vt:lpstr>
      <vt:lpstr>Пример тест-выбора </vt:lpstr>
      <vt:lpstr>Пример тест-выбора </vt:lpstr>
      <vt:lpstr>Пример тест-выбора </vt:lpstr>
      <vt:lpstr>Пример тест-выбора </vt:lpstr>
      <vt:lpstr>Выводы.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Андрей</cp:lastModifiedBy>
  <cp:revision>119</cp:revision>
  <dcterms:created xsi:type="dcterms:W3CDTF">2015-05-03T06:58:13Z</dcterms:created>
  <dcterms:modified xsi:type="dcterms:W3CDTF">2022-03-13T23:01:13Z</dcterms:modified>
</cp:coreProperties>
</file>