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  <p:sldId id="265" r:id="rId5"/>
    <p:sldId id="266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  <p:sldId id="278" r:id="rId16"/>
    <p:sldId id="279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029" y="1421306"/>
            <a:ext cx="10390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Смешанные тексты</a:t>
            </a:r>
            <a:r>
              <a:rPr lang="ru-RU" sz="3600" dirty="0" smtClean="0"/>
              <a:t>: соединяют черты сплошных и </a:t>
            </a:r>
            <a:r>
              <a:rPr lang="ru-RU" sz="3600" dirty="0" err="1" smtClean="0"/>
              <a:t>несплошных</a:t>
            </a:r>
            <a:r>
              <a:rPr lang="ru-RU" sz="3600" dirty="0" smtClean="0"/>
              <a:t> текстов, где вербальные и графические элементы дополняют друг друга. </a:t>
            </a:r>
          </a:p>
          <a:p>
            <a:r>
              <a:rPr lang="ru-RU" sz="3600" b="1" dirty="0" smtClean="0"/>
              <a:t>Составные тексты</a:t>
            </a:r>
            <a:r>
              <a:rPr lang="ru-RU" sz="3600" dirty="0" smtClean="0"/>
              <a:t>: соединяют несколько текстов, независимых и законченных. Тема одна, взгляд, позиция – разные.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155" y="2407566"/>
            <a:ext cx="7293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Текст в ответе за всё!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Значит, тексты должны быть… Какими же?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05" y="1198946"/>
            <a:ext cx="5835770" cy="4254203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6653638" y="1193866"/>
            <a:ext cx="5006347" cy="4376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</a:t>
            </a: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Изображение иллюстрирует народную культуру.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Изображение иллюстрирует способность политических лидеров манипулировать толпой.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Изображение иллюстрирует элитарную культуру.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Изображение иллюстрирует взаимосвязь создателя и потребителя произведения искусства.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Изображение иллюстрирует государственную цензуру в сфере искусства.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	Изображение иллюстрирует массовую культуру.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	Изображение показывает, что сценический образ артиста обладает чертами яркой индивидуальности.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	Изображение иллюстрирует стремление творческих людей сознательно нарушать принятые социальные нормы.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8656" y="285003"/>
            <a:ext cx="7866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Олимпиада по обществознанию (2021 год)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208" y="498764"/>
            <a:ext cx="5974241" cy="5449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142" y="1039197"/>
            <a:ext cx="110559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Разными по стилю и жанру </a:t>
            </a:r>
            <a:r>
              <a:rPr lang="ru-RU" sz="2800" dirty="0" smtClean="0"/>
              <a:t>(притчи, сказки, публицистика, фрагменты научных статей…)</a:t>
            </a:r>
          </a:p>
          <a:p>
            <a:r>
              <a:rPr lang="ru-RU" sz="2800" b="1" i="1" dirty="0" smtClean="0"/>
              <a:t>Интересными</a:t>
            </a:r>
            <a:r>
              <a:rPr lang="ru-RU" sz="2800" dirty="0" smtClean="0"/>
              <a:t> (не только мне как учителю – «сколько тут качественных прилагательных!», но и мне как ученику – о ровесниках, о проблемах, волнующих меня и одноклассников, сообщать факты об истории и географии, открытиях и людях… )</a:t>
            </a:r>
          </a:p>
          <a:p>
            <a:r>
              <a:rPr lang="ru-RU" sz="2800" b="1" i="1" dirty="0" smtClean="0"/>
              <a:t>Трудными</a:t>
            </a:r>
            <a:r>
              <a:rPr lang="ru-RU" sz="2800" dirty="0" smtClean="0"/>
              <a:t> (то есть заставляющими меня думать, прочитывать подтекст, привлекать знания не только из данной предметной области, требовать обращения к словарю, дополнительным источникам, восполняющим восприятие текста до полноценного уровня…)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745571"/>
            <a:ext cx="10706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Текстовый корпус учебников. (Есть ли «диалог» текстов? Есть ли  дополняющие друг друга тексты? Есть ли  тексты, содержащие полемичную информацию?)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«Разворачивание» каждого читательского умения в набор операций с возможностью помощи на каждом этапе.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Выявлении специфики текстов и особенностей читательской деятельности  при  работе с текстами.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Задания как основа проектирования процесса формирования читательской грамотности.  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Выявление типичных трудностей учащихся как возможность совершенствования методики работы с текстами.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7790" y="1476541"/>
            <a:ext cx="7043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Текст на уроках гуманитарного цикла: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территория смысла!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Контактная 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E-mail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dobrotina.irina@yandex.ru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Текст на уроках гуманитарного цикла: </a:t>
            </a:r>
            <a:br>
              <a:rPr lang="ru-RU" sz="3600" b="1" dirty="0" smtClean="0"/>
            </a:br>
            <a:r>
              <a:rPr lang="ru-RU" sz="3600" b="1" dirty="0" err="1" smtClean="0"/>
              <a:t>терра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инкогнита</a:t>
            </a:r>
            <a:r>
              <a:rPr lang="ru-RU" sz="3600" b="1" dirty="0" smtClean="0"/>
              <a:t> или территория смысла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636030" y="4638502"/>
            <a:ext cx="6371940" cy="1183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b="1" dirty="0" err="1" smtClean="0"/>
              <a:t>Добротина</a:t>
            </a:r>
            <a:r>
              <a:rPr lang="ru-RU" sz="2600" b="1" dirty="0" smtClean="0"/>
              <a:t> Ирина </a:t>
            </a:r>
            <a:r>
              <a:rPr lang="ru-RU" sz="2600" b="1" dirty="0" err="1" smtClean="0"/>
              <a:t>Нургаиновна</a:t>
            </a:r>
            <a:r>
              <a:rPr lang="ru-RU" sz="2600" dirty="0" smtClean="0"/>
              <a:t>, ФГБНУ «Институт стратегии развития образования РАО», лаборатория филологического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Множественность интерпретации понятия «текст»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/>
          <a:srcRect l="31360" t="19056" r="33953" b="33267"/>
          <a:stretch/>
        </p:blipFill>
        <p:spPr>
          <a:xfrm>
            <a:off x="1" y="964729"/>
            <a:ext cx="6055414" cy="4681735"/>
          </a:xfrm>
          <a:prstGeom prst="rect">
            <a:avLst/>
          </a:prstGeom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6105289" y="1147348"/>
            <a:ext cx="5550737" cy="43382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 как высказывание.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 как средство развития…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Приёмы работы с текстом-инструкцией как способ формирования…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 – территория творчества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 как инструмент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межпредметной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интеграции…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Дисплей-текст как инструмент развития 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0196" y="1729047"/>
            <a:ext cx="8844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Обучение … (?) даёт возможность развивать у обучающихся точную, рациональную и информативную речь, умение отбирать наиболее подходящие языковые, символические, графические средства для выражения суждений и наглядного их представления.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41101" y="817018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 каком предмете это сказано? 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81191" y="1695796"/>
            <a:ext cx="10790619" cy="5032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умение рассказывать на основе самостоятельно составленного плана об исторических событиях, явлениях, процессах…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11) умение читать и анализировать историческую карту/схему; характеризовать на основе исторической карты/схемы исторические события, явления, процессы; сопоставлять информацию, представленную на исторической карте/схеме, с информацией из других источников;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12) умение анализировать текстовые, визуальные источники исторической информации; представлять историческую информацию в виде таблиц, схем, диаграмм;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13) умение осуществлять с соблюдением правил информационной безопасности поиск исторической информации в справочной литературе, Интернете для решения познавательных задач, оценивать полноту и достоверность информации…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238" y="434632"/>
            <a:ext cx="695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История, предметные результаты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47693" y="1379913"/>
            <a:ext cx="11006750" cy="4181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представлять в различных формах (в виде карты, таблицы, графика, географического описания) географическую информацию, необходимую для решения учебных и (или) практико-ориентированных задач;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находить, извлекать и использовать информацию, характеризующую отраслевую, функциональную и территориальную структуру хозяйства России, для решения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практикоориентированных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задач;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выделять географическую информацию, которая является противоречивой или может быть недостоверной; определять информацию, недостающую для решения той или иной задачи…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0423" y="434631"/>
            <a:ext cx="819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География, предметные результаты (9 класс)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06030" y="1257170"/>
            <a:ext cx="10933670" cy="175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Сёрфинг в Сети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 с экрана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Чтение-сканирование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9342" y="1274798"/>
            <a:ext cx="6543947" cy="3410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83" y="2386101"/>
            <a:ext cx="5132174" cy="3698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4967" y="399011"/>
            <a:ext cx="8163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Такие разные тексты… Такое разное чтение…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8136"/>
              </p:ext>
            </p:extLst>
          </p:nvPr>
        </p:nvGraphicFramePr>
        <p:xfrm>
          <a:off x="248706" y="1428931"/>
          <a:ext cx="11510056" cy="44089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511"/>
                <a:gridCol w="3674826"/>
                <a:gridCol w="4253719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Сплошной текст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Особенности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Примеры текстов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38602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состоит из законченных предложений, организованных в абзацы. Абзацы в свою очередь могут быть соединены в параграфы, главы и т.д. 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Иерархическая организация: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наличие заголовков</a:t>
                      </a:r>
                      <a:r>
                        <a:rPr lang="ru-RU" sz="2400" baseline="0" dirty="0" smtClean="0"/>
                        <a:t> и подзаголовков, иногда – нумерации, шрифтового выделения, слов-организаторов текста (во-первых, поэтому, с тех пор как…)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описание (художественное и техническое); повествование (рассказ, отчёт, репортаж); объяснение (рассуждение, интерпретация);  аргументация (научный комментарий, обоснование); инструкция (указание к выполнению работы, правила) 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8243" y="334879"/>
            <a:ext cx="607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Изменение природы текста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566408"/>
              </p:ext>
            </p:extLst>
          </p:nvPr>
        </p:nvGraphicFramePr>
        <p:xfrm>
          <a:off x="382386" y="760022"/>
          <a:ext cx="11216640" cy="51423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30856"/>
                <a:gridCol w="3967561"/>
                <a:gridCol w="4218223"/>
              </a:tblGrid>
              <a:tr h="891946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Несплошные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тексты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Особенности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Примеры</a:t>
                      </a:r>
                      <a:r>
                        <a:rPr lang="ru-RU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текстов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41669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имеют законченных предложений, нет абзацев</a:t>
                      </a:r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Представление</a:t>
                      </a:r>
                      <a:r>
                        <a:rPr lang="ru-RU" sz="2400" baseline="0" dirty="0" smtClean="0"/>
                        <a:t> в графическом виде,</a:t>
                      </a:r>
                    </a:p>
                    <a:p>
                      <a:r>
                        <a:rPr lang="ru-RU" sz="2400" dirty="0" smtClean="0"/>
                        <a:t>особые связи информационных единиц текста и особые формальные указатели на эти связи (например, названия осей графика).</a:t>
                      </a:r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формы (налоговые, визовые, анкеты и др.); информационные листы (расписания, прейскуранты, каталоги и др.); расписки (ваучеры, билеты, квитанции);  сертификаты (аттестаты, дипломы, контракты и др.); таблицы и графики; диаграммы; списки; карты</a:t>
                      </a:r>
                      <a:endParaRPr lang="ru-RU" sz="2400" dirty="0"/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740</Words>
  <Application>Microsoft Office PowerPoint</Application>
  <PresentationFormat>Широкоэкранный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Ирина Добротина</cp:lastModifiedBy>
  <cp:revision>15</cp:revision>
  <dcterms:created xsi:type="dcterms:W3CDTF">2022-03-17T06:20:17Z</dcterms:created>
  <dcterms:modified xsi:type="dcterms:W3CDTF">2022-04-05T07:39:34Z</dcterms:modified>
</cp:coreProperties>
</file>