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6" r:id="rId9"/>
    <p:sldId id="268" r:id="rId10"/>
    <p:sldId id="269" r:id="rId11"/>
    <p:sldId id="27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76672"/>
            <a:ext cx="78488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ПОВЕСТЬ В ИНТЕГРАЦИИ </a:t>
            </a:r>
          </a:p>
          <a:p>
            <a:pPr algn="ctr"/>
            <a:r>
              <a:rPr lang="ru-RU" sz="2800" b="1" dirty="0">
                <a:solidFill>
                  <a:srgbClr val="C00000"/>
                </a:solidFill>
              </a:rPr>
              <a:t>МОДЕРНИЗМ–РЕАЛИЗМ </a:t>
            </a:r>
          </a:p>
          <a:p>
            <a:pPr algn="ctr"/>
            <a:r>
              <a:rPr lang="ru-RU" sz="2800" b="1" dirty="0">
                <a:solidFill>
                  <a:srgbClr val="C00000"/>
                </a:solidFill>
              </a:rPr>
              <a:t>В РУССКОЙ И БЕЛОРУССКОЙ ПРОЗЕ ВТОРОЙ ПОЛОВИНЫ ХХ ВЕКА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3193" y="2646204"/>
            <a:ext cx="7787389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i="1" dirty="0">
                <a:solidFill>
                  <a:srgbClr val="C00000"/>
                </a:solidFill>
              </a:rPr>
              <a:t>Е. В. Крикливец</a:t>
            </a:r>
          </a:p>
          <a:p>
            <a:pPr algn="ctr"/>
            <a:endParaRPr lang="ru-RU" b="1" dirty="0">
              <a:solidFill>
                <a:srgbClr val="C00000"/>
              </a:solidFill>
            </a:endParaRPr>
          </a:p>
          <a:p>
            <a:pPr algn="ctr"/>
            <a:r>
              <a:rPr lang="ru-RU" sz="2000" b="1" dirty="0">
                <a:solidFill>
                  <a:srgbClr val="C00000"/>
                </a:solidFill>
              </a:rPr>
              <a:t>Витебский государственный университет имени П. М. Машерова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04" y="4149080"/>
            <a:ext cx="43434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43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C00000"/>
                </a:solidFill>
              </a:rPr>
              <a:t>ПОВЕСТЬ В ИНТЕГРАЦИИ МОДЕРНИЗМ – РЕАЛИЗМ В РУССКОЙ И БЕЛОРУССКОЙ ПРОЗЕ </a:t>
            </a:r>
          </a:p>
          <a:p>
            <a:pPr algn="ctr"/>
            <a:r>
              <a:rPr lang="ru-RU" sz="1200" b="1" dirty="0">
                <a:solidFill>
                  <a:srgbClr val="C00000"/>
                </a:solidFill>
              </a:rPr>
              <a:t>ВТОРОЙ ПОЛОВИНЫ ХХ ВЕКА</a:t>
            </a:r>
            <a:endParaRPr lang="ru-RU" sz="1200" dirty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734321"/>
              </p:ext>
            </p:extLst>
          </p:nvPr>
        </p:nvGraphicFramePr>
        <p:xfrm>
          <a:off x="323528" y="650304"/>
          <a:ext cx="8496943" cy="5925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68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Жанровая разновидность повести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2375" marR="223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Семантический уровень</a:t>
                      </a:r>
                      <a:endParaRPr lang="ru-RU" sz="11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2375" marR="223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Морфологический уровень</a:t>
                      </a:r>
                      <a:endParaRPr lang="ru-RU" sz="11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2375" marR="2237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044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Повесть-антиутопия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(преобладает в русской прозе, 1970–1990‑е годы)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2375" marR="2237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Жанровое содержание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Активное использование новых способов художественного миромоделирования – фантастических, гротескных, неомифологических.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Осмысление опыта тоталитарной государственности в аллегорическом ключе.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2375" marR="2237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Коммуникативная стратегия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Отражение социальных проблем современности в аллегорическом ключе.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2375" marR="223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7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Субъектная организация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Преобладание автодиегетического нарратора. Повествователь, как правило, изображен эксплицитно, является и очевидцем, и участником событий.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2375" marR="2237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Сюжетно-композиционная организация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Оппозиция реального и альтернативного миров сменяется изображением двух равноценно неблагополучных социумов. Внешний конфликт переходит в область внутреннего, что наиболее ярко воплотилось в социально-психологической и семейной антиутопии.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2375" marR="2237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7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Тип героя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Актуализация образов героев, обеспечивающих сбой </a:t>
                      </a:r>
                      <a:r>
                        <a:rPr lang="ru-RU" sz="1100" dirty="0" err="1">
                          <a:effectLst/>
                          <a:highlight>
                            <a:srgbClr val="FFFF00"/>
                          </a:highlight>
                        </a:rPr>
                        <a:t>ритуализированной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 социальной системы, персонажей с визуализированной инаковостью: имеющих физические или умственные отклонения, но наполненных духовно.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2375" marR="2237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Речевая организация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Стилевые изменения на «стыке» художественных систем: апелляция к традициям экзистенциальной и карнавальной литературы, актуализация сюрреалистической эстетики; синтез реалистического и фантастического, реалистического и мифологического.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2375" marR="2237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6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Пространственно-временная организация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Пространственно-временной континуум имеет вполне определенные границы, усиливается лишь его иносказательно значение.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2375" marR="2237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2375" marR="2237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396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1777" y="980728"/>
            <a:ext cx="6295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0" b="1" dirty="0">
                <a:solidFill>
                  <a:schemeClr val="accent5">
                    <a:lumMod val="50000"/>
                  </a:schemeClr>
                </a:solidFill>
              </a:rPr>
              <a:t>СПАСИБО </a:t>
            </a:r>
          </a:p>
          <a:p>
            <a:pPr algn="ctr"/>
            <a:r>
              <a:rPr lang="ru-RU" sz="6000" b="1" dirty="0">
                <a:solidFill>
                  <a:schemeClr val="accent5">
                    <a:lumMod val="50000"/>
                  </a:schemeClr>
                </a:solidFill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301525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2420888"/>
            <a:ext cx="72008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600" b="1" dirty="0">
                <a:solidFill>
                  <a:srgbClr val="C00000"/>
                </a:solidFill>
              </a:rPr>
              <a:t>Повесть</a:t>
            </a:r>
            <a:r>
              <a:rPr lang="ru-RU" sz="2600" dirty="0">
                <a:solidFill>
                  <a:srgbClr val="C00000"/>
                </a:solidFill>
              </a:rPr>
              <a:t> – это эпический жанр, для которого характерен индуктивный способ постижения действительности. Изображение частного опыта экстраполируется на всю совокупность подобных исторических, социальных, культурных явлений, оказываясь метонимией социального или нравственного мироустройства эпохи.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3048000" cy="203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835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04664"/>
            <a:ext cx="8136904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C00000"/>
                </a:solidFill>
              </a:rPr>
              <a:t>ЖАНРОВАЯ МОДЕЛЬ ПОВЕСТИ</a:t>
            </a:r>
          </a:p>
          <a:p>
            <a:pPr algn="ctr"/>
            <a:endParaRPr lang="ru-RU" sz="1200" b="1" dirty="0">
              <a:solidFill>
                <a:srgbClr val="C00000"/>
              </a:solidFill>
            </a:endParaRPr>
          </a:p>
          <a:p>
            <a:pPr algn="ctr"/>
            <a:r>
              <a:rPr lang="ru-RU" sz="1200" b="1" u="sng" dirty="0">
                <a:solidFill>
                  <a:srgbClr val="C00000"/>
                </a:solidFill>
              </a:rPr>
              <a:t>Семантическая составляющая</a:t>
            </a:r>
          </a:p>
          <a:p>
            <a:pPr algn="ctr"/>
            <a:endParaRPr lang="ru-RU" sz="1200" dirty="0">
              <a:solidFill>
                <a:srgbClr val="C00000"/>
              </a:solidFill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200" b="1" dirty="0">
                <a:solidFill>
                  <a:srgbClr val="C00000"/>
                </a:solidFill>
              </a:rPr>
              <a:t>Жанровое содержание</a:t>
            </a:r>
            <a:r>
              <a:rPr lang="ru-RU" sz="1200" dirty="0">
                <a:solidFill>
                  <a:srgbClr val="C00000"/>
                </a:solidFill>
              </a:rPr>
              <a:t> – когнитивная ориентация жанра, способ познания и отражения определенных сторон действительности, иными словами – способ художественного миромоделирования. Повесть, конструируя «микромодель» мира, отражая «часть от целого», стремится к постижению действительности вообще (индуктивный способ познания). Воплощая систему «человек и мир» в отдельных проявлениях, допуская взаимодействие лирических и эпических мотивов, повесть посредством осмысления частных моментов выявляет и раскрывает общие социально-исторические и нравственно-этические закономерности (метонимическая сущность повести). </a:t>
            </a:r>
          </a:p>
          <a:p>
            <a:pPr algn="just"/>
            <a:endParaRPr lang="ru-RU" sz="1200" dirty="0">
              <a:solidFill>
                <a:srgbClr val="C00000"/>
              </a:solidFill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200" b="1" dirty="0">
                <a:solidFill>
                  <a:srgbClr val="C00000"/>
                </a:solidFill>
              </a:rPr>
              <a:t>Субъектная организация</a:t>
            </a:r>
            <a:r>
              <a:rPr lang="ru-RU" sz="1200" dirty="0">
                <a:solidFill>
                  <a:srgbClr val="C00000"/>
                </a:solidFill>
              </a:rPr>
              <a:t> – особенности нарратива. Отметим, что поэтика нарратива в большинстве случаев определяется индивидуальными задачами автора повести. Однако нам представляется, что повесть обладает большей, нежели другие крупные эпические формы, вариативностью в изображении эксплицитного нарратора (чаще – диегетического), в смене приемов внешней и внутренней фокализации. </a:t>
            </a:r>
          </a:p>
          <a:p>
            <a:pPr algn="just"/>
            <a:endParaRPr lang="ru-RU" sz="1200" dirty="0">
              <a:solidFill>
                <a:srgbClr val="C00000"/>
              </a:solidFill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200" b="1" dirty="0">
                <a:solidFill>
                  <a:srgbClr val="C00000"/>
                </a:solidFill>
              </a:rPr>
              <a:t>Тип героя </a:t>
            </a:r>
            <a:r>
              <a:rPr lang="ru-RU" sz="1200" dirty="0">
                <a:solidFill>
                  <a:srgbClr val="C00000"/>
                </a:solidFill>
              </a:rPr>
              <a:t>отражает концепцию личности, «идею человека», характерную для конкретной культурно-исторической эпохи. Каким бы ни был изображаемый в повести тип отношений человека с миром, через «индивидуальное» и «видовое» в характере прослеживаются общие нравственно-этические установки и ценности социума на определенном этапе его развития. </a:t>
            </a:r>
          </a:p>
          <a:p>
            <a:pPr algn="just"/>
            <a:endParaRPr lang="ru-RU" sz="1200" dirty="0">
              <a:solidFill>
                <a:srgbClr val="C00000"/>
              </a:solidFill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200" b="1" dirty="0">
                <a:solidFill>
                  <a:srgbClr val="C00000"/>
                </a:solidFill>
              </a:rPr>
              <a:t>Пространственно-временная организация</a:t>
            </a:r>
            <a:r>
              <a:rPr lang="ru-RU" sz="1200" dirty="0">
                <a:solidFill>
                  <a:srgbClr val="C00000"/>
                </a:solidFill>
              </a:rPr>
              <a:t> – «координаты» художественной модели мира. Хронотоп повести интегрирует время и локализует место действия: как правило, пространственно-временная организация повести связана с конкретным локусом и определенным отрезком времени, однако эти границы условны, поскольку и данный локус, и данный временной промежуток являются метонимией социально-исторической эпохи и ее хронотопа.</a:t>
            </a:r>
          </a:p>
          <a:p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253723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764704"/>
            <a:ext cx="8064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C00000"/>
                </a:solidFill>
              </a:rPr>
              <a:t>ЖАНРОВАЯ МОДЕЛЬ ПОВЕСТИ</a:t>
            </a:r>
          </a:p>
          <a:p>
            <a:endParaRPr lang="ru-RU" sz="1400" b="1" dirty="0">
              <a:solidFill>
                <a:srgbClr val="C00000"/>
              </a:solidFill>
            </a:endParaRPr>
          </a:p>
          <a:p>
            <a:pPr algn="ctr"/>
            <a:r>
              <a:rPr lang="ru-RU" sz="1400" b="1" u="sng" dirty="0">
                <a:solidFill>
                  <a:srgbClr val="C00000"/>
                </a:solidFill>
              </a:rPr>
              <a:t>Морфологическая составляющая</a:t>
            </a:r>
          </a:p>
          <a:p>
            <a:pPr algn="ctr"/>
            <a:endParaRPr lang="ru-RU" sz="1400" dirty="0">
              <a:solidFill>
                <a:srgbClr val="C00000"/>
              </a:solidFill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400" b="1" dirty="0">
                <a:solidFill>
                  <a:srgbClr val="C00000"/>
                </a:solidFill>
              </a:rPr>
              <a:t>Коммуникативная стратегия</a:t>
            </a:r>
            <a:r>
              <a:rPr lang="ru-RU" sz="1400" dirty="0">
                <a:solidFill>
                  <a:srgbClr val="C00000"/>
                </a:solidFill>
              </a:rPr>
              <a:t> – модель взаимодействия автора с читателем. Она обусловлена коммуникативной ситуацией (определенным этапом социального и культурного развития). Коммуникативная задача повести – в бытовом увидеть бытийное, осмыслить социальные процессы, избегая избыточной социальной заостренности, усилить аксиологическое звучание произведения путем сублимации психологического анализа одного или нескольких характеров, транслировать концепцию личности и ценностные ориентиры эпохи.</a:t>
            </a:r>
          </a:p>
          <a:p>
            <a:pPr algn="just"/>
            <a:endParaRPr lang="ru-RU" sz="1400" dirty="0">
              <a:solidFill>
                <a:srgbClr val="C00000"/>
              </a:solidFill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400" b="1" dirty="0">
                <a:solidFill>
                  <a:srgbClr val="C00000"/>
                </a:solidFill>
              </a:rPr>
              <a:t>Сюжетно-композиционная организация </a:t>
            </a:r>
            <a:r>
              <a:rPr lang="ru-RU" sz="1400" dirty="0">
                <a:solidFill>
                  <a:srgbClr val="C00000"/>
                </a:solidFill>
              </a:rPr>
              <a:t>обусловлена эстетическими и семантическими задачами произведения. Варианты сюжетно-композиционной организации повести многочисленны. В целом для повести характерны открытость и персонифицированность конфликта при наличии доминантной коллизии, которой обусловлена последовательность событий и тип сюжета. </a:t>
            </a:r>
          </a:p>
          <a:p>
            <a:pPr algn="just"/>
            <a:endParaRPr lang="ru-RU" sz="1400" dirty="0">
              <a:solidFill>
                <a:srgbClr val="C00000"/>
              </a:solidFill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400" b="1" dirty="0">
                <a:solidFill>
                  <a:srgbClr val="C00000"/>
                </a:solidFill>
              </a:rPr>
              <a:t>Речевая организация</a:t>
            </a:r>
            <a:r>
              <a:rPr lang="ru-RU" sz="1400" dirty="0">
                <a:solidFill>
                  <a:srgbClr val="C00000"/>
                </a:solidFill>
              </a:rPr>
              <a:t> – стилистическое единство произведения. Формируется взаимовлиянием художественного метода и индивидуально-авторских особенностей.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4806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879278"/>
              </p:ext>
            </p:extLst>
          </p:nvPr>
        </p:nvGraphicFramePr>
        <p:xfrm>
          <a:off x="179512" y="548682"/>
          <a:ext cx="8856984" cy="62132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2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14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6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Жанровые разновидности повести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Примеры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детективная повесть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1950–1990‑е годы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(весь исследуемый период)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А. и Г. </a:t>
                      </a:r>
                      <a:r>
                        <a:rPr lang="ru-RU" sz="1100" dirty="0" err="1">
                          <a:effectLst/>
                        </a:rPr>
                        <a:t>Вайнеры</a:t>
                      </a:r>
                      <a:r>
                        <a:rPr lang="ru-RU" sz="1100" dirty="0">
                          <a:effectLst/>
                        </a:rPr>
                        <a:t> «Часы для мистера Келли», «Ощупью в полдень», «Двое среди людей»; Л. Словин «Задержать на рассвете»; Ю. Семенов «Петровка, 38»; А. Адамов «След лисицы», «Круги на воде», «Дело «пестрых»; В. Короткевич «</a:t>
                      </a:r>
                      <a:r>
                        <a:rPr lang="be-BY" sz="1100" dirty="0">
                          <a:effectLst/>
                        </a:rPr>
                        <a:t>Дзікае паляванне караля Стаха</a:t>
                      </a:r>
                      <a:r>
                        <a:rPr lang="ru-RU" sz="1100" dirty="0">
                          <a:effectLst/>
                        </a:rPr>
                        <a:t>»; </a:t>
                      </a:r>
                      <a:r>
                        <a:rPr lang="be-BY" sz="1100" dirty="0">
                          <a:effectLst/>
                        </a:rPr>
                        <a:t>М. Адамчик </a:t>
                      </a:r>
                      <a:r>
                        <a:rPr lang="ru-RU" sz="1100" dirty="0">
                          <a:effectLst/>
                        </a:rPr>
                        <a:t>«</a:t>
                      </a:r>
                      <a:r>
                        <a:rPr lang="be-BY" sz="1100" dirty="0">
                          <a:effectLst/>
                        </a:rPr>
                        <a:t>Забойства на Каляды</a:t>
                      </a:r>
                      <a:r>
                        <a:rPr lang="ru-RU" sz="1100" dirty="0">
                          <a:effectLst/>
                        </a:rPr>
                        <a:t>»; </a:t>
                      </a:r>
                      <a:r>
                        <a:rPr lang="be-BY" sz="1100" dirty="0">
                          <a:effectLst/>
                        </a:rPr>
                        <a:t>М. Климкович </a:t>
                      </a:r>
                      <a:r>
                        <a:rPr lang="ru-RU" sz="1100" dirty="0">
                          <a:effectLst/>
                        </a:rPr>
                        <a:t>«</a:t>
                      </a:r>
                      <a:r>
                        <a:rPr lang="be-BY" sz="1100" dirty="0">
                          <a:effectLst/>
                        </a:rPr>
                        <a:t>Сцэнар смерці</a:t>
                      </a:r>
                      <a:r>
                        <a:rPr lang="ru-RU" sz="1100" dirty="0">
                          <a:effectLst/>
                        </a:rPr>
                        <a:t>»; Н. </a:t>
                      </a:r>
                      <a:r>
                        <a:rPr lang="ru-RU" sz="1100" dirty="0" err="1">
                          <a:effectLst/>
                        </a:rPr>
                        <a:t>Чергинец</a:t>
                      </a:r>
                      <a:r>
                        <a:rPr lang="ru-RU" sz="1100" dirty="0">
                          <a:effectLst/>
                        </a:rPr>
                        <a:t> сборник «Служба дни и ночи»; В. Правдин «Боль (</a:t>
                      </a:r>
                      <a:r>
                        <a:rPr lang="be-BY" sz="1100" dirty="0">
                          <a:effectLst/>
                        </a:rPr>
                        <a:t>Споведзь міліцыянера)</a:t>
                      </a:r>
                      <a:r>
                        <a:rPr lang="ru-RU" sz="1100" dirty="0">
                          <a:effectLst/>
                        </a:rPr>
                        <a:t>» и др.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приключенческая повесть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1950–1990‑е годы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(весь исследуемый период)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e-BY" sz="1100" dirty="0">
                          <a:effectLst/>
                        </a:rPr>
                        <a:t>А. Рыбаков </a:t>
                      </a:r>
                      <a:r>
                        <a:rPr lang="ru-RU" sz="1100" dirty="0">
                          <a:effectLst/>
                        </a:rPr>
                        <a:t>«</a:t>
                      </a:r>
                      <a:r>
                        <a:rPr lang="be-BY" sz="1100" dirty="0">
                          <a:effectLst/>
                        </a:rPr>
                        <a:t>Кортик</a:t>
                      </a:r>
                      <a:r>
                        <a:rPr lang="ru-RU" sz="1100" dirty="0">
                          <a:effectLst/>
                        </a:rPr>
                        <a:t>»</a:t>
                      </a:r>
                      <a:r>
                        <a:rPr lang="be-BY" sz="1100" dirty="0">
                          <a:effectLst/>
                        </a:rPr>
                        <a:t>, </a:t>
                      </a:r>
                      <a:r>
                        <a:rPr lang="ru-RU" sz="1100" dirty="0">
                          <a:effectLst/>
                        </a:rPr>
                        <a:t>«</a:t>
                      </a:r>
                      <a:r>
                        <a:rPr lang="be-BY" sz="1100" dirty="0">
                          <a:effectLst/>
                        </a:rPr>
                        <a:t>Бронзовая птица</a:t>
                      </a:r>
                      <a:r>
                        <a:rPr lang="ru-RU" sz="1100" dirty="0">
                          <a:effectLst/>
                        </a:rPr>
                        <a:t>»; </a:t>
                      </a:r>
                      <a:r>
                        <a:rPr lang="be-BY" sz="1100" dirty="0">
                          <a:effectLst/>
                        </a:rPr>
                        <a:t>А. </a:t>
                      </a:r>
                      <a:r>
                        <a:rPr lang="ru-RU" sz="1100" dirty="0">
                          <a:effectLst/>
                        </a:rPr>
                        <a:t>Осипенко «</a:t>
                      </a:r>
                      <a:r>
                        <a:rPr lang="be-BY" sz="1100" dirty="0">
                          <a:effectLst/>
                        </a:rPr>
                        <a:t>Апошняя версія</a:t>
                      </a:r>
                      <a:r>
                        <a:rPr lang="ru-RU" sz="1100" dirty="0">
                          <a:effectLst/>
                        </a:rPr>
                        <a:t>», «</a:t>
                      </a:r>
                      <a:r>
                        <a:rPr lang="be-BY" sz="1100" dirty="0">
                          <a:effectLst/>
                        </a:rPr>
                        <a:t>Пяцёрка адважных</a:t>
                      </a:r>
                      <a:r>
                        <a:rPr lang="ru-RU" sz="1100" dirty="0">
                          <a:effectLst/>
                        </a:rPr>
                        <a:t>»</a:t>
                      </a:r>
                      <a:r>
                        <a:rPr lang="be-BY" sz="1100" dirty="0">
                          <a:effectLst/>
                        </a:rPr>
                        <a:t>, М. Лужанин </a:t>
                      </a:r>
                      <a:r>
                        <a:rPr lang="ru-RU" sz="1100" dirty="0">
                          <a:effectLst/>
                        </a:rPr>
                        <a:t>«Трое» и др.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фантастическая повесть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1960–1990‑е годы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e-BY" sz="1100" dirty="0">
                          <a:effectLst/>
                        </a:rPr>
                        <a:t>В. Бабенко </a:t>
                      </a:r>
                      <a:r>
                        <a:rPr lang="ru-RU" sz="1100" dirty="0">
                          <a:effectLst/>
                        </a:rPr>
                        <a:t>«</a:t>
                      </a:r>
                      <a:r>
                        <a:rPr lang="ru-RU" sz="1100" dirty="0" err="1">
                          <a:effectLst/>
                        </a:rPr>
                        <a:t>Игоряша</a:t>
                      </a:r>
                      <a:r>
                        <a:rPr lang="ru-RU" sz="1100" dirty="0">
                          <a:effectLst/>
                        </a:rPr>
                        <a:t> Золотая рыбка» «ТП»;</a:t>
                      </a:r>
                      <a:r>
                        <a:rPr lang="be-BY" sz="1100" dirty="0">
                          <a:effectLst/>
                        </a:rPr>
                        <a:t> В. Жилин </a:t>
                      </a:r>
                      <a:r>
                        <a:rPr lang="ru-RU" sz="1100" dirty="0">
                          <a:effectLst/>
                        </a:rPr>
                        <a:t>«</a:t>
                      </a:r>
                      <a:r>
                        <a:rPr lang="be-BY" sz="1100" dirty="0">
                          <a:effectLst/>
                        </a:rPr>
                        <a:t>День свершений</a:t>
                      </a:r>
                      <a:r>
                        <a:rPr lang="ru-RU" sz="1100" dirty="0">
                          <a:effectLst/>
                        </a:rPr>
                        <a:t>»</a:t>
                      </a:r>
                      <a:r>
                        <a:rPr lang="be-BY" sz="1100" dirty="0">
                          <a:effectLst/>
                        </a:rPr>
                        <a:t>; А. Измайлов </a:t>
                      </a:r>
                      <a:r>
                        <a:rPr lang="ru-RU" sz="1100" dirty="0">
                          <a:effectLst/>
                        </a:rPr>
                        <a:t>«</a:t>
                      </a:r>
                      <a:r>
                        <a:rPr lang="be-BY" sz="1100" dirty="0">
                          <a:effectLst/>
                        </a:rPr>
                        <a:t>Слегач</a:t>
                      </a:r>
                      <a:r>
                        <a:rPr lang="ru-RU" sz="1100" dirty="0">
                          <a:effectLst/>
                        </a:rPr>
                        <a:t>»</a:t>
                      </a:r>
                      <a:r>
                        <a:rPr lang="be-BY" sz="1100" dirty="0">
                          <a:effectLst/>
                        </a:rPr>
                        <a:t>; В. </a:t>
                      </a:r>
                      <a:r>
                        <a:rPr lang="ru-RU" sz="1100" dirty="0">
                          <a:effectLst/>
                        </a:rPr>
                        <a:t>Шитик «</a:t>
                      </a:r>
                      <a:r>
                        <a:rPr lang="be-BY" sz="1100" dirty="0">
                          <a:effectLst/>
                        </a:rPr>
                        <a:t>Апошняя арбіта</a:t>
                      </a:r>
                      <a:r>
                        <a:rPr lang="ru-RU" sz="1100" dirty="0">
                          <a:effectLst/>
                        </a:rPr>
                        <a:t>»; П. </a:t>
                      </a:r>
                      <a:r>
                        <a:rPr lang="ru-RU" sz="1100" dirty="0" err="1">
                          <a:effectLst/>
                        </a:rPr>
                        <a:t>Мисько</a:t>
                      </a:r>
                      <a:r>
                        <a:rPr lang="ru-RU" sz="1100" dirty="0">
                          <a:effectLst/>
                        </a:rPr>
                        <a:t> «</a:t>
                      </a:r>
                      <a:r>
                        <a:rPr lang="be-BY" sz="1100" dirty="0">
                          <a:effectLst/>
                        </a:rPr>
                        <a:t>Эрпіды на планеце Зямля</a:t>
                      </a:r>
                      <a:r>
                        <a:rPr lang="ru-RU" sz="1100" dirty="0">
                          <a:effectLst/>
                        </a:rPr>
                        <a:t>»; В. </a:t>
                      </a:r>
                      <a:r>
                        <a:rPr lang="ru-RU" sz="1100" dirty="0" err="1">
                          <a:effectLst/>
                        </a:rPr>
                        <a:t>Адамчик</a:t>
                      </a:r>
                      <a:r>
                        <a:rPr lang="ru-RU" sz="1100" dirty="0">
                          <a:effectLst/>
                        </a:rPr>
                        <a:t> «</a:t>
                      </a:r>
                      <a:r>
                        <a:rPr lang="ru-RU" sz="1100" dirty="0" err="1">
                          <a:effectLst/>
                        </a:rPr>
                        <a:t>Падарожжа</a:t>
                      </a:r>
                      <a:r>
                        <a:rPr lang="ru-RU" sz="1100" dirty="0">
                          <a:effectLst/>
                        </a:rPr>
                        <a:t> на </a:t>
                      </a:r>
                      <a:r>
                        <a:rPr lang="ru-RU" sz="1100" dirty="0" err="1">
                          <a:effectLst/>
                        </a:rPr>
                        <a:t>Буцафале</a:t>
                      </a:r>
                      <a:r>
                        <a:rPr lang="ru-RU" sz="1100" dirty="0">
                          <a:effectLst/>
                        </a:rPr>
                        <a:t>»; В. </a:t>
                      </a:r>
                      <a:r>
                        <a:rPr lang="ru-RU" sz="1100" dirty="0" err="1">
                          <a:effectLst/>
                        </a:rPr>
                        <a:t>Гигевич</a:t>
                      </a:r>
                      <a:r>
                        <a:rPr lang="ru-RU" sz="1100" dirty="0">
                          <a:effectLst/>
                        </a:rPr>
                        <a:t> «</a:t>
                      </a:r>
                      <a:r>
                        <a:rPr lang="be-BY" sz="1100" dirty="0">
                          <a:effectLst/>
                        </a:rPr>
                        <a:t>Марсіянскае падарожжа</a:t>
                      </a:r>
                      <a:r>
                        <a:rPr lang="ru-RU" sz="1100" dirty="0">
                          <a:effectLst/>
                        </a:rPr>
                        <a:t>» и др.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1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автобиографическая повесть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* или повесть с автобиографической канвой,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1950–1990‑е годы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(весь исследуемый период)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e-BY" sz="1100" dirty="0">
                          <a:effectLst/>
                        </a:rPr>
                        <a:t>Я. Скрыган </a:t>
                      </a:r>
                      <a:r>
                        <a:rPr lang="ru-RU" sz="1100" dirty="0">
                          <a:effectLst/>
                        </a:rPr>
                        <a:t>«</a:t>
                      </a:r>
                      <a:r>
                        <a:rPr lang="be-BY" sz="1100" dirty="0">
                          <a:effectLst/>
                        </a:rPr>
                        <a:t>Скажы адно слова</a:t>
                      </a:r>
                      <a:r>
                        <a:rPr lang="ru-RU" sz="1100" dirty="0">
                          <a:effectLst/>
                        </a:rPr>
                        <a:t>»</a:t>
                      </a:r>
                      <a:r>
                        <a:rPr lang="be-BY" sz="1100" dirty="0">
                          <a:effectLst/>
                        </a:rPr>
                        <a:t>, Я. Брыль </a:t>
                      </a:r>
                      <a:r>
                        <a:rPr lang="ru-RU" sz="1100" dirty="0">
                          <a:effectLst/>
                        </a:rPr>
                        <a:t>«</a:t>
                      </a:r>
                      <a:r>
                        <a:rPr lang="be-BY" sz="1100" dirty="0">
                          <a:effectLst/>
                        </a:rPr>
                        <a:t>Муштук і папка</a:t>
                      </a:r>
                      <a:r>
                        <a:rPr lang="ru-RU" sz="1100" dirty="0">
                          <a:effectLst/>
                        </a:rPr>
                        <a:t>», «</a:t>
                      </a:r>
                      <a:r>
                        <a:rPr lang="be-BY" sz="1100" dirty="0">
                          <a:effectLst/>
                        </a:rPr>
                        <a:t>Ніжнія Байдуны</a:t>
                      </a:r>
                      <a:r>
                        <a:rPr lang="ru-RU" sz="1100" dirty="0">
                          <a:effectLst/>
                        </a:rPr>
                        <a:t>», «</a:t>
                      </a:r>
                      <a:r>
                        <a:rPr lang="be-BY" sz="1100" dirty="0">
                          <a:effectLst/>
                        </a:rPr>
                        <a:t>Золак, убачаны здалёк</a:t>
                      </a:r>
                      <a:r>
                        <a:rPr lang="ru-RU" sz="1100" dirty="0">
                          <a:effectLst/>
                        </a:rPr>
                        <a:t>»;</a:t>
                      </a:r>
                      <a:r>
                        <a:rPr lang="be-BY" sz="1100" dirty="0">
                          <a:effectLst/>
                        </a:rPr>
                        <a:t> В. Козько </a:t>
                      </a:r>
                      <a:r>
                        <a:rPr lang="ru-RU" sz="1100" dirty="0">
                          <a:effectLst/>
                        </a:rPr>
                        <a:t>«</a:t>
                      </a:r>
                      <a:r>
                        <a:rPr lang="be-BY" sz="1100" dirty="0">
                          <a:effectLst/>
                        </a:rPr>
                        <a:t>Високосный год</a:t>
                      </a:r>
                      <a:r>
                        <a:rPr lang="ru-RU" sz="1100" dirty="0">
                          <a:effectLst/>
                        </a:rPr>
                        <a:t>»; А. Адамович «</a:t>
                      </a:r>
                      <a:r>
                        <a:rPr lang="en-US" sz="1100" dirty="0" err="1">
                          <a:effectLst/>
                        </a:rPr>
                        <a:t>Vixi</a:t>
                      </a:r>
                      <a:r>
                        <a:rPr lang="ru-RU" sz="1100" dirty="0">
                          <a:effectLst/>
                        </a:rPr>
                        <a:t>»; А. </a:t>
                      </a:r>
                      <a:r>
                        <a:rPr lang="ru-RU" sz="1100" dirty="0" err="1">
                          <a:effectLst/>
                        </a:rPr>
                        <a:t>Жигулин</a:t>
                      </a:r>
                      <a:r>
                        <a:rPr lang="ru-RU" sz="1100" dirty="0">
                          <a:effectLst/>
                        </a:rPr>
                        <a:t> «Черные камни»; С. </a:t>
                      </a:r>
                      <a:r>
                        <a:rPr lang="ru-RU" sz="1100" dirty="0" err="1">
                          <a:effectLst/>
                        </a:rPr>
                        <a:t>Граховский</a:t>
                      </a:r>
                      <a:r>
                        <a:rPr lang="ru-RU" sz="1100" dirty="0">
                          <a:effectLst/>
                        </a:rPr>
                        <a:t> трилогия «</a:t>
                      </a:r>
                      <a:r>
                        <a:rPr lang="be-BY" sz="1100" dirty="0">
                          <a:effectLst/>
                        </a:rPr>
                        <a:t>Зона маўчання</a:t>
                      </a:r>
                      <a:r>
                        <a:rPr lang="ru-RU" sz="1100" dirty="0">
                          <a:effectLst/>
                        </a:rPr>
                        <a:t>» и др.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биографическая повесть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1950–1990‑е годы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(весь исследуемый период)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e-BY" sz="1100">
                          <a:effectLst/>
                        </a:rPr>
                        <a:t>Д. Гранин </a:t>
                      </a:r>
                      <a:r>
                        <a:rPr lang="ru-RU" sz="1100">
                          <a:effectLst/>
                        </a:rPr>
                        <a:t>«Ярослав Домбровский»</a:t>
                      </a:r>
                      <a:r>
                        <a:rPr lang="be-BY" sz="1100">
                          <a:effectLst/>
                        </a:rPr>
                        <a:t>, </a:t>
                      </a:r>
                      <a:r>
                        <a:rPr lang="ru-RU" sz="1100">
                          <a:effectLst/>
                        </a:rPr>
                        <a:t>«Эта странная жизнь»</a:t>
                      </a:r>
                      <a:r>
                        <a:rPr lang="be-BY" sz="1100">
                          <a:effectLst/>
                        </a:rPr>
                        <a:t>, </a:t>
                      </a:r>
                      <a:r>
                        <a:rPr lang="ru-RU" sz="1100">
                          <a:effectLst/>
                        </a:rPr>
                        <a:t>«Выбор цели»; С. Граховский «</a:t>
                      </a:r>
                      <a:r>
                        <a:rPr lang="be-BY" sz="1100">
                          <a:effectLst/>
                        </a:rPr>
                        <a:t>Два лёсы – дзве трагедыі</a:t>
                      </a:r>
                      <a:r>
                        <a:rPr lang="ru-RU" sz="1100">
                          <a:effectLst/>
                        </a:rPr>
                        <a:t>» и др.</a:t>
                      </a:r>
                      <a:endParaRPr lang="ru-RU" sz="11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0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социально-бытовая повесть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1950–1990‑е годы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(весь исследуемый период)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А. Кулаковский «</a:t>
                      </a:r>
                      <a:r>
                        <a:rPr lang="be-BY" sz="1100" dirty="0">
                          <a:effectLst/>
                        </a:rPr>
                        <a:t>Нявестка</a:t>
                      </a:r>
                      <a:r>
                        <a:rPr lang="ru-RU" sz="1100" dirty="0">
                          <a:effectLst/>
                        </a:rPr>
                        <a:t>», «</a:t>
                      </a:r>
                      <a:r>
                        <a:rPr lang="be-BY" sz="1100" dirty="0">
                          <a:effectLst/>
                        </a:rPr>
                        <a:t>Хлебарэз</a:t>
                      </a:r>
                      <a:r>
                        <a:rPr lang="ru-RU" sz="1100" dirty="0">
                          <a:effectLst/>
                        </a:rPr>
                        <a:t>»</a:t>
                      </a:r>
                      <a:r>
                        <a:rPr lang="be-BY" sz="1100" dirty="0">
                          <a:effectLst/>
                        </a:rPr>
                        <a:t>; </a:t>
                      </a:r>
                      <a:r>
                        <a:rPr lang="ru-RU" sz="1100" dirty="0">
                          <a:effectLst/>
                        </a:rPr>
                        <a:t>В. </a:t>
                      </a:r>
                      <a:r>
                        <a:rPr lang="ru-RU" sz="1100" dirty="0" err="1">
                          <a:effectLst/>
                        </a:rPr>
                        <a:t>Домашевич</a:t>
                      </a:r>
                      <a:r>
                        <a:rPr lang="ru-RU" sz="1100" dirty="0">
                          <a:effectLst/>
                        </a:rPr>
                        <a:t> «</a:t>
                      </a:r>
                      <a:r>
                        <a:rPr lang="be-BY" sz="1100" dirty="0">
                          <a:effectLst/>
                        </a:rPr>
                        <a:t>Німфа</a:t>
                      </a:r>
                      <a:r>
                        <a:rPr lang="ru-RU" sz="1100" dirty="0">
                          <a:effectLst/>
                        </a:rPr>
                        <a:t>»</a:t>
                      </a:r>
                      <a:r>
                        <a:rPr lang="be-BY" sz="1100" dirty="0">
                          <a:effectLst/>
                        </a:rPr>
                        <a:t>; </a:t>
                      </a:r>
                      <a:r>
                        <a:rPr lang="ru-RU" sz="1100" dirty="0">
                          <a:effectLst/>
                        </a:rPr>
                        <a:t>И. Пташников «</a:t>
                      </a:r>
                      <a:r>
                        <a:rPr lang="be-BY" sz="1100" dirty="0">
                          <a:effectLst/>
                        </a:rPr>
                        <a:t>Не па дарозе</a:t>
                      </a:r>
                      <a:r>
                        <a:rPr lang="ru-RU" sz="1100" dirty="0">
                          <a:effectLst/>
                        </a:rPr>
                        <a:t>»</a:t>
                      </a:r>
                      <a:r>
                        <a:rPr lang="be-BY" sz="1100" dirty="0">
                          <a:effectLst/>
                        </a:rPr>
                        <a:t>; Р. Боровикова </a:t>
                      </a:r>
                      <a:r>
                        <a:rPr lang="ru-RU" sz="1100" dirty="0">
                          <a:effectLst/>
                        </a:rPr>
                        <a:t>«</a:t>
                      </a:r>
                      <a:r>
                        <a:rPr lang="be-BY" sz="1100" dirty="0">
                          <a:effectLst/>
                        </a:rPr>
                        <a:t>Кватарантка</a:t>
                      </a:r>
                      <a:r>
                        <a:rPr lang="ru-RU" sz="1100" dirty="0">
                          <a:effectLst/>
                        </a:rPr>
                        <a:t>»;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М. Палей «</a:t>
                      </a:r>
                      <a:r>
                        <a:rPr lang="ru-RU" sz="1100" dirty="0" err="1">
                          <a:effectLst/>
                        </a:rPr>
                        <a:t>Евгеша</a:t>
                      </a:r>
                      <a:r>
                        <a:rPr lang="ru-RU" sz="1100" dirty="0">
                          <a:effectLst/>
                        </a:rPr>
                        <a:t> и Аннушка»; Л. Улицкая «Сонечка» и др.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0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производственная повесть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1950–1960‑е годы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В. Кожевников «Знакомьтесь, Балуев!», «День летящий»; В. Тендряков «Короткое замыкание»; В. Титов «Всем смертям назло»; С. Сартаков «</a:t>
                      </a:r>
                      <a:r>
                        <a:rPr lang="ru-RU" sz="1100" dirty="0" err="1">
                          <a:effectLst/>
                        </a:rPr>
                        <a:t>Барбинские</a:t>
                      </a:r>
                      <a:r>
                        <a:rPr lang="ru-RU" sz="1100" dirty="0">
                          <a:effectLst/>
                        </a:rPr>
                        <a:t> повести»; М. Колесников «Рудник Солнечный», «</a:t>
                      </a:r>
                      <a:r>
                        <a:rPr lang="ru-RU" sz="1100" dirty="0" err="1">
                          <a:effectLst/>
                        </a:rPr>
                        <a:t>Атомоград</a:t>
                      </a:r>
                      <a:r>
                        <a:rPr lang="ru-RU" sz="1100" dirty="0">
                          <a:effectLst/>
                        </a:rPr>
                        <a:t>», «Право выбора» и др.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0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идеологическая повесть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1950–1960‑е годы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М. </a:t>
                      </a:r>
                      <a:r>
                        <a:rPr lang="ru-RU" sz="1100" dirty="0" err="1">
                          <a:effectLst/>
                        </a:rPr>
                        <a:t>Прилежаева</a:t>
                      </a:r>
                      <a:r>
                        <a:rPr lang="ru-RU" sz="1100" dirty="0">
                          <a:effectLst/>
                        </a:rPr>
                        <a:t> «Удивительный год», «Три недели покоя»; М. Шагинян «Рождение сына», «Первая Всероссийская», «Четыре урока у Ленина», «Билет по истории»; Э. Казакевич «Синяя тетрадь»; И. </a:t>
                      </a:r>
                      <a:r>
                        <a:rPr lang="ru-RU" sz="1100" dirty="0" err="1">
                          <a:effectLst/>
                        </a:rPr>
                        <a:t>Шамякин</a:t>
                      </a:r>
                      <a:r>
                        <a:rPr lang="ru-RU" sz="1100" dirty="0">
                          <a:effectLst/>
                        </a:rPr>
                        <a:t> «Бронепоезд “Товарищ Ленин”» и др.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921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C00000"/>
                          </a:solidFill>
                          <a:effectLst/>
                        </a:rPr>
                        <a:t>лирико-психологическая повесть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C00000"/>
                          </a:solidFill>
                          <a:effectLst/>
                        </a:rPr>
                        <a:t>1950 – начало 1970‑х годов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В. Астафьев «Звездопад», «Последний поклон», </a:t>
                      </a:r>
                      <a:r>
                        <a:rPr lang="be-BY" sz="1100" dirty="0">
                          <a:effectLst/>
                        </a:rPr>
                        <a:t>«Пастух и пастушка»; </a:t>
                      </a:r>
                      <a:r>
                        <a:rPr lang="ru-RU" sz="1100" dirty="0">
                          <a:effectLst/>
                        </a:rPr>
                        <a:t>Ю. Бондарев «Батальоны просят огня», «Последние залпы»; Г. Бакланов «Южнее главного удара», «Пядь земли», «Мертвые сраму не </a:t>
                      </a:r>
                      <a:r>
                        <a:rPr lang="ru-RU" sz="1100" dirty="0" err="1">
                          <a:effectLst/>
                        </a:rPr>
                        <a:t>имут</a:t>
                      </a:r>
                      <a:r>
                        <a:rPr lang="ru-RU" sz="1100" dirty="0">
                          <a:effectLst/>
                        </a:rPr>
                        <a:t>»; Б. Васильев «А зори здесь тихие»; К. Воробьев «Крик»; В. Солоухин «Владимирские проселки»; </a:t>
                      </a:r>
                      <a:r>
                        <a:rPr lang="be-BY" sz="1100" dirty="0">
                          <a:effectLst/>
                        </a:rPr>
                        <a:t>В. Быков «Жураўліны крык», «Трэцяя ракета», «Альпійская балада», «Здрада»; А. Василевич </a:t>
                      </a:r>
                      <a:r>
                        <a:rPr lang="ru-RU" sz="1100" dirty="0">
                          <a:effectLst/>
                        </a:rPr>
                        <a:t>«</a:t>
                      </a:r>
                      <a:r>
                        <a:rPr lang="be-BY" sz="1100" dirty="0">
                          <a:effectLst/>
                        </a:rPr>
                        <a:t>Шляхі-дарогі</a:t>
                      </a:r>
                      <a:r>
                        <a:rPr lang="ru-RU" sz="1100" dirty="0">
                          <a:effectLst/>
                        </a:rPr>
                        <a:t>»</a:t>
                      </a:r>
                      <a:r>
                        <a:rPr lang="be-BY" sz="1100" dirty="0">
                          <a:effectLst/>
                        </a:rPr>
                        <a:t>; А. Осипенко </a:t>
                      </a:r>
                      <a:r>
                        <a:rPr lang="ru-RU" sz="1100" dirty="0">
                          <a:effectLst/>
                        </a:rPr>
                        <a:t>«</a:t>
                      </a:r>
                      <a:r>
                        <a:rPr lang="be-BY" sz="1100" dirty="0">
                          <a:effectLst/>
                        </a:rPr>
                        <a:t>Паплавы</a:t>
                      </a:r>
                      <a:r>
                        <a:rPr lang="ru-RU" sz="1100" dirty="0">
                          <a:effectLst/>
                        </a:rPr>
                        <a:t>»</a:t>
                      </a:r>
                      <a:r>
                        <a:rPr lang="be-BY" sz="1100" dirty="0">
                          <a:effectLst/>
                        </a:rPr>
                        <a:t>, </a:t>
                      </a:r>
                      <a:r>
                        <a:rPr lang="ru-RU" sz="1100" dirty="0">
                          <a:effectLst/>
                        </a:rPr>
                        <a:t>«</a:t>
                      </a:r>
                      <a:r>
                        <a:rPr lang="be-BY" sz="1100" dirty="0">
                          <a:effectLst/>
                        </a:rPr>
                        <a:t>Абжыты кут</a:t>
                      </a:r>
                      <a:r>
                        <a:rPr lang="ru-RU" sz="1100" dirty="0">
                          <a:effectLst/>
                        </a:rPr>
                        <a:t>»; И. Пташников «</a:t>
                      </a:r>
                      <a:r>
                        <a:rPr lang="be-BY" sz="1100" dirty="0">
                          <a:effectLst/>
                        </a:rPr>
                        <a:t>Чачык</a:t>
                      </a:r>
                      <a:r>
                        <a:rPr lang="ru-RU" sz="1100" dirty="0">
                          <a:effectLst/>
                        </a:rPr>
                        <a:t>»</a:t>
                      </a:r>
                      <a:r>
                        <a:rPr lang="be-BY" sz="1100" dirty="0">
                          <a:effectLst/>
                        </a:rPr>
                        <a:t>, </a:t>
                      </a:r>
                      <a:r>
                        <a:rPr lang="ru-RU" sz="1100" dirty="0">
                          <a:effectLst/>
                        </a:rPr>
                        <a:t>«</a:t>
                      </a:r>
                      <a:r>
                        <a:rPr lang="be-BY" sz="1100" dirty="0">
                          <a:effectLst/>
                        </a:rPr>
                        <a:t>Не па дарозе</a:t>
                      </a:r>
                      <a:r>
                        <a:rPr lang="ru-RU" sz="1100" dirty="0">
                          <a:effectLst/>
                        </a:rPr>
                        <a:t>»; И. </a:t>
                      </a:r>
                      <a:r>
                        <a:rPr lang="ru-RU" sz="1100" dirty="0" err="1">
                          <a:effectLst/>
                        </a:rPr>
                        <a:t>Шамякин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be-BY" sz="1100" dirty="0">
                          <a:effectLst/>
                        </a:rPr>
                        <a:t>«Непаўторная вясна»,</a:t>
                      </a:r>
                      <a:r>
                        <a:rPr lang="ru-RU" sz="1100" dirty="0">
                          <a:effectLst/>
                        </a:rPr>
                        <a:t> «</a:t>
                      </a:r>
                      <a:r>
                        <a:rPr lang="be-BY" sz="1100" dirty="0">
                          <a:effectLst/>
                        </a:rPr>
                        <a:t>Начныя зарніцы</a:t>
                      </a:r>
                      <a:r>
                        <a:rPr lang="ru-RU" sz="1100" dirty="0">
                          <a:effectLst/>
                        </a:rPr>
                        <a:t>», «</a:t>
                      </a:r>
                      <a:r>
                        <a:rPr lang="be-BY" sz="1100" dirty="0">
                          <a:effectLst/>
                        </a:rPr>
                        <a:t>Агонь і снег</a:t>
                      </a:r>
                      <a:r>
                        <a:rPr lang="ru-RU" sz="1100" dirty="0">
                          <a:effectLst/>
                        </a:rPr>
                        <a:t>»</a:t>
                      </a:r>
                      <a:r>
                        <a:rPr lang="be-BY" sz="1100" dirty="0">
                          <a:effectLst/>
                        </a:rPr>
                        <a:t>, «Пошукі сустрэчы», </a:t>
                      </a:r>
                      <a:r>
                        <a:rPr lang="ru-RU" sz="1100" dirty="0">
                          <a:effectLst/>
                        </a:rPr>
                        <a:t>«</a:t>
                      </a:r>
                      <a:r>
                        <a:rPr lang="be-BY" sz="1100" dirty="0">
                          <a:effectLst/>
                        </a:rPr>
                        <a:t>Мост</a:t>
                      </a:r>
                      <a:r>
                        <a:rPr lang="ru-RU" sz="1100" dirty="0">
                          <a:effectLst/>
                        </a:rPr>
                        <a:t>» и др.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331640" y="47908"/>
            <a:ext cx="661514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Жанровые разновидности повести,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актуальные для русского и белорусского литературного процесса второй половины ХХ века</a:t>
            </a:r>
            <a:endParaRPr kumimoji="0" lang="ru-RU" sz="6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512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69505"/>
              </p:ext>
            </p:extLst>
          </p:nvPr>
        </p:nvGraphicFramePr>
        <p:xfrm>
          <a:off x="179512" y="116633"/>
          <a:ext cx="8784976" cy="66668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9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5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54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</a:rPr>
                        <a:t>нравственно-философская повесть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</a:rPr>
                        <a:t>1970–1980‑е годы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087" marR="29087" marT="0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Ф. Абрамов «Пелагея», «Алька»; В. Распутин «Последний срок», «Прощание с Матерой», «Пожар»; В. Быков «</a:t>
                      </a:r>
                      <a:r>
                        <a:rPr lang="be-BY" sz="1000" b="0" dirty="0">
                          <a:solidFill>
                            <a:schemeClr val="tx1"/>
                          </a:solidFill>
                          <a:effectLst/>
                        </a:rPr>
                        <a:t>Дажыць да світання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  <a:r>
                        <a:rPr lang="be-BY" sz="10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be-BY" sz="1000" b="0" dirty="0">
                          <a:solidFill>
                            <a:schemeClr val="tx1"/>
                          </a:solidFill>
                          <a:effectLst/>
                        </a:rPr>
                        <a:t>Пайсці і не вярнуцца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  <a:r>
                        <a:rPr lang="be-BY" sz="10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be-BY" sz="1000" b="0" dirty="0">
                          <a:solidFill>
                            <a:schemeClr val="tx1"/>
                          </a:solidFill>
                          <a:effectLst/>
                        </a:rPr>
                        <a:t>Сотнікаў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  <a:r>
                        <a:rPr lang="be-BY" sz="10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be-BY" sz="1000" b="0" dirty="0">
                          <a:solidFill>
                            <a:schemeClr val="tx1"/>
                          </a:solidFill>
                          <a:effectLst/>
                        </a:rPr>
                        <a:t>Сцюжа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  <a:r>
                        <a:rPr lang="be-BY" sz="10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be-BY" sz="1000" b="0" dirty="0">
                          <a:solidFill>
                            <a:schemeClr val="tx1"/>
                          </a:solidFill>
                          <a:effectLst/>
                        </a:rPr>
                        <a:t>Воўчая зграя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»; А. Жук «</a:t>
                      </a: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</a:rPr>
                        <a:t>Халодная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</a:rPr>
                        <a:t>птушка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»; В. Карамазов «</a:t>
                      </a:r>
                      <a:r>
                        <a:rPr lang="be-BY" sz="1000" b="0" dirty="0">
                          <a:solidFill>
                            <a:schemeClr val="tx1"/>
                          </a:solidFill>
                          <a:effectLst/>
                        </a:rPr>
                        <a:t>Дзень Барыса і Глеба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  <a:r>
                        <a:rPr lang="be-BY" sz="10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be-BY" sz="1000" b="0" dirty="0">
                          <a:solidFill>
                            <a:schemeClr val="tx1"/>
                          </a:solidFill>
                          <a:effectLst/>
                        </a:rPr>
                        <a:t>Бярозавыя венікі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»;</a:t>
                      </a:r>
                      <a:r>
                        <a:rPr lang="be-BY" sz="1000" b="0" dirty="0">
                          <a:solidFill>
                            <a:schemeClr val="tx1"/>
                          </a:solidFill>
                          <a:effectLst/>
                        </a:rPr>
                        <a:t> В. Козько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be-BY" sz="1000" b="0" dirty="0">
                          <a:solidFill>
                            <a:schemeClr val="tx1"/>
                          </a:solidFill>
                          <a:effectLst/>
                        </a:rPr>
                        <a:t>Цвіце на Палессі груша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»; </a:t>
                      </a:r>
                      <a:r>
                        <a:rPr lang="be-BY" sz="1000" b="0" dirty="0">
                          <a:solidFill>
                            <a:schemeClr val="tx1"/>
                          </a:solidFill>
                          <a:effectLst/>
                        </a:rPr>
                        <a:t>А. Кудравец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be-BY" sz="1000" b="0" dirty="0">
                          <a:solidFill>
                            <a:schemeClr val="tx1"/>
                          </a:solidFill>
                          <a:effectLst/>
                        </a:rPr>
                        <a:t>Раданіца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  <a:r>
                        <a:rPr lang="be-BY" sz="1000" b="0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 «</a:t>
                      </a:r>
                      <a:r>
                        <a:rPr lang="be-BY" sz="1000" b="0" dirty="0">
                          <a:solidFill>
                            <a:schemeClr val="tx1"/>
                          </a:solidFill>
                          <a:effectLst/>
                        </a:rPr>
                        <a:t>Пахахуцікі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»; Б. Саченко «</a:t>
                      </a:r>
                      <a:r>
                        <a:rPr lang="be-BY" sz="1000" b="0" dirty="0">
                          <a:solidFill>
                            <a:schemeClr val="tx1"/>
                          </a:solidFill>
                          <a:effectLst/>
                        </a:rPr>
                        <a:t>Ваўчыца з Чортавай ямы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» и др.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087" marR="29087" marT="0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39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документально-публицистическая повесть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* актуализируется в связи с постижением исторической правды, жанровая основа – социально-психологическая повесть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конец 1960‑х – 1980‑е годы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087" marR="29087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e-BY" sz="1000" dirty="0">
                          <a:effectLst/>
                        </a:rPr>
                        <a:t>С. Граховский </a:t>
                      </a:r>
                      <a:r>
                        <a:rPr lang="ru-RU" sz="1000" dirty="0">
                          <a:effectLst/>
                        </a:rPr>
                        <a:t>«</a:t>
                      </a:r>
                      <a:r>
                        <a:rPr lang="be-BY" sz="1000" dirty="0">
                          <a:effectLst/>
                        </a:rPr>
                        <a:t>Рудабельская рэспубліка</a:t>
                      </a:r>
                      <a:r>
                        <a:rPr lang="ru-RU" sz="1000" dirty="0">
                          <a:effectLst/>
                        </a:rPr>
                        <a:t>»</a:t>
                      </a:r>
                      <a:r>
                        <a:rPr lang="be-BY" sz="1000" dirty="0">
                          <a:effectLst/>
                        </a:rPr>
                        <a:t>, </a:t>
                      </a:r>
                      <a:r>
                        <a:rPr lang="ru-RU" sz="1000" dirty="0">
                          <a:effectLst/>
                        </a:rPr>
                        <a:t>«</a:t>
                      </a:r>
                      <a:r>
                        <a:rPr lang="be-BY" sz="1000" dirty="0">
                          <a:effectLst/>
                        </a:rPr>
                        <a:t>Гарачае лета</a:t>
                      </a:r>
                      <a:r>
                        <a:rPr lang="ru-RU" sz="1000" dirty="0">
                          <a:effectLst/>
                        </a:rPr>
                        <a:t>»; Ю. Трифонов «Отблеск костра»; М. Кураев «Блокада»; А. Адамович «</a:t>
                      </a:r>
                      <a:r>
                        <a:rPr lang="be-BY" sz="1000" dirty="0">
                          <a:effectLst/>
                        </a:rPr>
                        <a:t>Хатынская аповесць</a:t>
                      </a:r>
                      <a:r>
                        <a:rPr lang="ru-RU" sz="1000" dirty="0">
                          <a:effectLst/>
                        </a:rPr>
                        <a:t>», «</a:t>
                      </a:r>
                      <a:r>
                        <a:rPr lang="be-BY" sz="1000" dirty="0">
                          <a:effectLst/>
                        </a:rPr>
                        <a:t>Карнікі</a:t>
                      </a:r>
                      <a:r>
                        <a:rPr lang="ru-RU" sz="1000" dirty="0">
                          <a:effectLst/>
                        </a:rPr>
                        <a:t>»; А. Адамович, Я. Брыль, В. Колесник «</a:t>
                      </a:r>
                      <a:r>
                        <a:rPr lang="be-BY" sz="1000" dirty="0">
                          <a:effectLst/>
                        </a:rPr>
                        <a:t>Я з вогненнай вёскі</a:t>
                      </a:r>
                      <a:r>
                        <a:rPr lang="ru-RU" sz="1000" dirty="0">
                          <a:effectLst/>
                        </a:rPr>
                        <a:t>»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087" marR="29087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54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историческая повесть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* получает распространение в белорусской прозе, жанровая основа – социально-психологическая повесть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1980–1990‑е годы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087" marR="290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О. Ипатова «</a:t>
                      </a:r>
                      <a:r>
                        <a:rPr lang="be-BY" sz="1000" dirty="0">
                          <a:effectLst/>
                        </a:rPr>
                        <a:t>Заморам Хвалынскім</a:t>
                      </a:r>
                      <a:r>
                        <a:rPr lang="ru-RU" sz="1000" dirty="0">
                          <a:effectLst/>
                        </a:rPr>
                        <a:t>», «</a:t>
                      </a:r>
                      <a:r>
                        <a:rPr lang="be-BY" sz="1000" dirty="0">
                          <a:effectLst/>
                        </a:rPr>
                        <a:t>Прадыслава</a:t>
                      </a:r>
                      <a:r>
                        <a:rPr lang="ru-RU" sz="1000" dirty="0">
                          <a:effectLst/>
                        </a:rPr>
                        <a:t>», «</a:t>
                      </a:r>
                      <a:r>
                        <a:rPr lang="be-BY" sz="1000" dirty="0">
                          <a:effectLst/>
                        </a:rPr>
                        <a:t>Чорная княгіня</a:t>
                      </a:r>
                      <a:r>
                        <a:rPr lang="ru-RU" sz="1000" dirty="0">
                          <a:effectLst/>
                        </a:rPr>
                        <a:t>»; В. </a:t>
                      </a:r>
                      <a:r>
                        <a:rPr lang="ru-RU" sz="1000" dirty="0" err="1">
                          <a:effectLst/>
                        </a:rPr>
                        <a:t>Чаропка</a:t>
                      </a:r>
                      <a:r>
                        <a:rPr lang="ru-RU" sz="1000" dirty="0">
                          <a:effectLst/>
                        </a:rPr>
                        <a:t> «</a:t>
                      </a:r>
                      <a:r>
                        <a:rPr lang="be-BY" sz="1000" dirty="0">
                          <a:effectLst/>
                        </a:rPr>
                        <a:t>Навь–Явь–Правь</a:t>
                      </a:r>
                      <a:r>
                        <a:rPr lang="ru-RU" sz="1000" dirty="0">
                          <a:effectLst/>
                        </a:rPr>
                        <a:t>»; В. Орлов «</a:t>
                      </a:r>
                      <a:r>
                        <a:rPr lang="be-BY" sz="1000" dirty="0">
                          <a:effectLst/>
                        </a:rPr>
                        <a:t>Дзень, калі ўпала страла</a:t>
                      </a:r>
                      <a:r>
                        <a:rPr lang="ru-RU" sz="1000" dirty="0">
                          <a:effectLst/>
                        </a:rPr>
                        <a:t>», «</a:t>
                      </a:r>
                      <a:r>
                        <a:rPr lang="be-BY" sz="1000" dirty="0">
                          <a:effectLst/>
                        </a:rPr>
                        <a:t>Час чумы</a:t>
                      </a:r>
                      <a:r>
                        <a:rPr lang="ru-RU" sz="1000" dirty="0">
                          <a:effectLst/>
                        </a:rPr>
                        <a:t>», «</a:t>
                      </a:r>
                      <a:r>
                        <a:rPr lang="be-BY" sz="1000" dirty="0">
                          <a:effectLst/>
                        </a:rPr>
                        <a:t>Сны імператара</a:t>
                      </a:r>
                      <a:r>
                        <a:rPr lang="ru-RU" sz="1000" dirty="0">
                          <a:effectLst/>
                        </a:rPr>
                        <a:t>» и др.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087" marR="2908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58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</a:rPr>
                        <a:t>социально-психологическая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</a:rPr>
                        <a:t>повесть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</a:rPr>
                        <a:t>конец 1970‑х – 1990‑е годы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087" marR="29087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u="sng" dirty="0">
                          <a:effectLst/>
                        </a:rPr>
                        <a:t>В стилевом поле реализма: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В. Тендряков «Ночь после выпуска», «Хлеб для собаки», «Шестьдесят свечей», «Затмение», «Расплата»; Ю. Трифонов «Обмен», «Предварительные итоги», «Долгое прощание», «Другая жизнь», «Дом на набережной»; В. Маканин «Антилидер», «Человек свиты»; </a:t>
                      </a:r>
                      <a:r>
                        <a:rPr lang="be-BY" sz="1000" dirty="0">
                          <a:effectLst/>
                        </a:rPr>
                        <a:t>В. Быков </a:t>
                      </a:r>
                      <a:r>
                        <a:rPr lang="ru-RU" sz="1000" dirty="0">
                          <a:effectLst/>
                        </a:rPr>
                        <a:t>«</a:t>
                      </a:r>
                      <a:r>
                        <a:rPr lang="be-BY" sz="1000" dirty="0">
                          <a:effectLst/>
                        </a:rPr>
                        <a:t>Пакахай мяне, салдацік</a:t>
                      </a:r>
                      <a:r>
                        <a:rPr lang="ru-RU" sz="1000" dirty="0">
                          <a:effectLst/>
                        </a:rPr>
                        <a:t>»; А. Жук «</a:t>
                      </a:r>
                      <a:r>
                        <a:rPr lang="be-BY" sz="1000" dirty="0">
                          <a:effectLst/>
                        </a:rPr>
                        <a:t>Не забывай мяне</a:t>
                      </a:r>
                      <a:r>
                        <a:rPr lang="ru-RU" sz="1000" dirty="0">
                          <a:effectLst/>
                        </a:rPr>
                        <a:t>»; А. </a:t>
                      </a:r>
                      <a:r>
                        <a:rPr lang="ru-RU" sz="1000" dirty="0" err="1">
                          <a:effectLst/>
                        </a:rPr>
                        <a:t>Карпюк</a:t>
                      </a:r>
                      <a:r>
                        <a:rPr lang="ru-RU" sz="1000" dirty="0">
                          <a:effectLst/>
                        </a:rPr>
                        <a:t> «</a:t>
                      </a:r>
                      <a:r>
                        <a:rPr lang="be-BY" sz="1000" dirty="0">
                          <a:effectLst/>
                        </a:rPr>
                        <a:t>Сучасны канфлікт</a:t>
                      </a:r>
                      <a:r>
                        <a:rPr lang="ru-RU" sz="1000" dirty="0">
                          <a:effectLst/>
                        </a:rPr>
                        <a:t>»; А. Осипенко «</a:t>
                      </a:r>
                      <a:r>
                        <a:rPr lang="be-BY" sz="1000" dirty="0">
                          <a:effectLst/>
                        </a:rPr>
                        <a:t>Клетка для берасцянак</a:t>
                      </a:r>
                      <a:r>
                        <a:rPr lang="ru-RU" sz="1000" dirty="0">
                          <a:effectLst/>
                        </a:rPr>
                        <a:t>», «</a:t>
                      </a:r>
                      <a:r>
                        <a:rPr lang="be-BY" sz="1000" dirty="0">
                          <a:effectLst/>
                        </a:rPr>
                        <a:t>Выканаўца</a:t>
                      </a:r>
                      <a:r>
                        <a:rPr lang="ru-RU" sz="1000" dirty="0">
                          <a:effectLst/>
                        </a:rPr>
                        <a:t>»; И. </a:t>
                      </a:r>
                      <a:r>
                        <a:rPr lang="ru-RU" sz="1000" dirty="0" err="1">
                          <a:effectLst/>
                        </a:rPr>
                        <a:t>Шамякин</a:t>
                      </a:r>
                      <a:r>
                        <a:rPr lang="ru-RU" sz="1000" dirty="0">
                          <a:effectLst/>
                        </a:rPr>
                        <a:t> «</a:t>
                      </a:r>
                      <a:r>
                        <a:rPr lang="be-BY" sz="1000" dirty="0">
                          <a:effectLst/>
                        </a:rPr>
                        <a:t>Сатанінскі тур</a:t>
                      </a:r>
                      <a:r>
                        <a:rPr lang="ru-RU" sz="1000" dirty="0">
                          <a:effectLst/>
                        </a:rPr>
                        <a:t>»</a:t>
                      </a:r>
                      <a:r>
                        <a:rPr lang="be-BY" sz="1000" dirty="0">
                          <a:effectLst/>
                        </a:rPr>
                        <a:t>, </a:t>
                      </a:r>
                      <a:r>
                        <a:rPr lang="ru-RU" sz="1000" dirty="0">
                          <a:effectLst/>
                        </a:rPr>
                        <a:t>«</a:t>
                      </a:r>
                      <a:r>
                        <a:rPr lang="be-BY" sz="1000" dirty="0">
                          <a:effectLst/>
                        </a:rPr>
                        <a:t>Пазденне</a:t>
                      </a:r>
                      <a:r>
                        <a:rPr lang="ru-RU" sz="1000" dirty="0">
                          <a:effectLst/>
                        </a:rPr>
                        <a:t>»</a:t>
                      </a:r>
                      <a:r>
                        <a:rPr lang="be-BY" sz="1000" dirty="0">
                          <a:effectLst/>
                        </a:rPr>
                        <a:t>, </a:t>
                      </a:r>
                      <a:r>
                        <a:rPr lang="ru-RU" sz="1000" dirty="0">
                          <a:effectLst/>
                        </a:rPr>
                        <a:t>«</a:t>
                      </a:r>
                      <a:r>
                        <a:rPr lang="be-BY" sz="1000" dirty="0">
                          <a:effectLst/>
                        </a:rPr>
                        <a:t>Без пакаяння</a:t>
                      </a:r>
                      <a:r>
                        <a:rPr lang="ru-RU" sz="1000" dirty="0">
                          <a:effectLst/>
                        </a:rPr>
                        <a:t>»</a:t>
                      </a:r>
                      <a:r>
                        <a:rPr lang="be-BY" sz="1000" dirty="0">
                          <a:effectLst/>
                        </a:rPr>
                        <a:t>, </a:t>
                      </a:r>
                      <a:r>
                        <a:rPr lang="ru-RU" sz="1000" dirty="0">
                          <a:effectLst/>
                        </a:rPr>
                        <a:t>«</a:t>
                      </a:r>
                      <a:r>
                        <a:rPr lang="be-BY" sz="1000" dirty="0">
                          <a:effectLst/>
                        </a:rPr>
                        <a:t>Выкармак</a:t>
                      </a:r>
                      <a:r>
                        <a:rPr lang="ru-RU" sz="1000" dirty="0">
                          <a:effectLst/>
                        </a:rPr>
                        <a:t>»</a:t>
                      </a:r>
                      <a:r>
                        <a:rPr lang="be-BY" sz="1000" dirty="0">
                          <a:effectLst/>
                        </a:rPr>
                        <a:t>, </a:t>
                      </a:r>
                      <a:r>
                        <a:rPr lang="ru-RU" sz="1000" dirty="0">
                          <a:effectLst/>
                        </a:rPr>
                        <a:t>«</a:t>
                      </a:r>
                      <a:r>
                        <a:rPr lang="be-BY" sz="1000" dirty="0">
                          <a:effectLst/>
                        </a:rPr>
                        <a:t>Драма</a:t>
                      </a:r>
                      <a:r>
                        <a:rPr lang="ru-RU" sz="1000" dirty="0">
                          <a:effectLst/>
                        </a:rPr>
                        <a:t>», «</a:t>
                      </a:r>
                      <a:r>
                        <a:rPr lang="be-BY" sz="1000" dirty="0">
                          <a:effectLst/>
                        </a:rPr>
                        <a:t>Аповесці Івана Андрэевіча</a:t>
                      </a:r>
                      <a:r>
                        <a:rPr lang="ru-RU" sz="1000" dirty="0">
                          <a:effectLst/>
                        </a:rPr>
                        <a:t>», «</a:t>
                      </a:r>
                      <a:r>
                        <a:rPr lang="be-BY" sz="1000" dirty="0">
                          <a:effectLst/>
                        </a:rPr>
                        <a:t>Адна на падмостках</a:t>
                      </a:r>
                      <a:r>
                        <a:rPr lang="ru-RU" sz="1000" dirty="0">
                          <a:effectLst/>
                        </a:rPr>
                        <a:t>», «</a:t>
                      </a:r>
                      <a:r>
                        <a:rPr lang="be-BY" sz="1000" dirty="0">
                          <a:effectLst/>
                        </a:rPr>
                        <a:t>Ахвяры</a:t>
                      </a:r>
                      <a:r>
                        <a:rPr lang="ru-RU" sz="1000" dirty="0">
                          <a:effectLst/>
                        </a:rPr>
                        <a:t>» и др.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000" u="sng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u="sng" dirty="0">
                          <a:effectLst/>
                        </a:rPr>
                        <a:t>В интеграции модернизм – реализм: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А. Дмитриев «Воскобоев и Елизавета»; А. Кабаков «Бульварный роман»; С. </a:t>
                      </a:r>
                      <a:r>
                        <a:rPr lang="ru-RU" sz="1000" dirty="0" err="1">
                          <a:effectLst/>
                        </a:rPr>
                        <a:t>Каледин</a:t>
                      </a:r>
                      <a:r>
                        <a:rPr lang="ru-RU" sz="1000" dirty="0">
                          <a:effectLst/>
                        </a:rPr>
                        <a:t> «Смиренное кладбище»; М. Кураев «Ночной дозор», «Капитан </a:t>
                      </a:r>
                      <a:r>
                        <a:rPr lang="ru-RU" sz="1000" dirty="0" err="1">
                          <a:effectLst/>
                        </a:rPr>
                        <a:t>Дикштейн</a:t>
                      </a:r>
                      <a:r>
                        <a:rPr lang="ru-RU" sz="1000" dirty="0">
                          <a:effectLst/>
                        </a:rPr>
                        <a:t>»; В. Маканин «Предтеча», «Где сходилось небо с холмами»; Л. Петрушевская «Время ночь»; Ю. Поляков «Сто дней до приказа», «ЧП районного масштаба», «Работа над ошибками», «</a:t>
                      </a:r>
                      <a:r>
                        <a:rPr lang="ru-RU" sz="1000" dirty="0" err="1">
                          <a:effectLst/>
                        </a:rPr>
                        <a:t>Апофегей</a:t>
                      </a:r>
                      <a:r>
                        <a:rPr lang="ru-RU" sz="1000" dirty="0">
                          <a:effectLst/>
                        </a:rPr>
                        <a:t>»; А. Ветах «Барак № 6»; А. Козлов «</a:t>
                      </a:r>
                      <a:r>
                        <a:rPr lang="be-BY" sz="1000" dirty="0">
                          <a:effectLst/>
                        </a:rPr>
                        <a:t>Дзеці ночы</a:t>
                      </a:r>
                      <a:r>
                        <a:rPr lang="ru-RU" sz="1000" dirty="0">
                          <a:effectLst/>
                        </a:rPr>
                        <a:t>»; В. </a:t>
                      </a:r>
                      <a:r>
                        <a:rPr lang="ru-RU" sz="1000" dirty="0" err="1">
                          <a:effectLst/>
                        </a:rPr>
                        <a:t>Мудров</a:t>
                      </a:r>
                      <a:r>
                        <a:rPr lang="ru-RU" sz="1000" dirty="0">
                          <a:effectLst/>
                        </a:rPr>
                        <a:t> «</a:t>
                      </a:r>
                      <a:r>
                        <a:rPr lang="be-BY" sz="1000" dirty="0">
                          <a:effectLst/>
                        </a:rPr>
                        <a:t>Гісторыя аднаго злачынства</a:t>
                      </a:r>
                      <a:r>
                        <a:rPr lang="ru-RU" sz="1000" dirty="0">
                          <a:effectLst/>
                        </a:rPr>
                        <a:t>»; Ю. Станкевич «</a:t>
                      </a:r>
                      <a:r>
                        <a:rPr lang="be-BY" sz="1000" dirty="0">
                          <a:effectLst/>
                        </a:rPr>
                        <a:t>Рыфма</a:t>
                      </a:r>
                      <a:r>
                        <a:rPr lang="ru-RU" sz="1000" dirty="0">
                          <a:effectLst/>
                        </a:rPr>
                        <a:t>» и др.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000" u="sng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u="sng" dirty="0">
                          <a:effectLst/>
                        </a:rPr>
                        <a:t>В модернистском дискурсе: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В. Катаев «Алмазный мой венец», «Трава забвения»; Ф. </a:t>
                      </a:r>
                      <a:r>
                        <a:rPr lang="ru-RU" sz="1000" dirty="0" err="1">
                          <a:effectLst/>
                        </a:rPr>
                        <a:t>Горенштейн</a:t>
                      </a:r>
                      <a:r>
                        <a:rPr lang="ru-RU" sz="1000" dirty="0">
                          <a:effectLst/>
                        </a:rPr>
                        <a:t> «Муха у капли чая», «Ступени»; В. Маканин «Голоса»; А. Синявский «Крошка Цорес»; Ю. Мамлеев «Вечный дом»; Д. </a:t>
                      </a:r>
                      <a:r>
                        <a:rPr lang="ru-RU" sz="1000" dirty="0" err="1">
                          <a:effectLst/>
                        </a:rPr>
                        <a:t>Липскеров</a:t>
                      </a:r>
                      <a:r>
                        <a:rPr lang="ru-RU" sz="1000" dirty="0">
                          <a:effectLst/>
                        </a:rPr>
                        <a:t> «Ожидание </a:t>
                      </a:r>
                      <a:r>
                        <a:rPr lang="ru-RU" sz="1000" dirty="0" err="1">
                          <a:effectLst/>
                        </a:rPr>
                        <a:t>Саломеи</a:t>
                      </a:r>
                      <a:r>
                        <a:rPr lang="ru-RU" sz="1000" dirty="0">
                          <a:effectLst/>
                        </a:rPr>
                        <a:t>», «Пальцы для </a:t>
                      </a:r>
                      <a:r>
                        <a:rPr lang="ru-RU" sz="1000" dirty="0" err="1">
                          <a:effectLst/>
                        </a:rPr>
                        <a:t>Керолайн</a:t>
                      </a:r>
                      <a:r>
                        <a:rPr lang="ru-RU" sz="1000" dirty="0">
                          <a:effectLst/>
                        </a:rPr>
                        <a:t>»; А. Федоренко «</a:t>
                      </a:r>
                      <a:r>
                        <a:rPr lang="ru-RU" sz="1000" dirty="0" err="1">
                          <a:effectLst/>
                        </a:rPr>
                        <a:t>Гісторыя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хваробы</a:t>
                      </a:r>
                      <a:r>
                        <a:rPr lang="ru-RU" sz="1000" dirty="0">
                          <a:effectLst/>
                        </a:rPr>
                        <a:t>», «</a:t>
                      </a:r>
                      <a:r>
                        <a:rPr lang="ru-RU" sz="1000" dirty="0" err="1">
                          <a:effectLst/>
                        </a:rPr>
                        <a:t>Вёска</a:t>
                      </a:r>
                      <a:r>
                        <a:rPr lang="ru-RU" sz="1000" dirty="0">
                          <a:effectLst/>
                        </a:rPr>
                        <a:t>», «</a:t>
                      </a:r>
                      <a:r>
                        <a:rPr lang="be-BY" sz="1000" dirty="0">
                          <a:effectLst/>
                        </a:rPr>
                        <a:t>Нічые</a:t>
                      </a:r>
                      <a:r>
                        <a:rPr lang="ru-RU" sz="1000" dirty="0">
                          <a:effectLst/>
                        </a:rPr>
                        <a:t>» и др.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087" marR="2908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9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</a:rPr>
                        <a:t>повесть-антиутопия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</a:rPr>
                        <a:t>преобладает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</a:rPr>
                        <a:t>в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</a:rPr>
                        <a:t>русской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</a:rPr>
                        <a:t>прозе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</a:rPr>
                        <a:t>1970–1990‑е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</a:rPr>
                        <a:t>годы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087" marR="29087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А. Кабаков «Невозвращенец»; А. Курчаткин «Записки экстремиста»; В. Маканин «Лаз»; Л. Петрушевская «Новые Робинзоны»; В. Рыбаков «Первый день спасения»; А. Терц «Любимов»; А. Адамович «Последняя пастораль»; В. </a:t>
                      </a:r>
                      <a:r>
                        <a:rPr lang="ru-RU" sz="1000" dirty="0" err="1">
                          <a:effectLst/>
                        </a:rPr>
                        <a:t>Гигевич</a:t>
                      </a:r>
                      <a:r>
                        <a:rPr lang="ru-RU" sz="1000" dirty="0">
                          <a:effectLst/>
                        </a:rPr>
                        <a:t> «</a:t>
                      </a:r>
                      <a:r>
                        <a:rPr lang="be-BY" sz="1000" dirty="0">
                          <a:effectLst/>
                        </a:rPr>
                        <a:t>Карабель</a:t>
                      </a:r>
                      <a:r>
                        <a:rPr lang="ru-RU" sz="1000" dirty="0">
                          <a:effectLst/>
                        </a:rPr>
                        <a:t>» и др.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087" marR="2908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9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</a:rPr>
                        <a:t>повесть-притча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</a:rPr>
                        <a:t>* преобладает в белорусской прозе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</a:rPr>
                        <a:t>1970–1990‑е годы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087" marR="29087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А. Боровский «</a:t>
                      </a:r>
                      <a:r>
                        <a:rPr lang="be-BY" sz="1000" dirty="0">
                          <a:effectLst/>
                        </a:rPr>
                        <a:t>Ахутавана</a:t>
                      </a:r>
                      <a:r>
                        <a:rPr lang="ru-RU" sz="1000" dirty="0">
                          <a:effectLst/>
                        </a:rPr>
                        <a:t>», «</a:t>
                      </a:r>
                      <a:r>
                        <a:rPr lang="ru-RU" sz="1000" dirty="0" err="1">
                          <a:effectLst/>
                        </a:rPr>
                        <a:t>Княжбор</a:t>
                      </a:r>
                      <a:r>
                        <a:rPr lang="ru-RU" sz="1000" dirty="0">
                          <a:effectLst/>
                        </a:rPr>
                        <a:t>», «</a:t>
                      </a:r>
                      <a:r>
                        <a:rPr lang="be-BY" sz="1000" dirty="0">
                          <a:effectLst/>
                        </a:rPr>
                        <a:t>Пякельны рай</a:t>
                      </a:r>
                      <a:r>
                        <a:rPr lang="ru-RU" sz="1000" dirty="0">
                          <a:effectLst/>
                        </a:rPr>
                        <a:t>»; В. Быков «</a:t>
                      </a:r>
                      <a:r>
                        <a:rPr lang="be-BY" sz="1000" dirty="0">
                          <a:effectLst/>
                        </a:rPr>
                        <a:t>Ваўчыная яма</a:t>
                      </a:r>
                      <a:r>
                        <a:rPr lang="ru-RU" sz="1000" dirty="0">
                          <a:effectLst/>
                        </a:rPr>
                        <a:t>»; А. Ким «Поселок кентавров»; В. Козько «</a:t>
                      </a:r>
                      <a:r>
                        <a:rPr lang="be-BY" sz="1000" dirty="0">
                          <a:effectLst/>
                        </a:rPr>
                        <a:t>Выратуй і памілуй нас, чорны бусел</a:t>
                      </a:r>
                      <a:r>
                        <a:rPr lang="ru-RU" sz="1000" dirty="0">
                          <a:effectLst/>
                        </a:rPr>
                        <a:t>», «</a:t>
                      </a:r>
                      <a:r>
                        <a:rPr lang="be-BY" sz="1000" dirty="0">
                          <a:effectLst/>
                        </a:rPr>
                        <a:t>Час збіраць косці</a:t>
                      </a:r>
                      <a:r>
                        <a:rPr lang="ru-RU" sz="1000" dirty="0">
                          <a:effectLst/>
                        </a:rPr>
                        <a:t>», «</a:t>
                      </a:r>
                      <a:r>
                        <a:rPr lang="be-BY" sz="1000" dirty="0">
                          <a:effectLst/>
                        </a:rPr>
                        <a:t>І нікога, хто ўбачыць мой страх</a:t>
                      </a:r>
                      <a:r>
                        <a:rPr lang="ru-RU" sz="1000" dirty="0">
                          <a:effectLst/>
                        </a:rPr>
                        <a:t>», «</a:t>
                      </a:r>
                      <a:r>
                        <a:rPr lang="be-BY" sz="1000" dirty="0">
                          <a:effectLst/>
                        </a:rPr>
                        <a:t>Прахожы</a:t>
                      </a:r>
                      <a:r>
                        <a:rPr lang="ru-RU" sz="1000" dirty="0">
                          <a:effectLst/>
                        </a:rPr>
                        <a:t>»; </a:t>
                      </a:r>
                      <a:r>
                        <a:rPr lang="be-BY" sz="1000" dirty="0">
                          <a:effectLst/>
                        </a:rPr>
                        <a:t>А. Мосаренко </a:t>
                      </a:r>
                      <a:r>
                        <a:rPr lang="ru-RU" sz="1000" dirty="0">
                          <a:effectLst/>
                        </a:rPr>
                        <a:t>«</a:t>
                      </a:r>
                      <a:r>
                        <a:rPr lang="be-BY" sz="1000" dirty="0">
                          <a:effectLst/>
                        </a:rPr>
                        <a:t>Лесавікі</a:t>
                      </a:r>
                      <a:r>
                        <a:rPr lang="ru-RU" sz="1000" dirty="0">
                          <a:effectLst/>
                        </a:rPr>
                        <a:t>»; А. Наварич «</a:t>
                      </a:r>
                      <a:r>
                        <a:rPr lang="be-BY" sz="1000" dirty="0">
                          <a:effectLst/>
                        </a:rPr>
                        <a:t>Цкаванне вялікага звера</a:t>
                      </a:r>
                      <a:r>
                        <a:rPr lang="ru-RU" sz="1000" dirty="0">
                          <a:effectLst/>
                        </a:rPr>
                        <a:t>» и др.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9087" marR="2908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013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0184"/>
            <a:ext cx="9144000" cy="55176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84659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5" y="188640"/>
            <a:ext cx="8424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C00000"/>
                </a:solidFill>
              </a:rPr>
              <a:t>РЕАЛИСТИЧЕСКАЯ ПОВЕСТЬ В РУССКОЙ И БЕЛОРУССКОЙ ПРОЗЕ</a:t>
            </a:r>
            <a:r>
              <a:rPr lang="ru-RU" sz="1200" dirty="0">
                <a:solidFill>
                  <a:srgbClr val="C00000"/>
                </a:solidFill>
              </a:rPr>
              <a:t> </a:t>
            </a:r>
            <a:r>
              <a:rPr lang="ru-RU" sz="1200" b="1" dirty="0">
                <a:solidFill>
                  <a:srgbClr val="C00000"/>
                </a:solidFill>
              </a:rPr>
              <a:t>ВТОРОЙ ПОЛОВИНЫ ХХ ВЕКА</a:t>
            </a:r>
            <a:endParaRPr lang="ru-RU" sz="1200" dirty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964216"/>
              </p:ext>
            </p:extLst>
          </p:nvPr>
        </p:nvGraphicFramePr>
        <p:xfrm>
          <a:off x="323527" y="548680"/>
          <a:ext cx="8496946" cy="57651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8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26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Жанровая разновидность повести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Семантический уровень</a:t>
                      </a:r>
                      <a:endParaRPr lang="ru-RU" sz="11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Морфологический уровень</a:t>
                      </a:r>
                      <a:endParaRPr lang="ru-RU" sz="11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2311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Социально-психологическая повесть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(конец 1970‑х – 1990‑е годы)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Жанровое содержание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Необходимость формирования аксиологических ориентиров взамен утратившим значение идеологическим. Проблема выбора: противостоять социально-историческим обстоятельствам или приспосабливаться к ним, идя на компромисс с совестью.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Коммуникативная стратегия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Поиск смысла жизни, постижение человеком человеческой сущности, осмысление философской проблематики бытия и смерти.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Субъектная организация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Рефлективная субъективность, интерпретация автобиографического материала. Преобладание диегетического типа нарратора.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Сюжетно-композиционная организация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Дает основу для взаимодействия жанровых структур, появления новых форм на «стыке» публицистики и художественной литературы.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96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Тип героя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Исследуется психология «продукта эпохи» (герой-конформист, герой-приспособленец, антилидер, человек свиты, человек без моральных ориентиров). 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В контексте военной прозы – традиционно раскрываются образы невоенного человека на войне, «детей войны», солдата на «новой войне», выявляются генезис и психология фашизма.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Речевая организация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Активизация аналитического, интеллектуального начала в прозе, полное возвращение к реалистической эстетике</a:t>
                      </a:r>
                      <a:r>
                        <a:rPr lang="ru-RU" sz="1100" dirty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9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Пространственно-временная организация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Конкретика локуса и временного отрезка, имеющая метонимическое значение.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822" marR="3382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060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C00000"/>
                </a:solidFill>
              </a:rPr>
              <a:t>ПОВЕСТЬ В ИНТЕГРАЦИИ МОДЕРНИЗМ – РЕАЛИЗМ В РУССКОЙ И БЕЛОРУССКОЙ ПРОЗЕ </a:t>
            </a:r>
          </a:p>
          <a:p>
            <a:pPr algn="ctr"/>
            <a:r>
              <a:rPr lang="ru-RU" sz="1200" b="1" dirty="0">
                <a:solidFill>
                  <a:srgbClr val="C00000"/>
                </a:solidFill>
              </a:rPr>
              <a:t>ВТОРОЙ ПОЛОВИНЫ ХХ ВЕКА</a:t>
            </a:r>
            <a:endParaRPr lang="ru-RU" sz="1200" dirty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142028"/>
              </p:ext>
            </p:extLst>
          </p:nvPr>
        </p:nvGraphicFramePr>
        <p:xfrm>
          <a:off x="323528" y="764703"/>
          <a:ext cx="8496944" cy="5799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Жанровая разновидность повести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8517" marR="285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Семантический уровень</a:t>
                      </a:r>
                      <a:endParaRPr lang="ru-RU" sz="11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8517" marR="285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Морфологический уровень</a:t>
                      </a:r>
                      <a:endParaRPr lang="ru-RU" sz="11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8517" marR="2851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957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Социально-психологическая повесть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(конец 1970‑х – 1990‑е годы)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8517" marR="2851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Жанровое содержание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Активное использование новых способов художественного миромоделирования – фантастических, гротескных, неомифологических.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8517" marR="285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Коммуникативная стратегия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Отражение социальных проблем современности в аллегорическом ключе.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8517" marR="2851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5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Субъектная организация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Происходит последовательная замена автобиографического диегетического нарратора автодиегетическим; наблюдается увеличение пространственно-временной дистанции между повествующим и повествуемым «я», достигаемое посредством ретроспекции и помещения повествующего и повествуемого «я» в разные временные планы.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8517" marR="285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Сюжетно-композиционная организация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Новые –</a:t>
                      </a:r>
                      <a:r>
                        <a:rPr lang="ru-RU" sz="1100" baseline="0" dirty="0"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иносказательные, метафорические – способы изображения социального конфликта.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8517" marR="2851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4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Тип героя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Появляются специфические варианты литературного типа «маленького человека»: герой-маргинал, «песчинка истории», обитатель социального «дна», </a:t>
                      </a:r>
                      <a:r>
                        <a:rPr lang="ru-RU" sz="1100" dirty="0" err="1">
                          <a:effectLst/>
                          <a:highlight>
                            <a:srgbClr val="FFFF00"/>
                          </a:highlight>
                        </a:rPr>
                        <a:t>трикстер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, герой-исполнитель.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8517" marR="285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Речевая организация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Стилевые изменения на «стыке» художественных систем: апелляция к традициям экзистенциальной и карнавальной литературы, актуализация сюрреалистической эстетики; синтез реалистического и фантастического, реалистического и мифологического.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8517" marR="2851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1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Пространственно-временная организация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</a:rPr>
                        <a:t>Пространственно-временной континуум имеет вполне определенные границы, усиливается лишь его иносказательно значение.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8517" marR="285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8517" marR="2851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064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85</TotalTime>
  <Words>2428</Words>
  <Application>Microsoft Office PowerPoint</Application>
  <PresentationFormat>Экран (4:3)</PresentationFormat>
  <Paragraphs>162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Book Antiqua</vt:lpstr>
      <vt:lpstr>Times New Roman</vt:lpstr>
      <vt:lpstr>Wingdings</vt:lpstr>
      <vt:lpstr>Твердый переплет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комп</dc:creator>
  <cp:lastModifiedBy>1</cp:lastModifiedBy>
  <cp:revision>10</cp:revision>
  <dcterms:created xsi:type="dcterms:W3CDTF">2020-10-29T15:28:35Z</dcterms:created>
  <dcterms:modified xsi:type="dcterms:W3CDTF">2022-04-04T11:04:15Z</dcterms:modified>
</cp:coreProperties>
</file>