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66" r:id="rId4"/>
    <p:sldId id="268" r:id="rId5"/>
    <p:sldId id="267" r:id="rId6"/>
    <p:sldId id="269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AFA"/>
    <a:srgbClr val="F2E0F8"/>
    <a:srgbClr val="EFD9F7"/>
    <a:srgbClr val="F1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-24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0" y="56147"/>
            <a:ext cx="1054100" cy="764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" y="5313134"/>
            <a:ext cx="2931753" cy="1544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793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6047345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04392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88902" y="6033335"/>
            <a:ext cx="1054100" cy="7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b="4596"/>
          <a:stretch/>
        </p:blipFill>
        <p:spPr>
          <a:xfrm>
            <a:off x="13291" y="5368973"/>
            <a:ext cx="1914258" cy="1507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8431" b="6680"/>
          <a:stretch/>
        </p:blipFill>
        <p:spPr>
          <a:xfrm>
            <a:off x="10169498" y="5344443"/>
            <a:ext cx="1956987" cy="1492195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" y="0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14984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464300" y="6131868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6123716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5232400" y="1143000"/>
            <a:ext cx="6896100" cy="4889500"/>
          </a:xfrm>
          <a:prstGeom prst="rect">
            <a:avLst/>
          </a:prstGeom>
          <a:solidFill>
            <a:srgbClr val="E9C4F4">
              <a:alpha val="61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научно-практическая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участием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000" b="1" dirty="0">
                <a:solidFill>
                  <a:srgbClr val="26457C"/>
                </a:solidFill>
              </a:rPr>
              <a:t>«Текст. Образование. Коммуникация: стратегии </a:t>
            </a:r>
            <a:r>
              <a:rPr lang="ru-RU" sz="3000" b="1" dirty="0" smtClean="0">
                <a:solidFill>
                  <a:srgbClr val="26457C"/>
                </a:solidFill>
              </a:rPr>
              <a:t>работы с </a:t>
            </a:r>
            <a:r>
              <a:rPr lang="ru-RU" sz="3000" b="1" dirty="0">
                <a:solidFill>
                  <a:srgbClr val="26457C"/>
                </a:solidFill>
              </a:rPr>
              <a:t>текстом как основа формирования функциональной грамотности</a:t>
            </a:r>
            <a:r>
              <a:rPr lang="ru-RU" sz="3000" b="1" dirty="0" smtClean="0">
                <a:solidFill>
                  <a:srgbClr val="26457C"/>
                </a:solidFill>
              </a:rPr>
              <a:t>»</a:t>
            </a:r>
            <a:endParaRPr lang="ru-RU" sz="3000" b="1" dirty="0">
              <a:solidFill>
                <a:srgbClr val="26457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957074" y="6195313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08591" cy="488950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4939469" y="1143000"/>
            <a:ext cx="7189031" cy="4889500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26457C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26457C"/>
                </a:solidFill>
                <a:effectLst/>
              </a:rPr>
              <a:t>«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Текст. Образование. Коммуникация: стратегии 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работы </a:t>
            </a:r>
            <a:br>
              <a:rPr lang="ru-RU" sz="3400" b="1" dirty="0" smtClean="0">
                <a:solidFill>
                  <a:srgbClr val="26457C"/>
                </a:solidFill>
                <a:effectLst/>
              </a:rPr>
            </a:br>
            <a:r>
              <a:rPr lang="ru-RU" sz="3400" b="1" dirty="0" smtClean="0">
                <a:solidFill>
                  <a:srgbClr val="26457C"/>
                </a:solidFill>
                <a:effectLst/>
              </a:rPr>
              <a:t>с </a:t>
            </a:r>
            <a:r>
              <a:rPr lang="ru-RU" sz="3400" b="1" dirty="0">
                <a:solidFill>
                  <a:srgbClr val="26457C"/>
                </a:solidFill>
                <a:effectLst/>
              </a:rPr>
              <a:t>текстом как основа формирования функциональной грамотности</a:t>
            </a:r>
            <a:r>
              <a:rPr lang="ru-RU" sz="3400" b="1" dirty="0" smtClean="0">
                <a:solidFill>
                  <a:srgbClr val="26457C"/>
                </a:solidFill>
                <a:effectLst/>
              </a:rPr>
              <a:t>»</a:t>
            </a:r>
            <a:endParaRPr lang="ru-RU" sz="3400" b="1" dirty="0">
              <a:solidFill>
                <a:srgbClr val="26457C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58901" y="232520"/>
            <a:ext cx="1088264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 smtClean="0"/>
              <a:t>Всероссийская научно-практическая конференция </a:t>
            </a:r>
            <a:br>
              <a:rPr lang="ru-RU" sz="3200" b="1" dirty="0" smtClean="0"/>
            </a:br>
            <a:r>
              <a:rPr lang="ru-RU" sz="3200" b="1" dirty="0" smtClean="0"/>
              <a:t>с международным участием</a:t>
            </a:r>
            <a:endParaRPr lang="ru-RU" sz="3200" b="1" dirty="0">
              <a:solidFill>
                <a:srgbClr val="784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19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236" y="5994292"/>
            <a:ext cx="863708" cy="8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1314509"/>
            <a:ext cx="3602224" cy="4741234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Объект 2"/>
          <p:cNvSpPr txBox="1">
            <a:spLocks/>
          </p:cNvSpPr>
          <p:nvPr userDrawn="1"/>
        </p:nvSpPr>
        <p:spPr>
          <a:xfrm>
            <a:off x="3185652" y="1314509"/>
            <a:ext cx="8968727" cy="4741234"/>
          </a:xfrm>
          <a:prstGeom prst="rect">
            <a:avLst/>
          </a:prstGeom>
          <a:solidFill>
            <a:srgbClr val="F6EAFA">
              <a:alpha val="60000"/>
            </a:srgbClr>
          </a:solidFill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26457C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92102" y="46726"/>
            <a:ext cx="10882646" cy="128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 smtClean="0"/>
              <a:t>Всероссийская научно-практическая конференция </a:t>
            </a:r>
            <a:br>
              <a:rPr lang="ru-RU" sz="2400" dirty="0" smtClean="0"/>
            </a:br>
            <a:r>
              <a:rPr lang="ru-RU" sz="2400" dirty="0" smtClean="0"/>
              <a:t>с международным участием</a:t>
            </a:r>
            <a:br>
              <a:rPr lang="ru-RU" sz="2400" dirty="0" smtClean="0"/>
            </a:br>
            <a:r>
              <a:rPr lang="ru-RU" sz="2500" b="1" dirty="0" smtClean="0">
                <a:solidFill>
                  <a:srgbClr val="26457C"/>
                </a:solidFill>
              </a:rPr>
              <a:t>«Текст. Образование. Коммуникация: стратегии работы с текстом как основа формирования функциональной грамотности»</a:t>
            </a:r>
            <a:endParaRPr lang="ru-RU" sz="2500" b="1" dirty="0">
              <a:solidFill>
                <a:srgbClr val="78414F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61387" y="6261622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6457C"/>
                </a:solidFill>
              </a:rPr>
              <a:t>5 апреля 2022 </a:t>
            </a:r>
            <a:r>
              <a:rPr lang="ru-RU" sz="2400" b="1" dirty="0" smtClean="0">
                <a:solidFill>
                  <a:srgbClr val="26457C"/>
                </a:solidFill>
              </a:rPr>
              <a:t> </a:t>
            </a:r>
            <a:r>
              <a:rPr lang="en-US" sz="2400" dirty="0">
                <a:solidFill>
                  <a:srgbClr val="26457C"/>
                </a:solidFill>
              </a:rPr>
              <a:t>|</a:t>
            </a:r>
            <a:r>
              <a:rPr lang="en-US" sz="2400" b="1" dirty="0">
                <a:solidFill>
                  <a:srgbClr val="26457C"/>
                </a:solidFill>
              </a:rPr>
              <a:t> </a:t>
            </a:r>
            <a:r>
              <a:rPr lang="ru-RU" sz="2400" b="1" dirty="0" smtClean="0">
                <a:solidFill>
                  <a:srgbClr val="26457C"/>
                </a:solidFill>
              </a:rPr>
              <a:t> г. Ярославль</a:t>
            </a:r>
            <a:endParaRPr lang="ru-RU" sz="2400" b="1" dirty="0">
              <a:solidFill>
                <a:srgbClr val="26457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" y="0"/>
            <a:ext cx="140391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0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92" r="10546" b="14745"/>
          <a:stretch/>
        </p:blipFill>
        <p:spPr>
          <a:xfrm>
            <a:off x="10791136" y="0"/>
            <a:ext cx="1292935" cy="937453"/>
          </a:xfrm>
          <a:prstGeom prst="rect">
            <a:avLst/>
          </a:prstGeom>
        </p:spPr>
      </p:pic>
      <p:pic>
        <p:nvPicPr>
          <p:cNvPr id="13" name="Picture 2" descr="Институт развития образования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04" y="5958857"/>
            <a:ext cx="708381" cy="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" y="765402"/>
            <a:ext cx="1771934" cy="5809632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1446848" y="6168953"/>
            <a:ext cx="10744200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500" dirty="0" smtClean="0"/>
              <a:t>5 апреля 2022  </a:t>
            </a:r>
            <a:r>
              <a:rPr lang="en-US" sz="1500" dirty="0" smtClean="0"/>
              <a:t>| </a:t>
            </a:r>
            <a:r>
              <a:rPr lang="ru-RU" sz="1500" dirty="0" smtClean="0"/>
              <a:t>г. Ярославль</a:t>
            </a:r>
            <a:br>
              <a:rPr lang="ru-RU" sz="1500" dirty="0" smtClean="0"/>
            </a:br>
            <a:r>
              <a:rPr lang="ru-RU" sz="1500" dirty="0" smtClean="0"/>
              <a:t>Всероссийская </a:t>
            </a:r>
            <a:r>
              <a:rPr lang="ru-RU" sz="1500" dirty="0"/>
              <a:t>научно-практическая конференция с международным участием</a:t>
            </a:r>
            <a:br>
              <a:rPr lang="ru-RU" sz="1500" dirty="0"/>
            </a:br>
            <a:r>
              <a:rPr lang="ru-RU" sz="1500" b="1" dirty="0"/>
              <a:t>«Текст. Образование. Коммуникация</a:t>
            </a:r>
            <a:r>
              <a:rPr lang="ru-RU" sz="1500" b="1" dirty="0" smtClean="0"/>
              <a:t>: стратегии </a:t>
            </a:r>
            <a:r>
              <a:rPr lang="ru-RU" sz="1500" b="1" dirty="0"/>
              <a:t>работы с текстом как основа формирования функциональной грамотности»</a:t>
            </a:r>
          </a:p>
        </p:txBody>
      </p:sp>
    </p:spTree>
    <p:extLst>
      <p:ext uri="{BB962C8B-B14F-4D97-AF65-F5344CB8AC3E}">
        <p14:creationId xmlns:p14="http://schemas.microsoft.com/office/powerpoint/2010/main" val="20153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6ECA-E40C-4988-982E-665059537BD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EE8A-D2E2-44D0-B93D-B6D3196D1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3" r:id="rId7"/>
    <p:sldLayoutId id="2147483654" r:id="rId8"/>
    <p:sldLayoutId id="2147483660" r:id="rId9"/>
    <p:sldLayoutId id="2147483661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1099" y="4829577"/>
            <a:ext cx="576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ПЛЕНАРНОЕ</a:t>
            </a:r>
            <a:r>
              <a:rPr lang="ru-RU" b="1" dirty="0" smtClean="0"/>
              <a:t> </a:t>
            </a:r>
            <a:r>
              <a:rPr lang="ru-RU" sz="2000" b="1" dirty="0" smtClean="0"/>
              <a:t>ЗАСЕДАНИЕ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99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3677" y="2530617"/>
            <a:ext cx="6479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ПРИВЕТСТВЕННОЕ СЛОВО УЧАСТНИКАМ КОНФЕРЕНЦИИ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3858" y="47391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30529" y="4923814"/>
            <a:ext cx="6115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9700" algn="just">
              <a:buSzPts val="1200"/>
              <a:tabLst>
                <a:tab pos="540385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Корнев Алексей Владимирович</a:t>
            </a:r>
          </a:p>
          <a:p>
            <a:r>
              <a:rPr lang="ru-RU" dirty="0" smtClean="0"/>
              <a:t>и.о</a:t>
            </a:r>
            <a:r>
              <a:rPr lang="ru-RU" dirty="0"/>
              <a:t>. ректора ГАУ ДПО ЯО «Институт развития образования»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iro.yar.ru/fileadmin/_processed_/7/7/csm_kornev_a4fbac13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" y="2005782"/>
            <a:ext cx="2953721" cy="35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8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432" y="2140445"/>
            <a:ext cx="8025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ПОВЕСТЬ В ИНТЕГРАЦИИ                         МОДЕРНИЗМ – РЕАЛИЗМ В РУССКОЙ И БЕЛОРУССКОЙ ПРОЗЕ ВТОРОЙ ПОЛОВИНЫ ХХ ВЕКА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3775" y="4342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139700" lvl="0" algn="just"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Крикливец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Елена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Владимировна</a:t>
            </a:r>
          </a:p>
          <a:p>
            <a:pPr marR="139700" lvl="0" algn="just">
              <a:spcAft>
                <a:spcPts val="0"/>
              </a:spcAft>
              <a:buSzPts val="1200"/>
              <a:tabLst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 Беларусь, Витебский государственный университет им. П.М.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Машерова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доктор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филол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наук, доцент, заведующий  кафедрой литературы)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2" y="1771814"/>
            <a:ext cx="2949261" cy="39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4157685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39700" lvl="0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Горшкова Виктория Викторовна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9700" lvl="0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отделом древнерусского искусства Ярославского художественного музея,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9700" lvl="0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Заслуженный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 культуры РФ, канд.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истор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наук)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4833" y="2550592"/>
            <a:ext cx="425853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710" marR="139700" indent="-22860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ИКОНА КАК ТЕКСТ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5868" t="9749" r="12121"/>
          <a:stretch/>
        </p:blipFill>
        <p:spPr>
          <a:xfrm>
            <a:off x="262983" y="2034860"/>
            <a:ext cx="3227191" cy="33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827" y="2153323"/>
            <a:ext cx="80258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НА ПРЕДМЕТАХ ГУМАНИТАРНОГО ЦИКЛА: ТЕРРА ИНКОГНИТА ИЛИ ТЕРРИТОРИЯ СМЫСЛОВ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3775" y="4342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err="1"/>
              <a:t>Добротина</a:t>
            </a:r>
            <a:r>
              <a:rPr lang="ru-RU" b="1" i="1" dirty="0"/>
              <a:t> Ирина </a:t>
            </a:r>
            <a:r>
              <a:rPr lang="ru-RU" b="1" i="1" dirty="0" err="1" smtClean="0"/>
              <a:t>Нургаиновна</a:t>
            </a:r>
            <a:endParaRPr lang="ru-RU" b="1" i="1" dirty="0" smtClean="0"/>
          </a:p>
          <a:p>
            <a:pPr lvl="0"/>
            <a:r>
              <a:rPr lang="ru-RU" i="1" dirty="0" smtClean="0"/>
              <a:t>(</a:t>
            </a:r>
            <a:r>
              <a:rPr lang="ru-RU" i="1" dirty="0"/>
              <a:t>Институт стратегии развития образования Российской академии образования (г. Москва), канд. </a:t>
            </a:r>
            <a:r>
              <a:rPr lang="ru-RU" i="1" dirty="0" err="1"/>
              <a:t>пед</a:t>
            </a:r>
            <a:r>
              <a:rPr lang="ru-RU" i="1" dirty="0"/>
              <a:t>. наук, заведующая центром филологического образования)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10" y="1857652"/>
            <a:ext cx="2717442" cy="38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2304" y="2357408"/>
            <a:ext cx="7766934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710" marR="139700" indent="-22860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Д.С. МЕРЕЖКОВСКИЙ </a:t>
            </a:r>
          </a:p>
          <a:p>
            <a:pPr marL="346710" marR="139700" indent="-22860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КРИТИЧЕСКОЙ ПРОЗЕ А.А. БЛОКА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5385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/>
              <a:t>Муртузалиева</a:t>
            </a:r>
            <a:r>
              <a:rPr lang="ru-RU" b="1" i="1" dirty="0" smtClean="0"/>
              <a:t> </a:t>
            </a:r>
            <a:r>
              <a:rPr lang="ru-RU" b="1" i="1" dirty="0"/>
              <a:t>Екатерина </a:t>
            </a:r>
            <a:r>
              <a:rPr lang="ru-RU" b="1" i="1" dirty="0" err="1"/>
              <a:t>Абдулмеджидовна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i="1" dirty="0" smtClean="0"/>
              <a:t>(</a:t>
            </a:r>
            <a:r>
              <a:rPr lang="ru-RU" i="1" dirty="0"/>
              <a:t>Дагестанский государственный университет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 </a:t>
            </a:r>
            <a:r>
              <a:rPr lang="ru-RU" i="1" dirty="0"/>
              <a:t>канд. </a:t>
            </a:r>
            <a:r>
              <a:rPr lang="ru-RU" i="1" dirty="0" err="1"/>
              <a:t>филол</a:t>
            </a:r>
            <a:r>
              <a:rPr lang="ru-RU" i="1" dirty="0"/>
              <a:t>. наук, </a:t>
            </a:r>
            <a:r>
              <a:rPr lang="ru-RU" i="1" dirty="0" smtClean="0"/>
              <a:t>доцент)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974" t="16972" r="28420"/>
          <a:stretch/>
        </p:blipFill>
        <p:spPr>
          <a:xfrm>
            <a:off x="257577" y="1918953"/>
            <a:ext cx="3206839" cy="37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8467" y="2846806"/>
            <a:ext cx="5328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 КАК ВЫСКАЗЫВАНИЕ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1504" y="42681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Юрьева Татьяна Владимировна </a:t>
            </a:r>
            <a:endParaRPr lang="ru-RU" b="1" i="1" dirty="0" smtClean="0"/>
          </a:p>
          <a:p>
            <a:r>
              <a:rPr lang="ru-RU" i="1" dirty="0" smtClean="0"/>
              <a:t>(</a:t>
            </a:r>
            <a:r>
              <a:rPr lang="ru-RU" i="1" dirty="0"/>
              <a:t>Ярославский государственный педагогический университет им. К.Д. Ушинского, доктор культурологии, профессор)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2" y="2031294"/>
            <a:ext cx="2632389" cy="33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7241" y="4396930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39700" lvl="0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Сироткин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Сергей Александрович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9700" lvl="0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университет при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(Ярославский филиал),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9700" lvl="0" algn="just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канд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экон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наук, доцент)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1605" y="2550592"/>
            <a:ext cx="44499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710" marR="139700" indent="-22860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6650" y="2374390"/>
            <a:ext cx="755989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lvl="0" algn="ctr">
              <a:lnSpc>
                <a:spcPct val="115000"/>
              </a:lnSpc>
              <a:spcAft>
                <a:spcPts val="0"/>
              </a:spcAft>
              <a:buSzPts val="1200"/>
              <a:tabLst>
                <a:tab pos="429895" algn="l"/>
                <a:tab pos="540385" algn="l"/>
              </a:tabLst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ФИНАНСОВОЙ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 У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ВЗРОСЛОГО НАСЕЛЕНИЯ ЯРОСЛАВСКОЙ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8" y="1962016"/>
            <a:ext cx="3124193" cy="37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1605" y="2550592"/>
            <a:ext cx="44499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710" marR="139700" indent="-228600"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613" y="2184138"/>
            <a:ext cx="65939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ПРИГЛАШАМ ВСЕХ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СЕКЦИОННЫЕ ЗАСЕДАНИЯ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проведения с 14.00 до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16.00</a:t>
            </a:r>
          </a:p>
          <a:p>
            <a:pPr algn="ctr">
              <a:lnSpc>
                <a:spcPct val="150000"/>
              </a:lnSpc>
            </a:pP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8418" t="1236" r="6589" b="7580"/>
          <a:stretch/>
        </p:blipFill>
        <p:spPr>
          <a:xfrm>
            <a:off x="373487" y="2281348"/>
            <a:ext cx="2730321" cy="26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215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Дмитриевна Редченкова</dc:creator>
  <cp:lastModifiedBy>Ольга Витальевна Пополитова</cp:lastModifiedBy>
  <cp:revision>22</cp:revision>
  <dcterms:created xsi:type="dcterms:W3CDTF">2022-03-17T06:20:17Z</dcterms:created>
  <dcterms:modified xsi:type="dcterms:W3CDTF">2022-04-05T06:08:56Z</dcterms:modified>
</cp:coreProperties>
</file>