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8" r:id="rId3"/>
    <p:sldId id="275" r:id="rId4"/>
    <p:sldId id="281" r:id="rId5"/>
    <p:sldId id="276" r:id="rId6"/>
    <p:sldId id="280" r:id="rId7"/>
    <p:sldId id="277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6EAFA"/>
    <a:srgbClr val="F2E0F8"/>
    <a:srgbClr val="EFD9F7"/>
    <a:srgbClr val="F1DCF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71" d="100"/>
          <a:sy n="71" d="100"/>
        </p:scale>
        <p:origin x="-102" y="-3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66ECA-E40C-4988-982E-665059537BD4}" type="datetimeFigureOut">
              <a:rPr lang="ru-RU" smtClean="0"/>
              <a:pPr/>
              <a:t>05.04.2022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8EE8A-D2E2-44D0-B93D-B6D3196D10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378655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Институт развития образования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7604" y="5958857"/>
            <a:ext cx="708381" cy="708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 userDrawn="1"/>
        </p:nvSpPr>
        <p:spPr>
          <a:xfrm>
            <a:off x="1446848" y="6168953"/>
            <a:ext cx="10744200" cy="707886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ru-RU" sz="1500" dirty="0" smtClean="0"/>
              <a:t>5 апреля 2022  </a:t>
            </a:r>
            <a:r>
              <a:rPr lang="en-US" sz="1500" dirty="0" smtClean="0"/>
              <a:t>| </a:t>
            </a:r>
            <a:r>
              <a:rPr lang="ru-RU" sz="1500" dirty="0" smtClean="0"/>
              <a:t>г. Ярославль</a:t>
            </a:r>
            <a:br>
              <a:rPr lang="ru-RU" sz="1500" dirty="0" smtClean="0"/>
            </a:br>
            <a:r>
              <a:rPr lang="ru-RU" sz="1500" dirty="0" smtClean="0"/>
              <a:t>Всероссийская </a:t>
            </a:r>
            <a:r>
              <a:rPr lang="ru-RU" sz="1500" dirty="0"/>
              <a:t>научно-практическая конференция с международным участием</a:t>
            </a:r>
            <a:br>
              <a:rPr lang="ru-RU" sz="1500" dirty="0"/>
            </a:br>
            <a:r>
              <a:rPr lang="ru-RU" sz="1500" b="1" dirty="0"/>
              <a:t>«Текст. Образование. Коммуникация</a:t>
            </a:r>
            <a:r>
              <a:rPr lang="ru-RU" sz="1500" b="1" dirty="0" smtClean="0"/>
              <a:t>: стратегии </a:t>
            </a:r>
            <a:r>
              <a:rPr lang="ru-RU" sz="1500" b="1" dirty="0"/>
              <a:t>работы с текстом как основа формирования функциональной грамотности»</a:t>
            </a:r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267" t="14392" r="10546" b="14745"/>
          <a:stretch/>
        </p:blipFill>
        <p:spPr>
          <a:xfrm>
            <a:off x="88900" y="56147"/>
            <a:ext cx="1054100" cy="76428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7637" y="5313134"/>
            <a:ext cx="2931753" cy="1544865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xmlns="" val="16579326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Институт развития образования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7604" y="6047345"/>
            <a:ext cx="708381" cy="708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 userDrawn="1"/>
        </p:nvSpPr>
        <p:spPr>
          <a:xfrm>
            <a:off x="1004392" y="6168953"/>
            <a:ext cx="10744200" cy="707886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ru-RU" sz="1500" dirty="0" smtClean="0"/>
              <a:t>5 апреля 2022  </a:t>
            </a:r>
            <a:r>
              <a:rPr lang="en-US" sz="1500" dirty="0" smtClean="0"/>
              <a:t>| </a:t>
            </a:r>
            <a:r>
              <a:rPr lang="ru-RU" sz="1500" dirty="0" smtClean="0"/>
              <a:t>г. Ярославль</a:t>
            </a:r>
            <a:br>
              <a:rPr lang="ru-RU" sz="1500" dirty="0" smtClean="0"/>
            </a:br>
            <a:r>
              <a:rPr lang="ru-RU" sz="1500" dirty="0" smtClean="0"/>
              <a:t>Всероссийская </a:t>
            </a:r>
            <a:r>
              <a:rPr lang="ru-RU" sz="1500" dirty="0"/>
              <a:t>научно-практическая конференция с международным участием</a:t>
            </a:r>
            <a:br>
              <a:rPr lang="ru-RU" sz="1500" dirty="0"/>
            </a:br>
            <a:r>
              <a:rPr lang="ru-RU" sz="1500" b="1" dirty="0"/>
              <a:t>«Текст. Образование. Коммуникация</a:t>
            </a:r>
            <a:r>
              <a:rPr lang="ru-RU" sz="1500" b="1" dirty="0" smtClean="0"/>
              <a:t>: стратегии </a:t>
            </a:r>
            <a:r>
              <a:rPr lang="ru-RU" sz="1500" b="1" dirty="0"/>
              <a:t>работы с текстом как основа формирования функциональной грамотности»</a:t>
            </a:r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267" t="14392" r="10546" b="14745"/>
          <a:stretch/>
        </p:blipFill>
        <p:spPr>
          <a:xfrm>
            <a:off x="88902" y="6033335"/>
            <a:ext cx="1054100" cy="764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32129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550" b="4596"/>
          <a:stretch/>
        </p:blipFill>
        <p:spPr>
          <a:xfrm>
            <a:off x="13291" y="5368973"/>
            <a:ext cx="1914258" cy="150786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977" r="8431" b="6680"/>
          <a:stretch/>
        </p:blipFill>
        <p:spPr>
          <a:xfrm>
            <a:off x="10169498" y="5344443"/>
            <a:ext cx="1956987" cy="1492195"/>
          </a:xfrm>
          <a:prstGeom prst="rect">
            <a:avLst/>
          </a:prstGeom>
        </p:spPr>
      </p:pic>
      <p:pic>
        <p:nvPicPr>
          <p:cNvPr id="13" name="Picture 2" descr="Институт развития образования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123" y="0"/>
            <a:ext cx="708381" cy="708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 userDrawn="1"/>
        </p:nvSpPr>
        <p:spPr>
          <a:xfrm>
            <a:off x="1446848" y="6168953"/>
            <a:ext cx="10744200" cy="707886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ru-RU" sz="1500" dirty="0" smtClean="0"/>
              <a:t>5 апреля 2022  </a:t>
            </a:r>
            <a:r>
              <a:rPr lang="en-US" sz="1500" dirty="0" smtClean="0"/>
              <a:t>| </a:t>
            </a:r>
            <a:r>
              <a:rPr lang="ru-RU" sz="1500" dirty="0" smtClean="0"/>
              <a:t>г. Ярославль</a:t>
            </a:r>
            <a:br>
              <a:rPr lang="ru-RU" sz="1500" dirty="0" smtClean="0"/>
            </a:br>
            <a:r>
              <a:rPr lang="ru-RU" sz="1500" dirty="0" smtClean="0"/>
              <a:t>Всероссийская </a:t>
            </a:r>
            <a:r>
              <a:rPr lang="ru-RU" sz="1500" dirty="0"/>
              <a:t>научно-практическая конференция с международным участием</a:t>
            </a:r>
            <a:br>
              <a:rPr lang="ru-RU" sz="1500" dirty="0"/>
            </a:br>
            <a:r>
              <a:rPr lang="ru-RU" sz="1500" b="1" dirty="0"/>
              <a:t>«Текст. Образование. Коммуникация</a:t>
            </a:r>
            <a:r>
              <a:rPr lang="ru-RU" sz="1500" b="1" dirty="0" smtClean="0"/>
              <a:t>: стратегии </a:t>
            </a:r>
            <a:r>
              <a:rPr lang="ru-RU" sz="1500" b="1" dirty="0"/>
              <a:t>работы с текстом как основа формирования функциональной грамотности»</a:t>
            </a:r>
          </a:p>
        </p:txBody>
      </p:sp>
    </p:spTree>
    <p:extLst>
      <p:ext uri="{BB962C8B-B14F-4D97-AF65-F5344CB8AC3E}">
        <p14:creationId xmlns:p14="http://schemas.microsoft.com/office/powerpoint/2010/main" xmlns="" val="14984197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66ECA-E40C-4988-982E-665059537BD4}" type="datetimeFigureOut">
              <a:rPr lang="ru-RU" smtClean="0"/>
              <a:pPr/>
              <a:t>05.04.2022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8EE8A-D2E2-44D0-B93D-B6D3196D10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597677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66ECA-E40C-4988-982E-665059537BD4}" type="datetimeFigureOut">
              <a:rPr lang="ru-RU" smtClean="0"/>
              <a:pPr/>
              <a:t>05.04.2022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8EE8A-D2E2-44D0-B93D-B6D3196D10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995473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66ECA-E40C-4988-982E-665059537BD4}" type="datetimeFigureOut">
              <a:rPr lang="ru-RU" smtClean="0"/>
              <a:pPr/>
              <a:t>05.04.2022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8EE8A-D2E2-44D0-B93D-B6D3196D10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800611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66ECA-E40C-4988-982E-665059537BD4}" type="datetimeFigureOut">
              <a:rPr lang="ru-RU" smtClean="0"/>
              <a:pPr/>
              <a:t>05.04.2022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8EE8A-D2E2-44D0-B93D-B6D3196D10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813014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66ECA-E40C-4988-982E-665059537BD4}" type="datetimeFigureOut">
              <a:rPr lang="ru-RU" smtClean="0"/>
              <a:pPr/>
              <a:t>05.04.2022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8EE8A-D2E2-44D0-B93D-B6D3196D10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91390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66ECA-E40C-4988-982E-665059537BD4}" type="datetimeFigureOut">
              <a:rPr lang="ru-RU" smtClean="0"/>
              <a:pPr/>
              <a:t>05.04.2022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8EE8A-D2E2-44D0-B93D-B6D3196D10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3087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66ECA-E40C-4988-982E-665059537BD4}" type="datetimeFigureOut">
              <a:rPr lang="ru-RU" smtClean="0"/>
              <a:pPr/>
              <a:t>05.04.2022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8EE8A-D2E2-44D0-B93D-B6D3196D10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76034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66ECA-E40C-4988-982E-665059537BD4}" type="datetimeFigureOut">
              <a:rPr lang="ru-RU" smtClean="0"/>
              <a:pPr/>
              <a:t>05.04.2022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8EE8A-D2E2-44D0-B93D-B6D3196D10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57249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6464300" y="6131868"/>
            <a:ext cx="46863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26457C"/>
                </a:solidFill>
              </a:rPr>
              <a:t>5 апреля 2022 </a:t>
            </a:r>
            <a:r>
              <a:rPr lang="ru-RU" sz="2400" b="1" dirty="0" smtClean="0">
                <a:solidFill>
                  <a:srgbClr val="26457C"/>
                </a:solidFill>
              </a:rPr>
              <a:t> </a:t>
            </a:r>
            <a:r>
              <a:rPr lang="en-US" sz="2400" dirty="0">
                <a:solidFill>
                  <a:srgbClr val="26457C"/>
                </a:solidFill>
              </a:rPr>
              <a:t>|</a:t>
            </a:r>
            <a:r>
              <a:rPr lang="en-US" sz="2400" b="1" dirty="0">
                <a:solidFill>
                  <a:srgbClr val="26457C"/>
                </a:solidFill>
              </a:rPr>
              <a:t> </a:t>
            </a:r>
            <a:r>
              <a:rPr lang="ru-RU" sz="2400" b="1" dirty="0" smtClean="0">
                <a:solidFill>
                  <a:srgbClr val="26457C"/>
                </a:solidFill>
              </a:rPr>
              <a:t> г. Ярославль</a:t>
            </a:r>
            <a:endParaRPr lang="ru-RU" sz="2400" b="1" dirty="0">
              <a:solidFill>
                <a:srgbClr val="26457C"/>
              </a:solidFill>
            </a:endParaRPr>
          </a:p>
        </p:txBody>
      </p:sp>
      <p:pic>
        <p:nvPicPr>
          <p:cNvPr id="6" name="Picture 2" descr="Институт развития образования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70236" y="5994292"/>
            <a:ext cx="863708" cy="863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143000"/>
            <a:ext cx="6123716" cy="4889500"/>
          </a:xfrm>
          <a:prstGeom prst="rect">
            <a:avLst/>
          </a:prstGeom>
          <a:effectLst>
            <a:outerShdw blurRad="63500" sx="103000" sy="103000" algn="ctr" rotWithShape="0">
              <a:prstClr val="black">
                <a:alpha val="40000"/>
              </a:prstClr>
            </a:outerShdw>
          </a:effectLst>
        </p:spPr>
      </p:pic>
      <p:sp>
        <p:nvSpPr>
          <p:cNvPr id="8" name="Объект 2"/>
          <p:cNvSpPr txBox="1">
            <a:spLocks/>
          </p:cNvSpPr>
          <p:nvPr userDrawn="1"/>
        </p:nvSpPr>
        <p:spPr>
          <a:xfrm>
            <a:off x="5232400" y="1143000"/>
            <a:ext cx="6896100" cy="4889500"/>
          </a:xfrm>
          <a:prstGeom prst="rect">
            <a:avLst/>
          </a:prstGeom>
          <a:solidFill>
            <a:srgbClr val="E9C4F4">
              <a:alpha val="61000"/>
            </a:srgbClr>
          </a:solidFill>
          <a:effectLst>
            <a:outerShdw blurRad="63500" sx="103000" sy="103000" algn="ct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Всероссийская </a:t>
            </a:r>
            <a:br>
              <a:rPr lang="ru-RU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научно-практическая </a:t>
            </a: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конференция </a:t>
            </a:r>
            <a:r>
              <a:rPr lang="ru-RU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</a:t>
            </a: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международным </a:t>
            </a:r>
            <a:r>
              <a:rPr lang="ru-RU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участием</a:t>
            </a:r>
            <a:r>
              <a:rPr lang="ru-RU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3000" b="1" dirty="0">
                <a:solidFill>
                  <a:srgbClr val="26457C"/>
                </a:solidFill>
              </a:rPr>
              <a:t>«Текст. Образование. Коммуникация: стратегии </a:t>
            </a:r>
            <a:r>
              <a:rPr lang="ru-RU" sz="3000" b="1" dirty="0" smtClean="0">
                <a:solidFill>
                  <a:srgbClr val="26457C"/>
                </a:solidFill>
              </a:rPr>
              <a:t>работы с </a:t>
            </a:r>
            <a:r>
              <a:rPr lang="ru-RU" sz="3000" b="1" dirty="0">
                <a:solidFill>
                  <a:srgbClr val="26457C"/>
                </a:solidFill>
              </a:rPr>
              <a:t>текстом как основа формирования функциональной грамотности</a:t>
            </a:r>
            <a:r>
              <a:rPr lang="ru-RU" sz="3000" b="1" dirty="0" smtClean="0">
                <a:solidFill>
                  <a:srgbClr val="26457C"/>
                </a:solidFill>
              </a:rPr>
              <a:t>»</a:t>
            </a:r>
            <a:endParaRPr lang="ru-RU" sz="3000" b="1" dirty="0">
              <a:solidFill>
                <a:srgbClr val="26457C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267" t="14392" r="10546" b="14745"/>
          <a:stretch/>
        </p:blipFill>
        <p:spPr>
          <a:xfrm>
            <a:off x="1" y="0"/>
            <a:ext cx="1403910" cy="1017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39624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3957074" y="6195313"/>
            <a:ext cx="46863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26457C"/>
                </a:solidFill>
              </a:rPr>
              <a:t>5 апреля 2022 </a:t>
            </a:r>
            <a:r>
              <a:rPr lang="ru-RU" sz="2400" b="1" dirty="0" smtClean="0">
                <a:solidFill>
                  <a:srgbClr val="26457C"/>
                </a:solidFill>
              </a:rPr>
              <a:t> </a:t>
            </a:r>
            <a:r>
              <a:rPr lang="en-US" sz="2400" dirty="0">
                <a:solidFill>
                  <a:srgbClr val="26457C"/>
                </a:solidFill>
              </a:rPr>
              <a:t>|</a:t>
            </a:r>
            <a:r>
              <a:rPr lang="en-US" sz="2400" b="1" dirty="0">
                <a:solidFill>
                  <a:srgbClr val="26457C"/>
                </a:solidFill>
              </a:rPr>
              <a:t> </a:t>
            </a:r>
            <a:r>
              <a:rPr lang="ru-RU" sz="2400" b="1" dirty="0" smtClean="0">
                <a:solidFill>
                  <a:srgbClr val="26457C"/>
                </a:solidFill>
              </a:rPr>
              <a:t> г. Ярославль</a:t>
            </a:r>
            <a:endParaRPr lang="ru-RU" sz="2400" b="1" dirty="0">
              <a:solidFill>
                <a:srgbClr val="26457C"/>
              </a:solidFill>
            </a:endParaRPr>
          </a:p>
        </p:txBody>
      </p:sp>
      <p:pic>
        <p:nvPicPr>
          <p:cNvPr id="6" name="Picture 2" descr="Институт развития образования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70236" y="5994292"/>
            <a:ext cx="863708" cy="863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143000"/>
            <a:ext cx="5708591" cy="4889500"/>
          </a:xfrm>
          <a:prstGeom prst="rect">
            <a:avLst/>
          </a:prstGeom>
          <a:effectLst>
            <a:outerShdw blurRad="63500" sx="103000" sy="103000" algn="ctr" rotWithShape="0">
              <a:prstClr val="black">
                <a:alpha val="40000"/>
              </a:prstClr>
            </a:outerShdw>
          </a:effectLst>
        </p:spPr>
      </p:pic>
      <p:sp>
        <p:nvSpPr>
          <p:cNvPr id="8" name="Объект 2"/>
          <p:cNvSpPr txBox="1">
            <a:spLocks/>
          </p:cNvSpPr>
          <p:nvPr userDrawn="1"/>
        </p:nvSpPr>
        <p:spPr>
          <a:xfrm>
            <a:off x="4939469" y="1143000"/>
            <a:ext cx="7189031" cy="4889500"/>
          </a:xfrm>
          <a:prstGeom prst="rect">
            <a:avLst/>
          </a:prstGeom>
          <a:solidFill>
            <a:srgbClr val="F6EAFA">
              <a:alpha val="60000"/>
            </a:srgbClr>
          </a:solidFill>
          <a:effectLst>
            <a:outerShdw blurRad="63500" sx="103000" sy="103000" algn="ct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endParaRPr lang="ru-RU" sz="3000" b="1" dirty="0" smtClean="0">
              <a:solidFill>
                <a:srgbClr val="26457C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sz="3000" b="1" dirty="0" smtClean="0">
              <a:solidFill>
                <a:srgbClr val="26457C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3400" b="1" dirty="0" smtClean="0">
                <a:solidFill>
                  <a:srgbClr val="26457C"/>
                </a:solidFill>
                <a:effectLst/>
              </a:rPr>
              <a:t>«</a:t>
            </a:r>
            <a:r>
              <a:rPr lang="ru-RU" sz="3400" b="1" dirty="0">
                <a:solidFill>
                  <a:srgbClr val="26457C"/>
                </a:solidFill>
                <a:effectLst/>
              </a:rPr>
              <a:t>Текст. Образование. Коммуникация: стратегии </a:t>
            </a:r>
            <a:r>
              <a:rPr lang="ru-RU" sz="3400" b="1" dirty="0" smtClean="0">
                <a:solidFill>
                  <a:srgbClr val="26457C"/>
                </a:solidFill>
                <a:effectLst/>
              </a:rPr>
              <a:t>работы </a:t>
            </a:r>
            <a:br>
              <a:rPr lang="ru-RU" sz="3400" b="1" dirty="0" smtClean="0">
                <a:solidFill>
                  <a:srgbClr val="26457C"/>
                </a:solidFill>
                <a:effectLst/>
              </a:rPr>
            </a:br>
            <a:r>
              <a:rPr lang="ru-RU" sz="3400" b="1" dirty="0" smtClean="0">
                <a:solidFill>
                  <a:srgbClr val="26457C"/>
                </a:solidFill>
                <a:effectLst/>
              </a:rPr>
              <a:t>с </a:t>
            </a:r>
            <a:r>
              <a:rPr lang="ru-RU" sz="3400" b="1" dirty="0">
                <a:solidFill>
                  <a:srgbClr val="26457C"/>
                </a:solidFill>
                <a:effectLst/>
              </a:rPr>
              <a:t>текстом как основа формирования функциональной грамотности</a:t>
            </a:r>
            <a:r>
              <a:rPr lang="ru-RU" sz="3400" b="1" dirty="0" smtClean="0">
                <a:solidFill>
                  <a:srgbClr val="26457C"/>
                </a:solidFill>
                <a:effectLst/>
              </a:rPr>
              <a:t>»</a:t>
            </a:r>
            <a:endParaRPr lang="ru-RU" sz="3400" b="1" dirty="0">
              <a:solidFill>
                <a:srgbClr val="26457C"/>
              </a:solidFill>
              <a:effectLst/>
            </a:endParaRPr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267" t="14392" r="10546" b="14745"/>
          <a:stretch/>
        </p:blipFill>
        <p:spPr>
          <a:xfrm>
            <a:off x="1" y="0"/>
            <a:ext cx="1403910" cy="1017917"/>
          </a:xfrm>
          <a:prstGeom prst="rect">
            <a:avLst/>
          </a:prstGeom>
        </p:spPr>
      </p:pic>
      <p:sp>
        <p:nvSpPr>
          <p:cNvPr id="10" name="Прямоугольник 9"/>
          <p:cNvSpPr/>
          <p:nvPr userDrawn="1"/>
        </p:nvSpPr>
        <p:spPr>
          <a:xfrm>
            <a:off x="858901" y="232520"/>
            <a:ext cx="10882646" cy="8290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800"/>
              </a:lnSpc>
            </a:pPr>
            <a:r>
              <a:rPr lang="ru-RU" sz="3200" b="1" dirty="0" smtClean="0"/>
              <a:t>Всероссийская научно-практическая конференция </a:t>
            </a:r>
            <a:br>
              <a:rPr lang="ru-RU" sz="3200" b="1" dirty="0" smtClean="0"/>
            </a:br>
            <a:r>
              <a:rPr lang="ru-RU" sz="3200" b="1" dirty="0" smtClean="0"/>
              <a:t>с международным участием</a:t>
            </a:r>
            <a:endParaRPr lang="ru-RU" sz="3200" b="1" dirty="0">
              <a:solidFill>
                <a:srgbClr val="7841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6019190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Институт развития образования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70236" y="5994292"/>
            <a:ext cx="863708" cy="863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879" y="1314509"/>
            <a:ext cx="3602224" cy="4741234"/>
          </a:xfrm>
          <a:prstGeom prst="rect">
            <a:avLst/>
          </a:prstGeom>
          <a:effectLst>
            <a:outerShdw blurRad="63500" sx="103000" sy="103000" algn="ctr" rotWithShape="0">
              <a:prstClr val="black">
                <a:alpha val="40000"/>
              </a:prstClr>
            </a:outerShdw>
            <a:softEdge rad="31750"/>
          </a:effectLst>
        </p:spPr>
      </p:pic>
      <p:sp>
        <p:nvSpPr>
          <p:cNvPr id="8" name="Объект 2"/>
          <p:cNvSpPr txBox="1">
            <a:spLocks/>
          </p:cNvSpPr>
          <p:nvPr userDrawn="1"/>
        </p:nvSpPr>
        <p:spPr>
          <a:xfrm>
            <a:off x="3185652" y="1314509"/>
            <a:ext cx="8968727" cy="4741234"/>
          </a:xfrm>
          <a:prstGeom prst="rect">
            <a:avLst/>
          </a:prstGeom>
          <a:solidFill>
            <a:srgbClr val="F6EAFA">
              <a:alpha val="60000"/>
            </a:srgbClr>
          </a:solidFill>
          <a:effectLst>
            <a:outerShdw blurRad="63500" sx="103000" sy="103000" algn="ctr" rotWithShape="0">
              <a:prstClr val="black">
                <a:alpha val="40000"/>
              </a:prstClr>
            </a:outerShdw>
            <a:softEdge rad="31750"/>
          </a:effectLst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b="1" dirty="0">
              <a:solidFill>
                <a:srgbClr val="26457C"/>
              </a:solidFill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1292102" y="46726"/>
            <a:ext cx="10882646" cy="1283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300"/>
              </a:lnSpc>
            </a:pPr>
            <a:r>
              <a:rPr lang="ru-RU" sz="2400" dirty="0" smtClean="0"/>
              <a:t>Всероссийская научно-практическая конференция </a:t>
            </a:r>
            <a:br>
              <a:rPr lang="ru-RU" sz="2400" dirty="0" smtClean="0"/>
            </a:br>
            <a:r>
              <a:rPr lang="ru-RU" sz="2400" dirty="0" smtClean="0"/>
              <a:t>с международным участием</a:t>
            </a:r>
            <a:br>
              <a:rPr lang="ru-RU" sz="2400" dirty="0" smtClean="0"/>
            </a:br>
            <a:r>
              <a:rPr lang="ru-RU" sz="2500" b="1" dirty="0" smtClean="0">
                <a:solidFill>
                  <a:srgbClr val="26457C"/>
                </a:solidFill>
              </a:rPr>
              <a:t>«Текст. Образование. Коммуникация: стратегии работы с текстом как основа формирования функциональной грамотности»</a:t>
            </a:r>
            <a:endParaRPr lang="ru-RU" sz="2500" b="1" dirty="0">
              <a:solidFill>
                <a:srgbClr val="78414F"/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3961387" y="6261622"/>
            <a:ext cx="46863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26457C"/>
                </a:solidFill>
              </a:rPr>
              <a:t>5 апреля 2022 </a:t>
            </a:r>
            <a:r>
              <a:rPr lang="ru-RU" sz="2400" b="1" dirty="0" smtClean="0">
                <a:solidFill>
                  <a:srgbClr val="26457C"/>
                </a:solidFill>
              </a:rPr>
              <a:t> </a:t>
            </a:r>
            <a:r>
              <a:rPr lang="en-US" sz="2400" dirty="0">
                <a:solidFill>
                  <a:srgbClr val="26457C"/>
                </a:solidFill>
              </a:rPr>
              <a:t>|</a:t>
            </a:r>
            <a:r>
              <a:rPr lang="en-US" sz="2400" b="1" dirty="0">
                <a:solidFill>
                  <a:srgbClr val="26457C"/>
                </a:solidFill>
              </a:rPr>
              <a:t> </a:t>
            </a:r>
            <a:r>
              <a:rPr lang="ru-RU" sz="2400" b="1" dirty="0" smtClean="0">
                <a:solidFill>
                  <a:srgbClr val="26457C"/>
                </a:solidFill>
              </a:rPr>
              <a:t> г. Ярославль</a:t>
            </a:r>
            <a:endParaRPr lang="ru-RU" sz="2400" b="1" dirty="0">
              <a:solidFill>
                <a:srgbClr val="26457C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267" t="14392" r="10546" b="14745"/>
          <a:stretch/>
        </p:blipFill>
        <p:spPr>
          <a:xfrm>
            <a:off x="1" y="0"/>
            <a:ext cx="1403910" cy="1017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82310017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267" t="14392" r="10546" b="14745"/>
          <a:stretch/>
        </p:blipFill>
        <p:spPr>
          <a:xfrm>
            <a:off x="10791136" y="0"/>
            <a:ext cx="1292935" cy="937453"/>
          </a:xfrm>
          <a:prstGeom prst="rect">
            <a:avLst/>
          </a:prstGeom>
        </p:spPr>
      </p:pic>
      <p:pic>
        <p:nvPicPr>
          <p:cNvPr id="13" name="Picture 2" descr="Институт развития образования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7604" y="5958857"/>
            <a:ext cx="708381" cy="708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945" y="765402"/>
            <a:ext cx="1771934" cy="5809632"/>
          </a:xfrm>
          <a:prstGeom prst="rect">
            <a:avLst/>
          </a:prstGeom>
          <a:effectLst>
            <a:outerShdw blurRad="63500" sx="103000" sy="103000" algn="ctr" rotWithShape="0">
              <a:prstClr val="black">
                <a:alpha val="40000"/>
              </a:prstClr>
            </a:outerShdw>
            <a:softEdge rad="31750"/>
          </a:effectLst>
        </p:spPr>
      </p:pic>
      <p:sp>
        <p:nvSpPr>
          <p:cNvPr id="15" name="TextBox 14"/>
          <p:cNvSpPr txBox="1"/>
          <p:nvPr userDrawn="1"/>
        </p:nvSpPr>
        <p:spPr>
          <a:xfrm>
            <a:off x="1446848" y="6168953"/>
            <a:ext cx="10744200" cy="707886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ru-RU" sz="1500" dirty="0" smtClean="0"/>
              <a:t>5 апреля 2022  </a:t>
            </a:r>
            <a:r>
              <a:rPr lang="en-US" sz="1500" dirty="0" smtClean="0"/>
              <a:t>| </a:t>
            </a:r>
            <a:r>
              <a:rPr lang="ru-RU" sz="1500" dirty="0" smtClean="0"/>
              <a:t>г. Ярославль</a:t>
            </a:r>
            <a:br>
              <a:rPr lang="ru-RU" sz="1500" dirty="0" smtClean="0"/>
            </a:br>
            <a:r>
              <a:rPr lang="ru-RU" sz="1500" dirty="0" smtClean="0"/>
              <a:t>Всероссийская </a:t>
            </a:r>
            <a:r>
              <a:rPr lang="ru-RU" sz="1500" dirty="0"/>
              <a:t>научно-практическая конференция с международным участием</a:t>
            </a:r>
            <a:br>
              <a:rPr lang="ru-RU" sz="1500" dirty="0"/>
            </a:br>
            <a:r>
              <a:rPr lang="ru-RU" sz="1500" b="1" dirty="0"/>
              <a:t>«Текст. Образование. Коммуникация</a:t>
            </a:r>
            <a:r>
              <a:rPr lang="ru-RU" sz="1500" b="1" dirty="0" smtClean="0"/>
              <a:t>: стратегии </a:t>
            </a:r>
            <a:r>
              <a:rPr lang="ru-RU" sz="1500" b="1" dirty="0"/>
              <a:t>работы с текстом как основа формирования функциональной грамотности»</a:t>
            </a:r>
          </a:p>
        </p:txBody>
      </p:sp>
    </p:spTree>
    <p:extLst>
      <p:ext uri="{BB962C8B-B14F-4D97-AF65-F5344CB8AC3E}">
        <p14:creationId xmlns:p14="http://schemas.microsoft.com/office/powerpoint/2010/main" xmlns="" val="20153915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466ECA-E40C-4988-982E-665059537BD4}" type="datetimeFigureOut">
              <a:rPr lang="ru-RU" smtClean="0"/>
              <a:pPr/>
              <a:t>05.04.2022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78EE8A-D2E2-44D0-B93D-B6D3196D10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35331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63" r:id="rId7"/>
    <p:sldLayoutId id="2147483654" r:id="rId8"/>
    <p:sldLayoutId id="2147483660" r:id="rId9"/>
    <p:sldLayoutId id="2147483661" r:id="rId10"/>
    <p:sldLayoutId id="2147483664" r:id="rId11"/>
    <p:sldLayoutId id="2147483662" r:id="rId12"/>
    <p:sldLayoutId id="2147483656" r:id="rId13"/>
    <p:sldLayoutId id="2147483657" r:id="rId14"/>
    <p:sldLayoutId id="2147483658" r:id="rId15"/>
    <p:sldLayoutId id="2147483659" r:id="rId16"/>
    <p:sldLayoutId id="2147483665" r:id="rId1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6.gif"/><Relationship Id="rId4" Type="http://schemas.openxmlformats.org/officeDocument/2006/relationships/image" Target="../media/image15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mailto:yarcshool3@mail.ru" TargetMode="Externa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60996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46553" y="1457864"/>
            <a:ext cx="802589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0070C0"/>
                </a:solidFill>
              </a:rPr>
              <a:t>Секция 1. Читательская грамотность как </a:t>
            </a:r>
            <a:r>
              <a:rPr lang="ru-RU" b="1" i="1" dirty="0" err="1" smtClean="0">
                <a:solidFill>
                  <a:srgbClr val="0070C0"/>
                </a:solidFill>
              </a:rPr>
              <a:t>системообразующая</a:t>
            </a:r>
            <a:r>
              <a:rPr lang="ru-RU" b="1" i="1" dirty="0" smtClean="0">
                <a:solidFill>
                  <a:srgbClr val="0070C0"/>
                </a:solidFill>
              </a:rPr>
              <a:t> основа функциональной </a:t>
            </a:r>
            <a:r>
              <a:rPr lang="ru-RU" b="1" i="1" dirty="0" smtClean="0">
                <a:solidFill>
                  <a:srgbClr val="0070C0"/>
                </a:solidFill>
              </a:rPr>
              <a:t>грамотности</a:t>
            </a:r>
          </a:p>
          <a:p>
            <a:pPr algn="ctr"/>
            <a:endParaRPr lang="ru-RU" b="1" i="1" dirty="0" smtClean="0">
              <a:solidFill>
                <a:srgbClr val="002060"/>
              </a:solidFill>
            </a:endParaRPr>
          </a:p>
          <a:p>
            <a:pPr algn="ctr"/>
            <a:r>
              <a:rPr lang="ru-RU" sz="3200" b="1" i="1" dirty="0" smtClean="0">
                <a:solidFill>
                  <a:srgbClr val="002060"/>
                </a:solidFill>
              </a:rPr>
              <a:t>Текст как средство</a:t>
            </a:r>
            <a:endParaRPr lang="en-US" sz="3200" b="1" i="1" dirty="0" smtClean="0">
              <a:solidFill>
                <a:srgbClr val="002060"/>
              </a:solidFill>
            </a:endParaRPr>
          </a:p>
          <a:p>
            <a:pPr algn="ctr"/>
            <a:r>
              <a:rPr lang="ru-RU" sz="3200" b="1" i="1" dirty="0" smtClean="0">
                <a:solidFill>
                  <a:srgbClr val="002060"/>
                </a:solidFill>
              </a:rPr>
              <a:t> развития</a:t>
            </a:r>
            <a:r>
              <a:rPr lang="ru-RU" sz="3200" b="1" dirty="0" smtClean="0">
                <a:solidFill>
                  <a:srgbClr val="002060"/>
                </a:solidFill>
              </a:rPr>
              <a:t> личностного потенциала </a:t>
            </a:r>
          </a:p>
          <a:p>
            <a:pPr algn="ctr"/>
            <a:endParaRPr lang="ru-RU" sz="3200" b="1" dirty="0" smtClean="0">
              <a:solidFill>
                <a:srgbClr val="26457C"/>
              </a:solidFill>
            </a:endParaRPr>
          </a:p>
        </p:txBody>
      </p:sp>
      <p:sp>
        <p:nvSpPr>
          <p:cNvPr id="3" name="Подзаголовок 2"/>
          <p:cNvSpPr txBox="1">
            <a:spLocks/>
          </p:cNvSpPr>
          <p:nvPr/>
        </p:nvSpPr>
        <p:spPr>
          <a:xfrm>
            <a:off x="6261308" y="4014061"/>
            <a:ext cx="5930692" cy="22627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  <a:defRPr/>
            </a:pPr>
            <a:r>
              <a:rPr lang="ru-RU" sz="1800" b="1" dirty="0" smtClean="0"/>
              <a:t>КАЙМАКОВА Светлана Юрьевна,</a:t>
            </a:r>
          </a:p>
          <a:p>
            <a:pPr marL="0" indent="0" algn="r">
              <a:buNone/>
              <a:defRPr/>
            </a:pPr>
            <a:r>
              <a:rPr lang="ru-RU" sz="1800" dirty="0" smtClean="0"/>
              <a:t>зам.директора по УВР, учитель обществознания</a:t>
            </a:r>
            <a:r>
              <a:rPr lang="ru-RU" sz="1800" b="1" dirty="0" smtClean="0"/>
              <a:t>,</a:t>
            </a:r>
          </a:p>
          <a:p>
            <a:pPr marL="0" indent="0" algn="r">
              <a:buNone/>
              <a:defRPr/>
            </a:pPr>
            <a:r>
              <a:rPr lang="ru-RU" sz="1800" b="1" dirty="0" smtClean="0"/>
              <a:t>ПАНКОВ Иван Алексеевич,</a:t>
            </a:r>
          </a:p>
          <a:p>
            <a:pPr marL="0" indent="0" algn="r">
              <a:buNone/>
              <a:defRPr/>
            </a:pPr>
            <a:r>
              <a:rPr lang="ru-RU" sz="1800" dirty="0" smtClean="0"/>
              <a:t>учитель истории и обществознания </a:t>
            </a:r>
          </a:p>
          <a:p>
            <a:pPr marL="0" indent="0" algn="r">
              <a:buNone/>
              <a:defRPr/>
            </a:pPr>
            <a:r>
              <a:rPr lang="ru-RU" sz="1600" b="1" dirty="0" smtClean="0">
                <a:solidFill>
                  <a:srgbClr val="002060"/>
                </a:solidFill>
              </a:rPr>
              <a:t>МОУ «Средняя школа №3 имени Олега Васильевича Изотова» </a:t>
            </a:r>
          </a:p>
          <a:p>
            <a:pPr marL="0" indent="0" algn="r">
              <a:buNone/>
              <a:defRPr/>
            </a:pPr>
            <a:r>
              <a:rPr lang="ru-RU" sz="1600" b="1" dirty="0" smtClean="0">
                <a:solidFill>
                  <a:srgbClr val="002060"/>
                </a:solidFill>
              </a:rPr>
              <a:t>г. Ярославль  </a:t>
            </a:r>
            <a:endParaRPr lang="ru-RU" sz="1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6316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Прямоугольник 4"/>
          <p:cNvSpPr>
            <a:spLocks noChangeArrowheads="1"/>
          </p:cNvSpPr>
          <p:nvPr/>
        </p:nvSpPr>
        <p:spPr bwMode="auto">
          <a:xfrm>
            <a:off x="510117" y="1773239"/>
            <a:ext cx="4038600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b="1">
              <a:latin typeface="Fedra Sans Pro Bold"/>
              <a:ea typeface="Fedra Sans Pro Bold"/>
              <a:cs typeface="Times New Roman" pitchFamily="18" charset="0"/>
            </a:endParaRPr>
          </a:p>
          <a:p>
            <a:r>
              <a:rPr lang="ru-RU" i="1">
                <a:solidFill>
                  <a:srgbClr val="00652D"/>
                </a:solidFill>
                <a:latin typeface="Fedra Sans Pro Bold"/>
                <a:ea typeface="Fedra Sans Pro Bold"/>
                <a:cs typeface="Times New Roman" pitchFamily="18" charset="0"/>
              </a:rPr>
              <a:t>Свобода выбора</a:t>
            </a:r>
          </a:p>
          <a:p>
            <a:r>
              <a:rPr lang="ru-RU" i="1">
                <a:solidFill>
                  <a:srgbClr val="00652D"/>
                </a:solidFill>
                <a:latin typeface="Fedra Sans Pro Bold"/>
                <a:ea typeface="Fedra Sans Pro Bold"/>
                <a:cs typeface="Times New Roman" pitchFamily="18" charset="0"/>
              </a:rPr>
              <a:t>Радость</a:t>
            </a:r>
          </a:p>
          <a:p>
            <a:r>
              <a:rPr lang="ru-RU" i="1">
                <a:solidFill>
                  <a:srgbClr val="00652D"/>
                </a:solidFill>
                <a:latin typeface="Fedra Sans Pro Bold"/>
                <a:ea typeface="Fedra Sans Pro Bold"/>
                <a:cs typeface="Times New Roman" pitchFamily="18" charset="0"/>
              </a:rPr>
              <a:t>Легкость</a:t>
            </a:r>
          </a:p>
          <a:p>
            <a:r>
              <a:rPr lang="ru-RU" i="1">
                <a:solidFill>
                  <a:srgbClr val="00652D"/>
                </a:solidFill>
                <a:latin typeface="Fedra Sans Pro Bold"/>
                <a:ea typeface="Fedra Sans Pro Bold"/>
                <a:cs typeface="Times New Roman" pitchFamily="18" charset="0"/>
              </a:rPr>
              <a:t>Наполненность </a:t>
            </a:r>
          </a:p>
          <a:p>
            <a:endParaRPr lang="ru-RU" b="1">
              <a:latin typeface="Fedra Sans Pro Bold"/>
              <a:ea typeface="Fedra Sans Pro Bold"/>
              <a:cs typeface="Times New Roman" pitchFamily="18" charset="0"/>
            </a:endParaRPr>
          </a:p>
        </p:txBody>
      </p:sp>
      <p:sp>
        <p:nvSpPr>
          <p:cNvPr id="5124" name="Прямоугольник 5"/>
          <p:cNvSpPr>
            <a:spLocks noChangeArrowheads="1"/>
          </p:cNvSpPr>
          <p:nvPr/>
        </p:nvSpPr>
        <p:spPr bwMode="auto">
          <a:xfrm>
            <a:off x="567267" y="4076701"/>
            <a:ext cx="3710517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b="1">
              <a:latin typeface="Fedra Sans Pro Bold"/>
              <a:ea typeface="Fedra Sans Pro Bold"/>
              <a:cs typeface="Times New Roman" pitchFamily="18" charset="0"/>
            </a:endParaRPr>
          </a:p>
          <a:p>
            <a:r>
              <a:rPr lang="ru-RU" i="1">
                <a:solidFill>
                  <a:srgbClr val="00652D"/>
                </a:solidFill>
                <a:latin typeface="Fedra Sans Pro Bold"/>
                <a:ea typeface="Fedra Sans Pro Bold"/>
                <a:cs typeface="Times New Roman" pitchFamily="18" charset="0"/>
              </a:rPr>
              <a:t>Коммуникация</a:t>
            </a:r>
          </a:p>
          <a:p>
            <a:r>
              <a:rPr lang="ru-RU" i="1">
                <a:solidFill>
                  <a:srgbClr val="00652D"/>
                </a:solidFill>
                <a:latin typeface="Fedra Sans Pro Bold"/>
                <a:ea typeface="Fedra Sans Pro Bold"/>
                <a:cs typeface="Times New Roman" pitchFamily="18" charset="0"/>
              </a:rPr>
              <a:t>Взаимодействие</a:t>
            </a:r>
          </a:p>
          <a:p>
            <a:r>
              <a:rPr lang="ru-RU" i="1">
                <a:solidFill>
                  <a:srgbClr val="00652D"/>
                </a:solidFill>
                <a:latin typeface="Fedra Sans Pro Bold"/>
                <a:ea typeface="Fedra Sans Pro Bold"/>
                <a:cs typeface="Times New Roman" pitchFamily="18" charset="0"/>
              </a:rPr>
              <a:t>Практика</a:t>
            </a:r>
          </a:p>
          <a:p>
            <a:r>
              <a:rPr lang="ru-RU" i="1">
                <a:solidFill>
                  <a:srgbClr val="00652D"/>
                </a:solidFill>
                <a:latin typeface="Fedra Sans Pro Bold"/>
                <a:ea typeface="Fedra Sans Pro Bold"/>
                <a:cs typeface="Times New Roman" pitchFamily="18" charset="0"/>
              </a:rPr>
              <a:t>Успех</a:t>
            </a:r>
          </a:p>
        </p:txBody>
      </p:sp>
      <p:sp>
        <p:nvSpPr>
          <p:cNvPr id="5125" name="Прямоугольник 6"/>
          <p:cNvSpPr>
            <a:spLocks noChangeArrowheads="1"/>
          </p:cNvSpPr>
          <p:nvPr/>
        </p:nvSpPr>
        <p:spPr bwMode="auto">
          <a:xfrm>
            <a:off x="8561917" y="1773238"/>
            <a:ext cx="3630083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b="1">
              <a:latin typeface="Times New Roman" pitchFamily="18" charset="0"/>
              <a:cs typeface="Times New Roman" pitchFamily="18" charset="0"/>
            </a:endParaRPr>
          </a:p>
          <a:p>
            <a:r>
              <a:rPr lang="ru-RU" i="1">
                <a:solidFill>
                  <a:srgbClr val="00652D"/>
                </a:solidFill>
                <a:latin typeface="Fedra Sans Pro Bold"/>
                <a:ea typeface="Fedra Sans Pro Bold"/>
                <a:cs typeface="Times New Roman" pitchFamily="18" charset="0"/>
              </a:rPr>
              <a:t>Личностный рост</a:t>
            </a:r>
          </a:p>
          <a:p>
            <a:r>
              <a:rPr lang="ru-RU" i="1">
                <a:solidFill>
                  <a:srgbClr val="00652D"/>
                </a:solidFill>
                <a:latin typeface="Fedra Sans Pro Bold"/>
                <a:ea typeface="Fedra Sans Pro Bold"/>
                <a:cs typeface="Times New Roman" pitchFamily="18" charset="0"/>
              </a:rPr>
              <a:t>Индивидуальное развитие</a:t>
            </a:r>
          </a:p>
          <a:p>
            <a:r>
              <a:rPr lang="ru-RU" i="1">
                <a:solidFill>
                  <a:srgbClr val="00652D"/>
                </a:solidFill>
                <a:latin typeface="Fedra Sans Pro Bold"/>
                <a:ea typeface="Fedra Sans Pro Bold"/>
                <a:cs typeface="Times New Roman" pitchFamily="18" charset="0"/>
              </a:rPr>
              <a:t>Культура</a:t>
            </a:r>
          </a:p>
          <a:p>
            <a:endParaRPr lang="ru-RU" b="1">
              <a:latin typeface="Times New Roman" pitchFamily="18" charset="0"/>
              <a:cs typeface="Times New Roman" pitchFamily="18" charset="0"/>
            </a:endParaRPr>
          </a:p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6" name="Прямоугольник 7"/>
          <p:cNvSpPr>
            <a:spLocks noChangeArrowheads="1"/>
          </p:cNvSpPr>
          <p:nvPr/>
        </p:nvSpPr>
        <p:spPr bwMode="auto">
          <a:xfrm>
            <a:off x="8394701" y="4005264"/>
            <a:ext cx="379730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b="1">
              <a:latin typeface="Fedra Sans Pro Bold"/>
              <a:ea typeface="Fedra Sans Pro Bold"/>
              <a:cs typeface="Times New Roman" pitchFamily="18" charset="0"/>
            </a:endParaRPr>
          </a:p>
          <a:p>
            <a:r>
              <a:rPr lang="ru-RU" i="1">
                <a:solidFill>
                  <a:srgbClr val="00652D"/>
                </a:solidFill>
                <a:latin typeface="Fedra Sans Pro Bold"/>
                <a:ea typeface="Fedra Sans Pro Bold"/>
                <a:cs typeface="Times New Roman" pitchFamily="18" charset="0"/>
              </a:rPr>
              <a:t>Инициатива</a:t>
            </a:r>
          </a:p>
          <a:p>
            <a:r>
              <a:rPr lang="ru-RU" i="1">
                <a:solidFill>
                  <a:srgbClr val="00652D"/>
                </a:solidFill>
                <a:latin typeface="Fedra Sans Pro Bold"/>
                <a:ea typeface="Fedra Sans Pro Bold"/>
                <a:cs typeface="Times New Roman" pitchFamily="18" charset="0"/>
              </a:rPr>
              <a:t>Творчество</a:t>
            </a:r>
          </a:p>
          <a:p>
            <a:r>
              <a:rPr lang="ru-RU" i="1">
                <a:solidFill>
                  <a:srgbClr val="00652D"/>
                </a:solidFill>
                <a:latin typeface="Fedra Sans Pro Bold"/>
                <a:ea typeface="Fedra Sans Pro Bold"/>
                <a:cs typeface="Times New Roman" pitchFamily="18" charset="0"/>
              </a:rPr>
              <a:t>Активность</a:t>
            </a:r>
          </a:p>
          <a:p>
            <a:r>
              <a:rPr lang="ru-RU" i="1">
                <a:solidFill>
                  <a:srgbClr val="00652D"/>
                </a:solidFill>
                <a:latin typeface="Fedra Sans Pro Bold"/>
                <a:ea typeface="Fedra Sans Pro Bold"/>
                <a:cs typeface="Times New Roman" pitchFamily="18" charset="0"/>
              </a:rPr>
              <a:t>Самостоятельность</a:t>
            </a:r>
          </a:p>
        </p:txBody>
      </p:sp>
      <p:sp>
        <p:nvSpPr>
          <p:cNvPr id="10" name="Двойная стрелка влево/вправо 9"/>
          <p:cNvSpPr/>
          <p:nvPr/>
        </p:nvSpPr>
        <p:spPr>
          <a:xfrm>
            <a:off x="3119967" y="1989138"/>
            <a:ext cx="1147233" cy="444096"/>
          </a:xfrm>
          <a:prstGeom prst="left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Двойная стрелка влево/вправо 10"/>
          <p:cNvSpPr/>
          <p:nvPr/>
        </p:nvSpPr>
        <p:spPr>
          <a:xfrm>
            <a:off x="7247467" y="1916112"/>
            <a:ext cx="1149351" cy="424131"/>
          </a:xfrm>
          <a:prstGeom prst="left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Двойная стрелка влево/вправо 11"/>
          <p:cNvSpPr/>
          <p:nvPr/>
        </p:nvSpPr>
        <p:spPr>
          <a:xfrm>
            <a:off x="2698463" y="4928461"/>
            <a:ext cx="1149349" cy="419745"/>
          </a:xfrm>
          <a:prstGeom prst="left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Двойная стрелка влево/вправо 12"/>
          <p:cNvSpPr/>
          <p:nvPr/>
        </p:nvSpPr>
        <p:spPr>
          <a:xfrm>
            <a:off x="7281334" y="5005953"/>
            <a:ext cx="1147233" cy="426473"/>
          </a:xfrm>
          <a:prstGeom prst="left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719667" y="188914"/>
            <a:ext cx="11040533" cy="936625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+mn-lt"/>
                <a:ea typeface="+mj-ea"/>
                <a:cs typeface="+mj-cs"/>
              </a:rPr>
              <a:t>МОУ   «Средняя школа  № 3 имени Олега Васильевича Изотова»  г. Ярославль </a:t>
            </a:r>
          </a:p>
        </p:txBody>
      </p:sp>
      <p:sp>
        <p:nvSpPr>
          <p:cNvPr id="3084" name="Прямоугольник 14"/>
          <p:cNvSpPr>
            <a:spLocks noChangeArrowheads="1"/>
          </p:cNvSpPr>
          <p:nvPr/>
        </p:nvSpPr>
        <p:spPr bwMode="auto">
          <a:xfrm>
            <a:off x="239184" y="765176"/>
            <a:ext cx="11328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200" b="1" dirty="0">
                <a:solidFill>
                  <a:srgbClr val="FF0000"/>
                </a:solidFill>
                <a:latin typeface="Calibri" pitchFamily="34" charset="0"/>
                <a:ea typeface="Fedra Sans Pro Demi"/>
                <a:cs typeface="Fedra Sans Pro Demi"/>
              </a:rPr>
              <a:t>    </a:t>
            </a:r>
            <a:r>
              <a:rPr lang="ru-RU" sz="3600" b="1" dirty="0" smtClean="0">
                <a:solidFill>
                  <a:srgbClr val="FF0000"/>
                </a:solidFill>
                <a:latin typeface="Calibri" pitchFamily="34" charset="0"/>
                <a:ea typeface="Fedra Sans Pro Demi"/>
                <a:cs typeface="Fedra Sans Pro Demi"/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  <a:latin typeface="Fedra Sans Pro"/>
                <a:ea typeface="Fedra Sans Pro Demi"/>
                <a:cs typeface="Fedra Sans Pro Demi"/>
              </a:rPr>
              <a:t>ЖИЗНЕННЫЕ   РЕСУРСЫ  </a:t>
            </a:r>
            <a:r>
              <a:rPr lang="ru-RU" sz="3600" b="1" dirty="0" smtClean="0">
                <a:solidFill>
                  <a:srgbClr val="0070C0"/>
                </a:solidFill>
                <a:latin typeface="Fedra Sans Pro"/>
                <a:ea typeface="Fedra Sans Pro Demi"/>
                <a:cs typeface="Fedra Sans Pro Demi"/>
              </a:rPr>
              <a:t> </a:t>
            </a:r>
            <a:endParaRPr lang="ru-RU" sz="3600" b="1" dirty="0">
              <a:solidFill>
                <a:srgbClr val="0070C0"/>
              </a:solidFill>
              <a:latin typeface="Fedra Sans Pro"/>
              <a:ea typeface="Fedra Sans Pro Demi"/>
              <a:cs typeface="Fedra Sans Pro Demi"/>
            </a:endParaRPr>
          </a:p>
        </p:txBody>
      </p:sp>
      <p:pic>
        <p:nvPicPr>
          <p:cNvPr id="15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07051" y="2340244"/>
            <a:ext cx="3270141" cy="2557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auto">
          <a:xfrm rot="21084265">
            <a:off x="-695" y="956637"/>
            <a:ext cx="11837176" cy="861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917" tIns="60958" rIns="121917" bIns="60958">
            <a:spAutoFit/>
          </a:bodyPr>
          <a:lstStyle/>
          <a:p>
            <a:r>
              <a:rPr lang="ru-RU" altLang="ru-RU" sz="4800" b="1" dirty="0" smtClean="0">
                <a:solidFill>
                  <a:srgbClr val="7030A0"/>
                </a:solidFill>
              </a:rPr>
              <a:t>   </a:t>
            </a:r>
            <a:r>
              <a:rPr lang="ru-RU" altLang="ru-RU" sz="3500" b="1" dirty="0" smtClean="0">
                <a:solidFill>
                  <a:srgbClr val="7030A0"/>
                </a:solidFill>
              </a:rPr>
              <a:t>Чем не является личностный потенциал?</a:t>
            </a:r>
            <a:r>
              <a:rPr lang="ru-RU" altLang="ru-RU" sz="3500" b="1" dirty="0" smtClean="0">
                <a:solidFill>
                  <a:srgbClr val="FF0000"/>
                </a:solidFill>
              </a:rPr>
              <a:t> </a:t>
            </a:r>
            <a:r>
              <a:rPr lang="ru-RU" altLang="ru-RU" sz="4800" b="1" dirty="0">
                <a:solidFill>
                  <a:srgbClr val="7030A0"/>
                </a:solidFill>
                <a:latin typeface="Calibri" pitchFamily="34" charset="0"/>
              </a:rPr>
              <a:t> </a:t>
            </a:r>
            <a:endParaRPr lang="ru-RU" altLang="ru-RU" sz="4800" b="1" dirty="0">
              <a:solidFill>
                <a:srgbClr val="7030A0"/>
              </a:solidFill>
            </a:endParaRPr>
          </a:p>
        </p:txBody>
      </p:sp>
      <p:sp>
        <p:nvSpPr>
          <p:cNvPr id="5" name="Rectangle 3"/>
          <p:cNvSpPr>
            <a:spLocks noGrp="1"/>
          </p:cNvSpPr>
          <p:nvPr>
            <p:ph idx="1"/>
          </p:nvPr>
        </p:nvSpPr>
        <p:spPr bwMode="auto">
          <a:xfrm>
            <a:off x="371707" y="2665142"/>
            <a:ext cx="10982093" cy="3511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fontScale="92500" lnSpcReduction="20000"/>
          </a:bodyPr>
          <a:lstStyle/>
          <a:p>
            <a:pPr marL="685783" indent="-685783">
              <a:buNone/>
            </a:pPr>
            <a:r>
              <a:rPr lang="ru-RU" altLang="ru-RU" sz="3700" b="1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endParaRPr lang="ru-RU" altLang="ru-RU" sz="3700" b="1" dirty="0" smtClean="0">
              <a:solidFill>
                <a:srgbClr val="0070C0"/>
              </a:solidFill>
              <a:cs typeface="Times New Roman" pitchFamily="18" charset="0"/>
            </a:endParaRPr>
          </a:p>
          <a:p>
            <a:pPr marL="685783" indent="-685783">
              <a:buNone/>
            </a:pPr>
            <a:r>
              <a:rPr lang="ru-RU" altLang="ru-RU" sz="3700" b="1" dirty="0" smtClean="0">
                <a:cs typeface="Times New Roman" pitchFamily="18" charset="0"/>
              </a:rPr>
              <a:t>        Это не способности </a:t>
            </a:r>
            <a:r>
              <a:rPr lang="en-US" altLang="ru-RU" sz="3600" b="1" dirty="0" smtClean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ru-RU" altLang="ru-RU" sz="3600" b="1" dirty="0" smtClean="0">
                <a:cs typeface="Times New Roman" pitchFamily="18" charset="0"/>
              </a:rPr>
              <a:t> </a:t>
            </a:r>
            <a:endParaRPr lang="ru-RU" altLang="ru-RU" sz="3600" b="1" dirty="0" smtClean="0">
              <a:solidFill>
                <a:srgbClr val="7030A0"/>
              </a:solidFill>
              <a:cs typeface="Times New Roman" pitchFamily="18" charset="0"/>
            </a:endParaRPr>
          </a:p>
          <a:p>
            <a:pPr marL="685783" indent="-685783">
              <a:buNone/>
            </a:pPr>
            <a:r>
              <a:rPr lang="ru-RU" altLang="ru-RU" sz="3700" b="1" dirty="0" smtClean="0">
                <a:cs typeface="Times New Roman" pitchFamily="18" charset="0"/>
              </a:rPr>
              <a:t>        Это не знания </a:t>
            </a:r>
            <a:endParaRPr lang="ru-RU" altLang="ru-RU" sz="3600" b="1" dirty="0" smtClean="0">
              <a:solidFill>
                <a:srgbClr val="00B050"/>
              </a:solidFill>
              <a:cs typeface="Times New Roman" pitchFamily="18" charset="0"/>
            </a:endParaRPr>
          </a:p>
          <a:p>
            <a:pPr marL="685783" indent="-685783">
              <a:buNone/>
            </a:pPr>
            <a:r>
              <a:rPr lang="ru-RU" altLang="ru-RU" sz="3700" b="1" dirty="0" smtClean="0">
                <a:cs typeface="Times New Roman" pitchFamily="18" charset="0"/>
              </a:rPr>
              <a:t>        Это не умения </a:t>
            </a:r>
            <a:r>
              <a:rPr lang="ru-RU" altLang="ru-RU" sz="3600" b="1" dirty="0" smtClean="0">
                <a:solidFill>
                  <a:srgbClr val="FF0000"/>
                </a:solidFill>
                <a:cs typeface="Times New Roman" pitchFamily="18" charset="0"/>
              </a:rPr>
              <a:t>  </a:t>
            </a:r>
          </a:p>
          <a:p>
            <a:pPr marL="685783" indent="-685783">
              <a:buNone/>
            </a:pPr>
            <a:r>
              <a:rPr lang="ru-RU" altLang="ru-RU" sz="3700" b="1" dirty="0" smtClean="0">
                <a:cs typeface="Times New Roman" pitchFamily="18" charset="0"/>
              </a:rPr>
              <a:t>        </a:t>
            </a:r>
            <a:r>
              <a:rPr lang="ru-RU" altLang="ru-RU" sz="3600" b="1" dirty="0" smtClean="0">
                <a:cs typeface="Times New Roman" pitchFamily="18" charset="0"/>
              </a:rPr>
              <a:t> </a:t>
            </a:r>
            <a:endParaRPr lang="ru-RU" altLang="ru-RU" sz="3600" b="1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 marL="685783" indent="-685783">
              <a:buNone/>
            </a:pPr>
            <a:r>
              <a:rPr lang="ru-RU" altLang="ru-RU" sz="3700" b="1" dirty="0" smtClean="0">
                <a:cs typeface="Times New Roman" pitchFamily="18" charset="0"/>
              </a:rPr>
              <a:t>                                              </a:t>
            </a:r>
            <a:r>
              <a:rPr lang="ru-RU" altLang="ru-RU" sz="3700" b="1" dirty="0" smtClean="0">
                <a:solidFill>
                  <a:srgbClr val="C00000"/>
                </a:solidFill>
                <a:cs typeface="Times New Roman" pitchFamily="18" charset="0"/>
              </a:rPr>
              <a:t>Это ресурсы ! </a:t>
            </a:r>
            <a:r>
              <a:rPr lang="ru-RU" altLang="ru-RU" sz="3600" b="1" dirty="0" smtClean="0">
                <a:solidFill>
                  <a:srgbClr val="C00000"/>
                </a:solidFill>
                <a:cs typeface="Times New Roman" pitchFamily="18" charset="0"/>
              </a:rPr>
              <a:t> </a:t>
            </a:r>
          </a:p>
          <a:p>
            <a:pPr marL="685783" indent="-685783">
              <a:buNone/>
            </a:pPr>
            <a:r>
              <a:rPr lang="ru-RU" altLang="ru-RU" sz="3600" b="1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endParaRPr lang="ru-RU" altLang="ru-RU" sz="3600" b="1" dirty="0">
              <a:solidFill>
                <a:srgbClr val="002060"/>
              </a:solidFill>
              <a:cs typeface="Times New Roman" pitchFamily="18" charset="0"/>
            </a:endParaRPr>
          </a:p>
          <a:p>
            <a:pPr marL="457189" indent="-457189" eaLnBrk="0" hangingPunct="0">
              <a:spcBef>
                <a:spcPct val="20000"/>
              </a:spcBef>
              <a:buFont typeface="Arial" charset="0"/>
              <a:buChar char="•"/>
            </a:pPr>
            <a:endParaRPr lang="ru-RU" altLang="ru-RU" sz="4300" dirty="0">
              <a:latin typeface="Calibri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457093" y="304801"/>
            <a:ext cx="10125307" cy="441324"/>
          </a:xfrm>
          <a:prstGeom prst="rect">
            <a:avLst/>
          </a:prstGeom>
        </p:spPr>
        <p:txBody>
          <a:bodyPr lIns="121917" tIns="60958" rIns="121917" bIns="60958" anchor="ctr">
            <a:normAutofit fontScale="25000" lnSpcReduction="20000"/>
          </a:bodyPr>
          <a:lstStyle/>
          <a:p>
            <a:pPr algn="ctr">
              <a:defRPr/>
            </a:pPr>
            <a:endParaRPr lang="ru-RU" sz="8800" dirty="0" smtClean="0">
              <a:solidFill>
                <a:srgbClr val="002060"/>
              </a:solidFill>
              <a:ea typeface="Fedra Sans Pro Demi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ru-RU" sz="8800" b="1" dirty="0" smtClean="0">
                <a:solidFill>
                  <a:schemeClr val="accent5">
                    <a:lumMod val="50000"/>
                  </a:schemeClr>
                </a:solidFill>
                <a:ea typeface="Fedra Sans Pro Demi" pitchFamily="34" charset="0"/>
                <a:cs typeface="Arial" pitchFamily="34" charset="0"/>
              </a:rPr>
              <a:t>МОУ «Средняя школа №3 имени Олега Васильевича Изотова»  г. Ярославль </a:t>
            </a:r>
            <a:endParaRPr lang="ru-RU" sz="8800" b="1" dirty="0" smtClean="0">
              <a:solidFill>
                <a:srgbClr val="002060"/>
              </a:solidFill>
              <a:ea typeface="Fedra Sans Pro Demi" pitchFamily="34" charset="0"/>
              <a:cs typeface="Arial" pitchFamily="34" charset="0"/>
            </a:endParaRPr>
          </a:p>
          <a:p>
            <a:pPr algn="ctr">
              <a:defRPr/>
            </a:pPr>
            <a:endParaRPr lang="ru-RU" sz="2900" b="1" dirty="0">
              <a:solidFill>
                <a:srgbClr val="002060"/>
              </a:solidFill>
              <a:ea typeface="Fedra Sans Pro Demi" pitchFamily="34" charset="0"/>
              <a:cs typeface="Arial" pitchFamily="34" charset="0"/>
            </a:endParaRP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xmlns="" id="{82702A01-0D27-9D4D-9167-F0E59BDA9D42}"/>
              </a:ext>
            </a:extLst>
          </p:cNvPr>
          <p:cNvSpPr/>
          <p:nvPr/>
        </p:nvSpPr>
        <p:spPr>
          <a:xfrm rot="19861227">
            <a:off x="839902" y="2199243"/>
            <a:ext cx="8338668" cy="2090269"/>
          </a:xfrm>
          <a:prstGeom prst="ellipse">
            <a:avLst/>
          </a:prstGeom>
          <a:noFill/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 decel="100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80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800" decel="100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800" decel="100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800" decel="100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800" decel="100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/>
          </p:cNvSpPr>
          <p:nvPr/>
        </p:nvSpPr>
        <p:spPr>
          <a:xfrm>
            <a:off x="464949" y="2417736"/>
            <a:ext cx="11727051" cy="3759228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3200" dirty="0">
              <a:latin typeface="+mn-lt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200" b="1" dirty="0" smtClean="0">
                <a:solidFill>
                  <a:srgbClr val="0070C0"/>
                </a:solidFill>
              </a:rPr>
              <a:t> </a:t>
            </a:r>
            <a:r>
              <a:rPr lang="ru-RU" sz="3200" dirty="0" smtClean="0">
                <a:solidFill>
                  <a:srgbClr val="0070C0"/>
                </a:solidFill>
                <a:latin typeface="Fedra Sans Pro"/>
              </a:rPr>
              <a:t>Смотреть в </a:t>
            </a:r>
            <a:r>
              <a:rPr lang="ru-RU" sz="3200" dirty="0" err="1" smtClean="0">
                <a:solidFill>
                  <a:srgbClr val="0070C0"/>
                </a:solidFill>
                <a:latin typeface="Fedra Sans Pro"/>
              </a:rPr>
              <a:t>гаджеты</a:t>
            </a:r>
            <a:r>
              <a:rPr lang="ru-RU" sz="3200" dirty="0" smtClean="0">
                <a:solidFill>
                  <a:srgbClr val="0070C0"/>
                </a:solidFill>
                <a:latin typeface="Fedra Sans Pro"/>
              </a:rPr>
              <a:t> или читать  источники?!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endParaRPr lang="ru-RU" sz="3200" dirty="0">
              <a:solidFill>
                <a:srgbClr val="0070C0"/>
              </a:solidFill>
              <a:latin typeface="Fedra Sans Pro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200" dirty="0" smtClean="0">
                <a:solidFill>
                  <a:srgbClr val="C00000"/>
                </a:solidFill>
                <a:latin typeface="Fedra Sans Pro"/>
              </a:rPr>
              <a:t>  Тихо смеяться, прикрывая рот ладонью, </a:t>
            </a:r>
            <a:endParaRPr lang="ru-RU" sz="3200" dirty="0">
              <a:solidFill>
                <a:srgbClr val="C00000"/>
              </a:solidFill>
              <a:latin typeface="Fedra Sans Pro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C00000"/>
                </a:solidFill>
                <a:latin typeface="Fedra Sans Pro"/>
              </a:rPr>
              <a:t>      или обучаться новому ?! 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3200" dirty="0">
              <a:solidFill>
                <a:srgbClr val="C00000"/>
              </a:solidFill>
              <a:latin typeface="Fedra Sans Pro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200" dirty="0" smtClean="0">
                <a:solidFill>
                  <a:srgbClr val="002060"/>
                </a:solidFill>
                <a:latin typeface="Fedra Sans Pro"/>
              </a:rPr>
              <a:t>  Пережёвывать с ребёнком ФГОС или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002060"/>
                </a:solidFill>
                <a:latin typeface="Fedra Sans Pro"/>
              </a:rPr>
              <a:t>      развивать навыки 21 века?!</a:t>
            </a:r>
            <a:endParaRPr lang="ru-RU" sz="3200" dirty="0">
              <a:solidFill>
                <a:srgbClr val="002060"/>
              </a:solidFill>
              <a:latin typeface="Fedra Sans Pro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endParaRPr lang="ru-RU" sz="3200" b="1" dirty="0">
              <a:solidFill>
                <a:srgbClr val="002060"/>
              </a:solidFill>
              <a:latin typeface="Fedra Sans Pro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3200" dirty="0">
              <a:solidFill>
                <a:schemeClr val="accent6">
                  <a:lumMod val="50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8195" name="Picture 3" descr="C:\Users\Семья\Desktop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7737" y="3983064"/>
            <a:ext cx="1786026" cy="2247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2" descr="C:\Users\Учитель\Desktop\ЛРОС\лрос каймакова\школа №3, фото ПРОЕКТ\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1801" y="188914"/>
            <a:ext cx="2823633" cy="2213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 rot="-515735">
            <a:off x="3198285" y="916673"/>
            <a:ext cx="581236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600" b="1" dirty="0">
                <a:solidFill>
                  <a:srgbClr val="7030A0"/>
                </a:solidFill>
                <a:latin typeface="Calibri" pitchFamily="34" charset="0"/>
              </a:rPr>
              <a:t>    </a:t>
            </a:r>
            <a:r>
              <a:rPr lang="ru-RU" altLang="ru-RU" sz="3600" b="1" dirty="0">
                <a:solidFill>
                  <a:srgbClr val="002060"/>
                </a:solidFill>
                <a:latin typeface="Calibri" pitchFamily="34" charset="0"/>
              </a:rPr>
              <a:t>Перезагрузка  смыслов  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503084" y="188914"/>
            <a:ext cx="5856816" cy="936625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500" b="1" i="1" u="sng" dirty="0">
                <a:solidFill>
                  <a:srgbClr val="002060"/>
                </a:solidFill>
                <a:latin typeface="+mn-lt"/>
                <a:ea typeface="+mj-ea"/>
                <a:cs typeface="+mj-cs"/>
              </a:rPr>
              <a:t>МОУ   «Средняя школа  №3  имени Олега Васильевича Изотова»   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1500" b="1" i="1" dirty="0">
                <a:solidFill>
                  <a:srgbClr val="002060"/>
                </a:solidFill>
                <a:latin typeface="+mn-lt"/>
                <a:ea typeface="+mj-ea"/>
                <a:cs typeface="+mj-cs"/>
              </a:rPr>
              <a:t>г. Ярославль </a:t>
            </a:r>
          </a:p>
        </p:txBody>
      </p:sp>
      <p:pic>
        <p:nvPicPr>
          <p:cNvPr id="7" name="Picture 2" descr="C:\Users\Учитель\Desktop\SAVE_20211215_1042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53586" y="582221"/>
            <a:ext cx="3488195" cy="2172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auto">
          <a:xfrm rot="21084265">
            <a:off x="-28330" y="987307"/>
            <a:ext cx="5883092" cy="86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917" tIns="60958" rIns="121917" bIns="60958">
            <a:spAutoFit/>
          </a:bodyPr>
          <a:lstStyle/>
          <a:p>
            <a:r>
              <a:rPr lang="ru-RU" altLang="ru-RU" sz="4800" b="1" dirty="0" smtClean="0">
                <a:solidFill>
                  <a:srgbClr val="7030A0"/>
                </a:solidFill>
              </a:rPr>
              <a:t>    </a:t>
            </a:r>
            <a:r>
              <a:rPr lang="ru-RU" altLang="ru-RU" sz="4800" b="1" dirty="0" smtClean="0">
                <a:solidFill>
                  <a:srgbClr val="FF0000"/>
                </a:solidFill>
              </a:rPr>
              <a:t>С</a:t>
            </a:r>
            <a:r>
              <a:rPr lang="ru-RU" altLang="ru-RU" sz="4800" b="1" dirty="0" smtClean="0">
                <a:solidFill>
                  <a:srgbClr val="FFC000"/>
                </a:solidFill>
              </a:rPr>
              <a:t>ч</a:t>
            </a:r>
            <a:r>
              <a:rPr lang="ru-RU" altLang="ru-RU" sz="4800" b="1" dirty="0" smtClean="0">
                <a:solidFill>
                  <a:srgbClr val="00B0F0"/>
                </a:solidFill>
              </a:rPr>
              <a:t>а</a:t>
            </a:r>
            <a:r>
              <a:rPr lang="ru-RU" altLang="ru-RU" sz="4800" b="1" dirty="0" smtClean="0">
                <a:solidFill>
                  <a:srgbClr val="FF0000"/>
                </a:solidFill>
              </a:rPr>
              <a:t>с</a:t>
            </a:r>
            <a:r>
              <a:rPr lang="ru-RU" altLang="ru-RU" sz="4800" b="1" dirty="0" smtClean="0">
                <a:solidFill>
                  <a:srgbClr val="00B050"/>
                </a:solidFill>
              </a:rPr>
              <a:t>т</a:t>
            </a:r>
            <a:r>
              <a:rPr lang="ru-RU" altLang="ru-RU" sz="4800" b="1" dirty="0" smtClean="0">
                <a:solidFill>
                  <a:srgbClr val="002060"/>
                </a:solidFill>
              </a:rPr>
              <a:t>л</a:t>
            </a:r>
            <a:r>
              <a:rPr lang="ru-RU" altLang="ru-RU" sz="4800" b="1" dirty="0" smtClean="0">
                <a:solidFill>
                  <a:srgbClr val="00B050"/>
                </a:solidFill>
              </a:rPr>
              <a:t>и</a:t>
            </a:r>
            <a:r>
              <a:rPr lang="ru-RU" altLang="ru-RU" sz="4800" b="1" dirty="0" smtClean="0">
                <a:solidFill>
                  <a:srgbClr val="FF0000"/>
                </a:solidFill>
              </a:rPr>
              <a:t>в</a:t>
            </a:r>
            <a:r>
              <a:rPr lang="ru-RU" altLang="ru-RU" sz="4800" b="1" dirty="0" smtClean="0">
                <a:solidFill>
                  <a:schemeClr val="accent3">
                    <a:lumMod val="75000"/>
                  </a:schemeClr>
                </a:solidFill>
              </a:rPr>
              <a:t>ы</a:t>
            </a:r>
            <a:r>
              <a:rPr lang="ru-RU" altLang="ru-RU" sz="4800" b="1" dirty="0" smtClean="0">
                <a:solidFill>
                  <a:srgbClr val="FF0000"/>
                </a:solidFill>
              </a:rPr>
              <a:t>й </a:t>
            </a:r>
            <a:r>
              <a:rPr lang="ru-RU" altLang="ru-RU" sz="4800" b="1" dirty="0" smtClean="0">
                <a:solidFill>
                  <a:srgbClr val="7030A0"/>
                </a:solidFill>
              </a:rPr>
              <a:t>у</a:t>
            </a:r>
            <a:r>
              <a:rPr lang="ru-RU" altLang="ru-RU" sz="4800" b="1" dirty="0" smtClean="0">
                <a:solidFill>
                  <a:srgbClr val="92D050"/>
                </a:solidFill>
              </a:rPr>
              <a:t>р</a:t>
            </a:r>
            <a:r>
              <a:rPr lang="ru-RU" altLang="ru-RU" sz="4800" b="1" dirty="0" smtClean="0">
                <a:solidFill>
                  <a:srgbClr val="0070C0"/>
                </a:solidFill>
              </a:rPr>
              <a:t>о</a:t>
            </a:r>
            <a:r>
              <a:rPr lang="ru-RU" altLang="ru-RU" sz="4800" b="1" dirty="0" smtClean="0">
                <a:solidFill>
                  <a:srgbClr val="FF0000"/>
                </a:solidFill>
              </a:rPr>
              <a:t>к </a:t>
            </a:r>
            <a:r>
              <a:rPr lang="ru-RU" altLang="ru-RU" sz="4800" b="1" dirty="0">
                <a:solidFill>
                  <a:srgbClr val="7030A0"/>
                </a:solidFill>
                <a:latin typeface="Calibri" pitchFamily="34" charset="0"/>
              </a:rPr>
              <a:t> </a:t>
            </a:r>
            <a:endParaRPr lang="ru-RU" altLang="ru-RU" sz="4800" b="1" dirty="0">
              <a:solidFill>
                <a:srgbClr val="7030A0"/>
              </a:solidFill>
            </a:endParaRPr>
          </a:p>
        </p:txBody>
      </p:sp>
      <p:sp>
        <p:nvSpPr>
          <p:cNvPr id="5" name="Rectangle 3"/>
          <p:cNvSpPr>
            <a:spLocks noGrp="1"/>
          </p:cNvSpPr>
          <p:nvPr>
            <p:ph idx="1"/>
          </p:nvPr>
        </p:nvSpPr>
        <p:spPr bwMode="auto">
          <a:xfrm>
            <a:off x="431800" y="1460500"/>
            <a:ext cx="10922000" cy="4715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85783" indent="-685783">
              <a:buNone/>
            </a:pPr>
            <a:r>
              <a:rPr lang="ru-RU" altLang="ru-RU" sz="3700" b="1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endParaRPr lang="ru-RU" altLang="ru-RU" sz="3700" b="1" dirty="0" smtClean="0">
              <a:solidFill>
                <a:srgbClr val="0070C0"/>
              </a:solidFill>
              <a:cs typeface="Times New Roman" pitchFamily="18" charset="0"/>
            </a:endParaRPr>
          </a:p>
          <a:p>
            <a:pPr marL="685783" indent="-685783">
              <a:buAutoNum type="arabicPeriod"/>
            </a:pPr>
            <a:r>
              <a:rPr lang="ru-RU" altLang="ru-RU" sz="3700" b="1" dirty="0" smtClean="0">
                <a:cs typeface="Times New Roman" pitchFamily="18" charset="0"/>
              </a:rPr>
              <a:t>Организационный </a:t>
            </a:r>
            <a:r>
              <a:rPr lang="ru-RU" altLang="ru-RU" sz="3700" b="1" dirty="0" smtClean="0">
                <a:cs typeface="Times New Roman" pitchFamily="18" charset="0"/>
              </a:rPr>
              <a:t>- </a:t>
            </a:r>
            <a:r>
              <a:rPr lang="ru-RU" altLang="ru-RU" sz="3600" b="1" dirty="0" smtClean="0">
                <a:solidFill>
                  <a:srgbClr val="7030A0"/>
                </a:solidFill>
                <a:cs typeface="Times New Roman" pitchFamily="18" charset="0"/>
              </a:rPr>
              <a:t>«Побуждение»</a:t>
            </a:r>
            <a:r>
              <a:rPr lang="en-US" altLang="ru-RU" sz="3600" b="1" dirty="0" smtClean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ru-RU" altLang="ru-RU" sz="3600" b="1" dirty="0" smtClean="0">
                <a:cs typeface="Times New Roman" pitchFamily="18" charset="0"/>
              </a:rPr>
              <a:t> </a:t>
            </a:r>
            <a:endParaRPr lang="ru-RU" altLang="ru-RU" sz="3600" b="1" dirty="0" smtClean="0">
              <a:solidFill>
                <a:srgbClr val="7030A0"/>
              </a:solidFill>
              <a:cs typeface="Times New Roman" pitchFamily="18" charset="0"/>
            </a:endParaRPr>
          </a:p>
          <a:p>
            <a:pPr marL="685783" indent="-685783">
              <a:buAutoNum type="arabicPeriod"/>
            </a:pPr>
            <a:r>
              <a:rPr lang="ru-RU" altLang="ru-RU" sz="3700" b="1" dirty="0" smtClean="0">
                <a:cs typeface="Times New Roman" pitchFamily="18" charset="0"/>
              </a:rPr>
              <a:t>Мотивационный - </a:t>
            </a:r>
            <a:r>
              <a:rPr lang="ru-RU" altLang="ru-RU" sz="3600" b="1" dirty="0" smtClean="0">
                <a:solidFill>
                  <a:srgbClr val="00B050"/>
                </a:solidFill>
                <a:cs typeface="Times New Roman" pitchFamily="18" charset="0"/>
              </a:rPr>
              <a:t>«Энергия»</a:t>
            </a:r>
          </a:p>
          <a:p>
            <a:pPr marL="685783" indent="-685783">
              <a:buAutoNum type="arabicPeriod"/>
            </a:pPr>
            <a:r>
              <a:rPr lang="ru-RU" altLang="ru-RU" sz="3700" b="1" dirty="0" smtClean="0">
                <a:cs typeface="Times New Roman" pitchFamily="18" charset="0"/>
              </a:rPr>
              <a:t>Информационный - </a:t>
            </a:r>
            <a:r>
              <a:rPr lang="ru-RU" altLang="ru-RU" sz="3600" b="1" dirty="0" smtClean="0">
                <a:solidFill>
                  <a:srgbClr val="FF0000"/>
                </a:solidFill>
                <a:cs typeface="Times New Roman" pitchFamily="18" charset="0"/>
              </a:rPr>
              <a:t>«В</a:t>
            </a:r>
            <a:r>
              <a:rPr lang="ru-RU" altLang="ru-RU" sz="3600" b="1" dirty="0" smtClean="0">
                <a:solidFill>
                  <a:srgbClr val="00B050"/>
                </a:solidFill>
                <a:cs typeface="Times New Roman" pitchFamily="18" charset="0"/>
              </a:rPr>
              <a:t>к</a:t>
            </a:r>
            <a:r>
              <a:rPr lang="ru-RU" altLang="ru-RU" sz="3600" b="1" dirty="0" smtClean="0">
                <a:solidFill>
                  <a:srgbClr val="FF0000"/>
                </a:solidFill>
                <a:cs typeface="Times New Roman" pitchFamily="18" charset="0"/>
              </a:rPr>
              <a:t>усн</a:t>
            </a:r>
            <a:r>
              <a:rPr lang="ru-RU" altLang="ru-RU" sz="3600" b="1" dirty="0" smtClean="0">
                <a:solidFill>
                  <a:srgbClr val="00B0F0"/>
                </a:solidFill>
                <a:cs typeface="Times New Roman" pitchFamily="18" charset="0"/>
              </a:rPr>
              <a:t>я</a:t>
            </a:r>
            <a:r>
              <a:rPr lang="ru-RU" altLang="ru-RU" sz="3600" b="1" dirty="0" smtClean="0">
                <a:solidFill>
                  <a:srgbClr val="FF0000"/>
                </a:solidFill>
                <a:cs typeface="Times New Roman" pitchFamily="18" charset="0"/>
              </a:rPr>
              <a:t>т</a:t>
            </a:r>
            <a:r>
              <a:rPr lang="ru-RU" altLang="ru-RU" sz="3600" b="1" dirty="0" smtClean="0">
                <a:solidFill>
                  <a:srgbClr val="002060"/>
                </a:solidFill>
                <a:cs typeface="Times New Roman" pitchFamily="18" charset="0"/>
              </a:rPr>
              <a:t>и</a:t>
            </a:r>
            <a:r>
              <a:rPr lang="ru-RU" altLang="ru-RU" sz="3600" b="1" dirty="0" smtClean="0">
                <a:solidFill>
                  <a:srgbClr val="FF0000"/>
                </a:solidFill>
                <a:cs typeface="Times New Roman" pitchFamily="18" charset="0"/>
              </a:rPr>
              <a:t>н</a:t>
            </a:r>
            <a:r>
              <a:rPr lang="ru-RU" altLang="ru-RU" sz="3600" b="1" dirty="0" smtClean="0">
                <a:solidFill>
                  <a:srgbClr val="00B050"/>
                </a:solidFill>
                <a:cs typeface="Times New Roman" pitchFamily="18" charset="0"/>
              </a:rPr>
              <a:t>а</a:t>
            </a:r>
            <a:r>
              <a:rPr lang="ru-RU" altLang="ru-RU" sz="3600" b="1" dirty="0" smtClean="0">
                <a:solidFill>
                  <a:srgbClr val="FF0000"/>
                </a:solidFill>
                <a:cs typeface="Times New Roman" pitchFamily="18" charset="0"/>
              </a:rPr>
              <a:t>»  </a:t>
            </a:r>
          </a:p>
          <a:p>
            <a:pPr marL="685783" indent="-685783">
              <a:buAutoNum type="arabicPeriod"/>
            </a:pPr>
            <a:r>
              <a:rPr lang="ru-RU" altLang="ru-RU" sz="3700" b="1" dirty="0" smtClean="0">
                <a:cs typeface="Times New Roman" pitchFamily="18" charset="0"/>
              </a:rPr>
              <a:t>Практический - </a:t>
            </a:r>
            <a:r>
              <a:rPr lang="ru-RU" altLang="ru-RU" sz="3600" b="1" dirty="0" smtClean="0">
                <a:solidFill>
                  <a:srgbClr val="FF0000"/>
                </a:solidFill>
                <a:cs typeface="Times New Roman" pitchFamily="18" charset="0"/>
              </a:rPr>
              <a:t>«Подарочек»</a:t>
            </a:r>
            <a:r>
              <a:rPr lang="ru-RU" altLang="ru-RU" sz="3600" b="1" dirty="0" smtClean="0">
                <a:cs typeface="Times New Roman" pitchFamily="18" charset="0"/>
              </a:rPr>
              <a:t> </a:t>
            </a:r>
            <a:endParaRPr lang="ru-RU" altLang="ru-RU" sz="3600" b="1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 marL="685783" indent="-685783">
              <a:buAutoNum type="arabicPeriod"/>
            </a:pPr>
            <a:r>
              <a:rPr lang="ru-RU" altLang="ru-RU" sz="3700" b="1" dirty="0" smtClean="0">
                <a:cs typeface="Times New Roman" pitchFamily="18" charset="0"/>
              </a:rPr>
              <a:t>Оценочный - </a:t>
            </a:r>
            <a:r>
              <a:rPr lang="ru-RU" altLang="ru-RU" sz="3600" b="1" dirty="0" smtClean="0">
                <a:solidFill>
                  <a:srgbClr val="00B0F0"/>
                </a:solidFill>
                <a:cs typeface="Times New Roman" pitchFamily="18" charset="0"/>
              </a:rPr>
              <a:t>«Вклад в будущее»</a:t>
            </a:r>
            <a:r>
              <a:rPr lang="ru-RU" altLang="ru-RU" sz="3600" b="1" dirty="0" smtClean="0">
                <a:cs typeface="Times New Roman" pitchFamily="18" charset="0"/>
              </a:rPr>
              <a:t> </a:t>
            </a:r>
            <a:endParaRPr lang="ru-RU" altLang="ru-RU" sz="3600" b="1" dirty="0" smtClean="0">
              <a:solidFill>
                <a:srgbClr val="00B0F0"/>
              </a:solidFill>
              <a:cs typeface="Times New Roman" pitchFamily="18" charset="0"/>
            </a:endParaRPr>
          </a:p>
          <a:p>
            <a:pPr marL="685783" indent="-685783">
              <a:buAutoNum type="arabicPeriod"/>
            </a:pPr>
            <a:r>
              <a:rPr lang="ru-RU" altLang="ru-RU" sz="3700" b="1" dirty="0" smtClean="0">
                <a:cs typeface="Times New Roman" pitchFamily="18" charset="0"/>
              </a:rPr>
              <a:t>Рефлексивный - </a:t>
            </a:r>
            <a:r>
              <a:rPr lang="ru-RU" altLang="ru-RU" sz="3600" b="1" dirty="0" smtClean="0">
                <a:solidFill>
                  <a:srgbClr val="002060"/>
                </a:solidFill>
                <a:cs typeface="Times New Roman" pitchFamily="18" charset="0"/>
              </a:rPr>
              <a:t>«Хочу ещё!» </a:t>
            </a:r>
            <a:endParaRPr lang="ru-RU" altLang="ru-RU" sz="3600" b="1" dirty="0">
              <a:solidFill>
                <a:srgbClr val="002060"/>
              </a:solidFill>
              <a:cs typeface="Times New Roman" pitchFamily="18" charset="0"/>
            </a:endParaRPr>
          </a:p>
          <a:p>
            <a:pPr marL="457189" indent="-457189" eaLnBrk="0" hangingPunct="0">
              <a:spcBef>
                <a:spcPct val="20000"/>
              </a:spcBef>
              <a:buFont typeface="Arial" charset="0"/>
              <a:buChar char="•"/>
            </a:pPr>
            <a:endParaRPr lang="ru-RU" altLang="ru-RU" sz="4300" dirty="0">
              <a:latin typeface="Calibri" pitchFamily="34" charset="0"/>
            </a:endParaRPr>
          </a:p>
        </p:txBody>
      </p:sp>
      <p:pic>
        <p:nvPicPr>
          <p:cNvPr id="6" name="Picture 2" descr="C:\Users\Учитель\Desktop\Strawberry-and-croissants_2560x14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78470" y="1111436"/>
            <a:ext cx="2036483" cy="2251913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0" y="304801"/>
            <a:ext cx="11582400" cy="441324"/>
          </a:xfrm>
          <a:prstGeom prst="rect">
            <a:avLst/>
          </a:prstGeom>
        </p:spPr>
        <p:txBody>
          <a:bodyPr lIns="121917" tIns="60958" rIns="121917" bIns="60958" anchor="ctr">
            <a:normAutofit fontScale="25000" lnSpcReduction="20000"/>
          </a:bodyPr>
          <a:lstStyle/>
          <a:p>
            <a:pPr algn="ctr">
              <a:defRPr/>
            </a:pPr>
            <a:endParaRPr lang="ru-RU" sz="10700" dirty="0" smtClean="0">
              <a:solidFill>
                <a:srgbClr val="002060"/>
              </a:solidFill>
              <a:ea typeface="Fedra Sans Pro Demi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ru-RU" sz="9600" dirty="0" smtClean="0">
                <a:solidFill>
                  <a:schemeClr val="accent5">
                    <a:lumMod val="50000"/>
                  </a:schemeClr>
                </a:solidFill>
                <a:ea typeface="Fedra Sans Pro Demi" pitchFamily="34" charset="0"/>
                <a:cs typeface="Arial" pitchFamily="34" charset="0"/>
              </a:rPr>
              <a:t>МОУ «Средняя школа №3 имени Олега Васильевича Изотова» Ярославль </a:t>
            </a:r>
            <a:endParaRPr lang="ru-RU" sz="9600" dirty="0" smtClean="0">
              <a:solidFill>
                <a:srgbClr val="002060"/>
              </a:solidFill>
              <a:ea typeface="Fedra Sans Pro Demi" pitchFamily="34" charset="0"/>
              <a:cs typeface="Arial" pitchFamily="34" charset="0"/>
            </a:endParaRPr>
          </a:p>
          <a:p>
            <a:pPr algn="ctr">
              <a:defRPr/>
            </a:pPr>
            <a:endParaRPr lang="ru-RU" sz="2900" b="1" dirty="0">
              <a:solidFill>
                <a:srgbClr val="002060"/>
              </a:solidFill>
              <a:ea typeface="Fedra Sans Pro Demi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 decel="100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800" decel="100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800" decel="100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800" decel="100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800" decel="100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800" decel="100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s://i.pinimg.com/originals/26/d9/f7/26d9f7e222a907035e710f929eafcd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9694" y="2200759"/>
            <a:ext cx="3006671" cy="4215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2" descr="https://xn--c1ao2a.xn--p1ai/upload/iblock/050/050230ad43c8c2dbfceb3ee44671a1f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8617" y="2169763"/>
            <a:ext cx="2969683" cy="4262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239185" y="578224"/>
            <a:ext cx="11508530" cy="1112465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i="1" u="sng" dirty="0" smtClean="0">
                <a:solidFill>
                  <a:srgbClr val="C00000"/>
                </a:solidFill>
                <a:ea typeface="+mj-ea"/>
                <a:cs typeface="+mj-cs"/>
              </a:rPr>
              <a:t>Текст – это фиксация человеческой мысли!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3600" i="1" u="sng" dirty="0" smtClean="0">
                <a:solidFill>
                  <a:srgbClr val="002060"/>
                </a:solidFill>
                <a:ea typeface="+mj-ea"/>
                <a:cs typeface="+mj-cs"/>
              </a:rPr>
              <a:t>Каждый </a:t>
            </a:r>
            <a:r>
              <a:rPr lang="ru-RU" sz="3600" i="1" u="sng" dirty="0" err="1" smtClean="0">
                <a:solidFill>
                  <a:srgbClr val="002060"/>
                </a:solidFill>
                <a:ea typeface="+mj-ea"/>
                <a:cs typeface="+mj-cs"/>
              </a:rPr>
              <a:t>контент</a:t>
            </a:r>
            <a:r>
              <a:rPr lang="ru-RU" sz="3600" i="1" u="sng" dirty="0" smtClean="0">
                <a:solidFill>
                  <a:srgbClr val="002060"/>
                </a:solidFill>
                <a:ea typeface="+mj-ea"/>
                <a:cs typeface="+mj-cs"/>
              </a:rPr>
              <a:t> развивает ЛП.</a:t>
            </a: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-1" y="188914"/>
            <a:ext cx="11716719" cy="936625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200" b="1" i="1" u="sng" dirty="0">
                <a:solidFill>
                  <a:srgbClr val="002060"/>
                </a:solidFill>
                <a:latin typeface="+mn-lt"/>
                <a:ea typeface="+mj-ea"/>
                <a:cs typeface="+mj-cs"/>
              </a:rPr>
              <a:t>МОУ   «Средняя школа </a:t>
            </a:r>
            <a:r>
              <a:rPr lang="ru-RU" sz="2200" b="1" i="1" u="sng" dirty="0" smtClean="0">
                <a:solidFill>
                  <a:srgbClr val="002060"/>
                </a:solidFill>
                <a:latin typeface="+mn-lt"/>
                <a:ea typeface="+mj-ea"/>
                <a:cs typeface="+mj-cs"/>
              </a:rPr>
              <a:t>№3  </a:t>
            </a:r>
            <a:r>
              <a:rPr lang="ru-RU" sz="2200" b="1" i="1" u="sng" dirty="0" smtClean="0">
                <a:solidFill>
                  <a:srgbClr val="002060"/>
                </a:solidFill>
                <a:latin typeface="+mn-lt"/>
                <a:ea typeface="+mj-ea"/>
                <a:cs typeface="+mj-cs"/>
              </a:rPr>
              <a:t>имени </a:t>
            </a:r>
            <a:r>
              <a:rPr lang="ru-RU" sz="2200" b="1" i="1" u="sng" dirty="0">
                <a:solidFill>
                  <a:srgbClr val="002060"/>
                </a:solidFill>
                <a:latin typeface="+mn-lt"/>
                <a:ea typeface="+mj-ea"/>
                <a:cs typeface="+mj-cs"/>
              </a:rPr>
              <a:t>Олега Васильевича Изотова»   </a:t>
            </a:r>
            <a:r>
              <a:rPr lang="ru-RU" sz="2200" b="1" i="1" dirty="0" smtClean="0">
                <a:solidFill>
                  <a:srgbClr val="002060"/>
                </a:solidFill>
                <a:latin typeface="+mn-lt"/>
                <a:ea typeface="+mj-ea"/>
                <a:cs typeface="+mj-cs"/>
              </a:rPr>
              <a:t>г</a:t>
            </a:r>
            <a:r>
              <a:rPr lang="ru-RU" sz="2200" b="1" i="1" dirty="0">
                <a:solidFill>
                  <a:srgbClr val="002060"/>
                </a:solidFill>
                <a:latin typeface="+mn-lt"/>
                <a:ea typeface="+mj-ea"/>
                <a:cs typeface="+mj-cs"/>
              </a:rPr>
              <a:t>. Ярославль </a:t>
            </a:r>
          </a:p>
        </p:txBody>
      </p:sp>
      <p:pic>
        <p:nvPicPr>
          <p:cNvPr id="12" name="Picture 4" descr="D:\old\Мои документы\Мои рисунки\Анимация\выпуск1\звездочки\zvezdochki-39.gif">
            <a:extLst>
              <a:ext uri="{FF2B5EF4-FFF2-40B4-BE49-F238E27FC236}">
                <a16:creationId xmlns="" xmlns:a16="http://schemas.microsoft.com/office/drawing/2014/main" id="{DE8375E1-A608-45C7-B22C-761B67C06CC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416157">
            <a:off x="9726658" y="3083877"/>
            <a:ext cx="2143125" cy="1426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 descr="D:\old\Мои документы\Мои рисунки\Анимация\выпуск1\звездочки\zvezdochki-56.gif">
            <a:extLst>
              <a:ext uri="{FF2B5EF4-FFF2-40B4-BE49-F238E27FC236}">
                <a16:creationId xmlns="" xmlns:a16="http://schemas.microsoft.com/office/drawing/2014/main" id="{39BF4BAB-DC06-4079-8F0E-CF7AA6D0F7E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5980" y="2537776"/>
            <a:ext cx="2286278" cy="1646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2"/>
          <p:cNvSpPr txBox="1">
            <a:spLocks/>
          </p:cNvSpPr>
          <p:nvPr/>
        </p:nvSpPr>
        <p:spPr>
          <a:xfrm>
            <a:off x="4095877" y="2334912"/>
            <a:ext cx="7712015" cy="35569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2600" dirty="0" smtClean="0"/>
              <a:t>Контактная информация:</a:t>
            </a:r>
            <a:endParaRPr lang="en-US" sz="2600" dirty="0" smtClean="0"/>
          </a:p>
          <a:p>
            <a:pPr marL="0" indent="0" algn="ctr">
              <a:buFont typeface="Arial" panose="020B0604020202020204" pitchFamily="34" charset="0"/>
              <a:buNone/>
            </a:pPr>
            <a:endParaRPr lang="ru-RU" sz="26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2400" dirty="0" smtClean="0"/>
              <a:t>Адрес: Ярославль, ул. Жукова, 7а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2400" dirty="0" smtClean="0"/>
              <a:t>Телефон: 8-910-971-95-21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2400" dirty="0" err="1" smtClean="0"/>
              <a:t>E-mail</a:t>
            </a:r>
            <a:r>
              <a:rPr lang="ru-RU" sz="2400" dirty="0" smtClean="0"/>
              <a:t>: </a:t>
            </a:r>
            <a:r>
              <a:rPr lang="en-US" sz="2400" dirty="0" smtClean="0"/>
              <a:t> </a:t>
            </a:r>
            <a:r>
              <a:rPr lang="en-US" sz="2400" dirty="0" smtClean="0">
                <a:hlinkClick r:id="rId2"/>
              </a:rPr>
              <a:t>yarcshool3@yandex.ru</a:t>
            </a:r>
            <a:r>
              <a:rPr lang="en-US" sz="2400" dirty="0" smtClean="0"/>
              <a:t>  </a:t>
            </a:r>
            <a:endParaRPr lang="ru-RU" sz="2400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3952698" y="1361775"/>
            <a:ext cx="7673200" cy="973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>
                <a:solidFill>
                  <a:srgbClr val="26457C"/>
                </a:solidFill>
                <a:latin typeface="+mn-lt"/>
                <a:ea typeface="+mn-ea"/>
                <a:cs typeface="+mn-cs"/>
              </a:rPr>
              <a:t>Спасибо</a:t>
            </a:r>
            <a:r>
              <a:rPr lang="ru-RU" sz="4000" dirty="0" smtClean="0">
                <a:solidFill>
                  <a:srgbClr val="78414F"/>
                </a:solidFill>
              </a:rPr>
              <a:t> </a:t>
            </a:r>
            <a:r>
              <a:rPr lang="ru-RU" sz="4000" b="1" dirty="0">
                <a:solidFill>
                  <a:srgbClr val="26457C"/>
                </a:solidFill>
                <a:latin typeface="+mn-lt"/>
                <a:ea typeface="+mn-ea"/>
                <a:cs typeface="+mn-cs"/>
              </a:rPr>
              <a:t>за внимание! </a:t>
            </a:r>
          </a:p>
        </p:txBody>
      </p:sp>
    </p:spTree>
    <p:extLst>
      <p:ext uri="{BB962C8B-B14F-4D97-AF65-F5344CB8AC3E}">
        <p14:creationId xmlns:p14="http://schemas.microsoft.com/office/powerpoint/2010/main" xmlns="" val="2672944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719</TotalTime>
  <Words>272</Words>
  <Application>Microsoft Office PowerPoint</Application>
  <PresentationFormat>Произвольный</PresentationFormat>
  <Paragraphs>71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Галина Дмитриевна Редченкова</dc:creator>
  <cp:lastModifiedBy>Учитель</cp:lastModifiedBy>
  <cp:revision>77</cp:revision>
  <dcterms:created xsi:type="dcterms:W3CDTF">2022-03-17T06:20:17Z</dcterms:created>
  <dcterms:modified xsi:type="dcterms:W3CDTF">2022-04-05T10:10:43Z</dcterms:modified>
</cp:coreProperties>
</file>