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4" r:id="rId6"/>
    <p:sldId id="271" r:id="rId7"/>
    <p:sldId id="257" r:id="rId8"/>
    <p:sldId id="283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2012" autoAdjust="0"/>
  </p:normalViewPr>
  <p:slideViewPr>
    <p:cSldViewPr snapToGrid="0" showGuides="1">
      <p:cViewPr>
        <p:scale>
          <a:sx n="102" d="100"/>
          <a:sy n="102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t>11.04.2022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t>11.04.2022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cs typeface="Arial" pitchFamily="34" charset="0"/>
              </a:rPr>
              <a:t>Примечание. </a:t>
            </a:r>
            <a:r>
              <a:rPr lang="ru-RU" sz="1200" dirty="0">
                <a:cs typeface="Arial" pitchFamily="34" charset="0"/>
              </a:rPr>
              <a:t>Хотите разместить другое изображение на этом слайде? Выберите рисунок и удалите его. Теперь щелкните значок "Рисунки" в заполнителе, чтобы вставить свое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1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8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7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6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1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5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9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8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30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cs typeface="Arial" pitchFamily="34" charset="0"/>
              </a:rPr>
              <a:t>Примечание. </a:t>
            </a:r>
            <a:r>
              <a:rPr lang="ru-RU" sz="1200" dirty="0">
                <a:cs typeface="Arial" pitchFamily="34" charset="0"/>
              </a:rPr>
              <a:t>Хотите разместить другое изображение на этом слайде? Выберите рисунок и удалите его. Теперь щелкните значок "Рисунки" в заполнителе, чтобы вставить свое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2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cs typeface="Arial" pitchFamily="34" charset="0"/>
              </a:rPr>
              <a:t>Примечание. </a:t>
            </a:r>
            <a:r>
              <a:rPr lang="ru-RU" sz="1200" dirty="0">
                <a:cs typeface="Arial" pitchFamily="34" charset="0"/>
              </a:rPr>
              <a:t>Хотите разместить другое изображение на этом слайде? Выберите рисунок и удалите его. Теперь щелкните значок "Рисунки" в заполнителе, чтобы вставить свое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8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6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5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6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ru-RU" sz="44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18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ru-RU" sz="20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8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ru-RU" sz="4400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ru-RU" sz="18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ru-RU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 latinLnBrk="0">
              <a:defRPr lang="ru-RU"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  <a:lvl9pPr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/>
            </a:lvl8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 latinLnBrk="0">
              <a:defRPr lang="ru-RU" sz="2000"/>
            </a:lvl1pPr>
            <a:lvl2pPr latinLnBrk="0">
              <a:defRPr lang="ru-RU" sz="1600"/>
            </a:lvl2pPr>
            <a:lvl3pPr latinLnBrk="0">
              <a:defRPr lang="ru-RU" sz="1600"/>
            </a:lvl3pPr>
            <a:lvl4pPr latinLnBrk="0">
              <a:defRPr lang="ru-RU" sz="1400"/>
            </a:lvl4pPr>
            <a:lvl5pPr latinLnBrk="0">
              <a:defRPr lang="ru-RU" sz="1400"/>
            </a:lvl5pPr>
            <a:lvl6pPr latinLnBrk="0">
              <a:defRPr lang="ru-RU" sz="1400"/>
            </a:lvl6pPr>
            <a:lvl7pPr latinLnBrk="0">
              <a:defRPr lang="ru-RU" sz="1400"/>
            </a:lvl7pPr>
            <a:lvl8pPr latinLnBrk="0">
              <a:defRPr lang="ru-RU" sz="1400"/>
            </a:lvl8pPr>
            <a:lvl9pPr latinLnBrk="0">
              <a:defRPr lang="ru-RU"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8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/>
              <a:t>11.04.2022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Шестой уровень</a:t>
            </a:r>
          </a:p>
          <a:p>
            <a:pPr lvl="6"/>
            <a:r>
              <a:rPr lang="ru-RU" dirty="0"/>
              <a:t>Седьмой уровень</a:t>
            </a:r>
          </a:p>
          <a:p>
            <a:pPr lvl="7"/>
            <a:r>
              <a:rPr lang="ru-RU" dirty="0"/>
              <a:t>Восьмой уровень</a:t>
            </a:r>
          </a:p>
          <a:p>
            <a:pPr lvl="8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/>
              <a:pPr/>
              <a:t>11.04.2022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371850" y="1504950"/>
            <a:ext cx="7729409" cy="3208620"/>
          </a:xfrm>
        </p:spPr>
        <p:txBody>
          <a:bodyPr anchor="ctr">
            <a:normAutofit/>
          </a:bodyPr>
          <a:lstStyle/>
          <a:p>
            <a:r>
              <a:rPr lang="ru-RU" sz="4000" dirty="0"/>
              <a:t>Святоотеческая литература и русская философия о русской культуре как культуре сердца</a:t>
            </a:r>
            <a:endParaRPr lang="ru-RU" sz="4000" dirty="0">
              <a:solidFill>
                <a:srgbClr val="514843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ru-RU" dirty="0"/>
              <a:t>Шемякина Наталья Анатольевна, директор Международной школы русского языка и русской культуры "</a:t>
            </a:r>
            <a:r>
              <a:rPr lang="ru-RU" dirty="0" err="1"/>
              <a:t>В.Даль</a:t>
            </a:r>
            <a:r>
              <a:rPr lang="ru-RU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Школа в городе Нови Сад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 (Сербия - июнь, 2014).</a:t>
            </a:r>
            <a:r>
              <a:rPr lang="ru-RU" dirty="0">
                <a:latin typeface="Century Gothic"/>
              </a:rPr>
              <a:t> </a:t>
            </a:r>
            <a:endParaRPr lang="ru-RU" b="1" dirty="0">
              <a:latin typeface="Century Gothic"/>
            </a:endParaRPr>
          </a:p>
        </p:txBody>
      </p:sp>
      <p:pic>
        <p:nvPicPr>
          <p:cNvPr id="5" name="Рисунок 4" descr="5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688134"/>
            <a:ext cx="6430912" cy="43961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Республика Корея, Польша, Сербия,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 Уроки русского языка для детей и преподавателей гимназии им. Й.Й. </a:t>
            </a:r>
            <a:r>
              <a:rPr lang="ru-RU" dirty="0" err="1">
                <a:latin typeface="Century Gothic"/>
              </a:rPr>
              <a:t>Змая</a:t>
            </a:r>
            <a:r>
              <a:rPr lang="ru-RU" dirty="0">
                <a:latin typeface="Century Gothic"/>
              </a:rPr>
              <a:t>.</a:t>
            </a:r>
          </a:p>
          <a:p>
            <a:r>
              <a:rPr lang="ru-RU" dirty="0">
                <a:latin typeface="Century Gothic"/>
              </a:rPr>
              <a:t>Математика на русском, химия на русском. Уроки сербского языка. Спортивные товарищеские встречи по баскетболу и волейболу. Кинофестиваль «Облака». Посещение монастырей на </a:t>
            </a:r>
            <a:r>
              <a:rPr lang="ru-RU" dirty="0" err="1">
                <a:latin typeface="Century Gothic"/>
              </a:rPr>
              <a:t>Фрушка</a:t>
            </a:r>
            <a:r>
              <a:rPr lang="ru-RU" dirty="0">
                <a:latin typeface="Century Gothic"/>
              </a:rPr>
              <a:t> Горе, экскурсия в </a:t>
            </a:r>
            <a:r>
              <a:rPr lang="ru-RU" dirty="0" err="1">
                <a:latin typeface="Century Gothic"/>
              </a:rPr>
              <a:t>Сремски</a:t>
            </a:r>
            <a:r>
              <a:rPr lang="ru-RU" dirty="0">
                <a:latin typeface="Century Gothic"/>
              </a:rPr>
              <a:t> </a:t>
            </a:r>
            <a:r>
              <a:rPr lang="ru-RU" dirty="0" err="1">
                <a:latin typeface="Century Gothic"/>
              </a:rPr>
              <a:t>Карловцы</a:t>
            </a:r>
            <a:r>
              <a:rPr lang="ru-RU" dirty="0">
                <a:latin typeface="Century Gothic"/>
              </a:rPr>
              <a:t> и Белград. Совместный русско-сербский фестиваль талантов.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Школа в Вотчине Деда Мороза в Великом Устюге (Вологодская область - июль, 2014).</a:t>
            </a:r>
          </a:p>
        </p:txBody>
      </p:sp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16" y="1600199"/>
            <a:ext cx="6335221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Франция, Сербия, Россия.</a:t>
            </a:r>
          </a:p>
          <a:p>
            <a:r>
              <a:rPr lang="ru-RU" dirty="0">
                <a:latin typeface="Century Gothic"/>
              </a:rPr>
              <a:t>72-часовая программа обучения русскому языку. </a:t>
            </a:r>
          </a:p>
          <a:p>
            <a:r>
              <a:rPr lang="ru-RU" dirty="0">
                <a:latin typeface="Century Gothic"/>
              </a:rPr>
              <a:t>Уроки на природе. </a:t>
            </a:r>
          </a:p>
          <a:p>
            <a:r>
              <a:rPr lang="ru-RU" dirty="0" err="1">
                <a:latin typeface="Century Gothic"/>
              </a:rPr>
              <a:t>Прокопьевская</a:t>
            </a:r>
            <a:r>
              <a:rPr lang="ru-RU" dirty="0">
                <a:latin typeface="Century Gothic"/>
              </a:rPr>
              <a:t> ярмарка. </a:t>
            </a:r>
          </a:p>
          <a:p>
            <a:r>
              <a:rPr lang="ru-RU" dirty="0">
                <a:latin typeface="Century Gothic"/>
              </a:rPr>
              <a:t>Постановка спектакля-водевиля  «Беда от нежного сердца». </a:t>
            </a:r>
          </a:p>
          <a:p>
            <a:r>
              <a:rPr lang="ru-RU" dirty="0">
                <a:latin typeface="Century Gothic"/>
              </a:rPr>
              <a:t>Реальные квесты. </a:t>
            </a:r>
          </a:p>
          <a:p>
            <a:r>
              <a:rPr lang="ru-RU" dirty="0">
                <a:latin typeface="Century Gothic"/>
              </a:rPr>
              <a:t>Литературная мастерская. Вечер «Песни над Сухоной». Русские народные игрища и забавы. </a:t>
            </a:r>
          </a:p>
          <a:p>
            <a:r>
              <a:rPr lang="ru-RU" dirty="0">
                <a:latin typeface="Century Gothic"/>
              </a:rPr>
              <a:t>Вечер русско-китайской дружбы «В гостях у Деда Мороза».</a:t>
            </a:r>
          </a:p>
          <a:p>
            <a:endParaRPr lang="ru-RU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91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Международный молодежный форум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«</a:t>
            </a:r>
            <a:r>
              <a:rPr lang="ru-RU" b="1" dirty="0" err="1">
                <a:latin typeface="Century Gothic"/>
              </a:rPr>
              <a:t>Бежин</a:t>
            </a:r>
            <a:r>
              <a:rPr lang="ru-RU" b="1" dirty="0">
                <a:latin typeface="Century Gothic"/>
              </a:rPr>
              <a:t> луг» (Орел - август, 2014).</a:t>
            </a:r>
            <a:r>
              <a:rPr lang="ru-RU" dirty="0">
                <a:latin typeface="Century Gothic"/>
              </a:rPr>
              <a:t> </a:t>
            </a:r>
            <a:endParaRPr lang="ru-RU" b="1" dirty="0">
              <a:latin typeface="Century Gothic"/>
            </a:endParaRPr>
          </a:p>
        </p:txBody>
      </p:sp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988" y="1600199"/>
            <a:ext cx="5736278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Индия, Сербия, Польша, Франция,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 Уроки чтения на природе.  Литературные экскурсии по городам Орел и Мценск. Посещение усадьбы И.С. Тургенева «Спасское-</a:t>
            </a:r>
            <a:r>
              <a:rPr lang="ru-RU" dirty="0" err="1">
                <a:latin typeface="Century Gothic"/>
              </a:rPr>
              <a:t>Лутовиново</a:t>
            </a:r>
            <a:r>
              <a:rPr lang="ru-RU" dirty="0">
                <a:latin typeface="Century Gothic"/>
              </a:rPr>
              <a:t>» и усадьбы Л.Н. Толстого « Ясная Поляна». Постановка спектакля по мотивам рассказов Н. Тэффи с исполнением русских романсов. Совместно с Фондом «Русский мир» на Форуме молодежи «</a:t>
            </a:r>
            <a:r>
              <a:rPr lang="ru-RU" dirty="0" err="1">
                <a:latin typeface="Century Gothic"/>
              </a:rPr>
              <a:t>Бежин</a:t>
            </a:r>
            <a:r>
              <a:rPr lang="ru-RU" dirty="0">
                <a:latin typeface="Century Gothic"/>
              </a:rPr>
              <a:t> луг» было разработано 100 проектов по продвижению русского языка и русской культуры в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Ярославле - ноябрь, 2014.</a:t>
            </a:r>
          </a:p>
        </p:txBody>
      </p:sp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651458"/>
            <a:ext cx="6430912" cy="44694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Франция, Перу,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  Урок «Дар речи». </a:t>
            </a:r>
          </a:p>
          <a:p>
            <a:r>
              <a:rPr lang="ru-RU" dirty="0">
                <a:latin typeface="Century Gothic"/>
              </a:rPr>
              <a:t>Уроки занимательной лингвистики. Хоровое пение. Поэтические чтения. Уроки-экскурсии. </a:t>
            </a:r>
          </a:p>
          <a:p>
            <a:r>
              <a:rPr lang="ru-RU" dirty="0" err="1">
                <a:latin typeface="Century Gothic"/>
              </a:rPr>
              <a:t>Мультфестиваль</a:t>
            </a:r>
            <a:r>
              <a:rPr lang="ru-RU" dirty="0">
                <a:latin typeface="Century Gothic"/>
              </a:rPr>
              <a:t> «Облака» в студии анимации «оскароносца»  Александра Петрова, посещение театра им. Волкова. Дом космонавтики им. </a:t>
            </a:r>
            <a:r>
              <a:rPr lang="ru-RU" dirty="0" err="1">
                <a:latin typeface="Century Gothic"/>
              </a:rPr>
              <a:t>В.Терешковой</a:t>
            </a:r>
            <a:r>
              <a:rPr lang="ru-RU" dirty="0">
                <a:latin typeface="Century Gothic"/>
              </a:rPr>
              <a:t>.</a:t>
            </a:r>
          </a:p>
          <a:p>
            <a:r>
              <a:rPr lang="ru-RU" dirty="0">
                <a:latin typeface="Century Gothic"/>
              </a:rPr>
              <a:t>Зоопарк. </a:t>
            </a:r>
          </a:p>
          <a:p>
            <a:r>
              <a:rPr lang="ru-RU" dirty="0">
                <a:latin typeface="Century Gothic"/>
              </a:rPr>
              <a:t>Бал в первом  частном музее «Музыка и время».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Костроме - март, 2015.</a:t>
            </a:r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741515"/>
            <a:ext cx="6430912" cy="4289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  <a:endParaRPr lang="ru-RU">
              <a:latin typeface="Century Gothic"/>
            </a:endParaRPr>
          </a:p>
          <a:p>
            <a:r>
              <a:rPr lang="ru-RU" b="1" dirty="0">
                <a:latin typeface="Century Gothic"/>
              </a:rPr>
              <a:t>Великобритания, Ирландия, Австралия, Россия.</a:t>
            </a:r>
            <a:r>
              <a:rPr lang="ru-RU" dirty="0">
                <a:latin typeface="Century Gothic"/>
              </a:rPr>
              <a:t> </a:t>
            </a:r>
          </a:p>
          <a:p>
            <a:r>
              <a:rPr lang="ru-RU" dirty="0">
                <a:latin typeface="Century Gothic"/>
              </a:rPr>
              <a:t>36-часовая программа обучения русскому языку. Урок «Дар речи». Каллиграфия.  Хоровое пение. Кинофестиваль «Облака» с участием режиссера-мультипликатора </a:t>
            </a:r>
            <a:r>
              <a:rPr lang="ru-RU" dirty="0" err="1">
                <a:latin typeface="Century Gothic"/>
              </a:rPr>
              <a:t>Аиды</a:t>
            </a:r>
            <a:r>
              <a:rPr lang="ru-RU" dirty="0">
                <a:latin typeface="Century Gothic"/>
              </a:rPr>
              <a:t> </a:t>
            </a:r>
            <a:r>
              <a:rPr lang="ru-RU" dirty="0" err="1">
                <a:latin typeface="Century Gothic"/>
              </a:rPr>
              <a:t>Зябликовой</a:t>
            </a:r>
            <a:r>
              <a:rPr lang="ru-RU" dirty="0">
                <a:latin typeface="Century Gothic"/>
              </a:rPr>
              <a:t> (автора мультсериала «Домовенок Кузя»). Посещение </a:t>
            </a:r>
            <a:r>
              <a:rPr lang="ru-RU" dirty="0" err="1">
                <a:latin typeface="Century Gothic"/>
              </a:rPr>
              <a:t>Ипатьевского</a:t>
            </a:r>
            <a:r>
              <a:rPr lang="ru-RU" dirty="0">
                <a:latin typeface="Century Gothic"/>
              </a:rPr>
              <a:t> монастыря, Костромского театра драмы, Музея природы, Дворца Снегурочки.</a:t>
            </a:r>
          </a:p>
          <a:p>
            <a:endParaRPr lang="ru-RU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92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Нови Сад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(Сербия - июль, 2015).</a:t>
            </a:r>
            <a:r>
              <a:rPr lang="ru-RU" dirty="0">
                <a:latin typeface="Century Gothic"/>
              </a:rPr>
              <a:t> </a:t>
            </a:r>
            <a:endParaRPr lang="ru-RU" dirty="0">
              <a:solidFill>
                <a:srgbClr val="514843"/>
              </a:solidFill>
              <a:latin typeface="Century Gothic"/>
            </a:endParaRPr>
          </a:p>
        </p:txBody>
      </p:sp>
      <p:pic>
        <p:nvPicPr>
          <p:cNvPr id="5" name="Рисунок 4" descr="1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989332"/>
            <a:ext cx="6430912" cy="37937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Сербия, Россия.</a:t>
            </a:r>
          </a:p>
          <a:p>
            <a:r>
              <a:rPr lang="ru-RU" dirty="0">
                <a:latin typeface="Century Gothic"/>
              </a:rPr>
              <a:t>72-часовая программа обучения русскому языку. Уроки русского языка для школьников, студентов и преподавателей. Химия на русском, математика на русском, 3D -моделирование. Мастерская по пошиву русского костюма. Русская ярмарка. Посещение Музея русской эмиграции в Сербии. Посещение Белграда и монастырей на </a:t>
            </a:r>
            <a:r>
              <a:rPr lang="ru-RU" dirty="0" err="1">
                <a:latin typeface="Century Gothic"/>
              </a:rPr>
              <a:t>Фрушка</a:t>
            </a:r>
            <a:r>
              <a:rPr lang="ru-RU" dirty="0">
                <a:latin typeface="Century Gothic"/>
              </a:rPr>
              <a:t> Горе.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2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Кириллове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(Вологодская область - август, 2015).</a:t>
            </a:r>
          </a:p>
        </p:txBody>
      </p:sp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10" y="1600199"/>
            <a:ext cx="4898834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Сербия, Кения, Франция, Россия.</a:t>
            </a:r>
            <a:r>
              <a:rPr lang="ru-RU" dirty="0">
                <a:latin typeface="Century Gothic"/>
              </a:rPr>
              <a:t> </a:t>
            </a:r>
          </a:p>
          <a:p>
            <a:r>
              <a:rPr lang="ru-RU" dirty="0">
                <a:latin typeface="Century Gothic"/>
              </a:rPr>
              <a:t>При поддержке Фонда «Русский мир» в проекте принимали участие школьники из  Донецкой области.  </a:t>
            </a:r>
          </a:p>
          <a:p>
            <a:r>
              <a:rPr lang="ru-RU" dirty="0">
                <a:latin typeface="Century Gothic"/>
              </a:rPr>
              <a:t>72-часовая программа обучения русскому языку. Работа школы в Кирилло-Белозерском, Ферапонтовом и </a:t>
            </a:r>
            <a:r>
              <a:rPr lang="ru-RU" dirty="0" err="1">
                <a:latin typeface="Century Gothic"/>
              </a:rPr>
              <a:t>Горицком</a:t>
            </a:r>
            <a:r>
              <a:rPr lang="ru-RU" dirty="0">
                <a:latin typeface="Century Gothic"/>
              </a:rPr>
              <a:t>  монастырях. Участие в исторической реконструкции «Русь изначальная» в </a:t>
            </a:r>
            <a:r>
              <a:rPr lang="ru-RU" dirty="0" err="1">
                <a:latin typeface="Century Gothic"/>
              </a:rPr>
              <a:t>этнодеревне</a:t>
            </a:r>
            <a:r>
              <a:rPr lang="ru-RU" dirty="0">
                <a:latin typeface="Century Gothic"/>
              </a:rPr>
              <a:t> «</a:t>
            </a:r>
            <a:r>
              <a:rPr lang="ru-RU" dirty="0" err="1">
                <a:latin typeface="Century Gothic"/>
              </a:rPr>
              <a:t>Сугорье</a:t>
            </a:r>
            <a:r>
              <a:rPr lang="ru-RU" dirty="0">
                <a:latin typeface="Century Gothic"/>
              </a:rPr>
              <a:t>», в Ильинских гуляньях на Цыпиной горе. Работа в гончарной мастерской </a:t>
            </a:r>
            <a:r>
              <a:rPr lang="ru-RU" dirty="0" err="1">
                <a:latin typeface="Century Gothic"/>
              </a:rPr>
              <a:t>Куракинской</a:t>
            </a:r>
            <a:r>
              <a:rPr lang="ru-RU" dirty="0">
                <a:latin typeface="Century Gothic"/>
              </a:rPr>
              <a:t> керамики, в кольчужной мастерской. Мастер-классы «Русская кухня». Товарищеская встреча по футболу «</a:t>
            </a:r>
            <a:r>
              <a:rPr lang="ru-RU" dirty="0" err="1">
                <a:latin typeface="Century Gothic"/>
              </a:rPr>
              <a:t>Вдалевцы-Кирилловцы</a:t>
            </a:r>
            <a:r>
              <a:rPr lang="ru-RU" dirty="0">
                <a:latin typeface="Century Gothic"/>
              </a:rPr>
              <a:t>».</a:t>
            </a:r>
          </a:p>
          <a:p>
            <a:r>
              <a:rPr lang="ru-RU" dirty="0">
                <a:latin typeface="Century Gothic"/>
              </a:rPr>
              <a:t>Посещение литературных мест Вологды и </a:t>
            </a:r>
            <a:r>
              <a:rPr lang="ru-RU" dirty="0" err="1">
                <a:latin typeface="Century Gothic"/>
              </a:rPr>
              <a:t>этнодеревни</a:t>
            </a:r>
            <a:r>
              <a:rPr lang="ru-RU" dirty="0">
                <a:latin typeface="Century Gothic"/>
              </a:rPr>
              <a:t> Семенково.</a:t>
            </a:r>
          </a:p>
          <a:p>
            <a:r>
              <a:rPr lang="ru-RU" dirty="0">
                <a:latin typeface="Century Gothic"/>
              </a:rPr>
              <a:t>Концерт для жителей города с участием ребят из Донецкой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1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Тулоне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(Лазурный берег, Франция - июль, 2016).</a:t>
            </a:r>
            <a:r>
              <a:rPr lang="ru-RU" dirty="0">
                <a:latin typeface="Century Gothic"/>
              </a:rPr>
              <a:t> </a:t>
            </a:r>
          </a:p>
        </p:txBody>
      </p:sp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26" y="1600199"/>
            <a:ext cx="6146801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  <a:endParaRPr lang="ru-RU">
              <a:latin typeface="Century Gothic"/>
            </a:endParaRPr>
          </a:p>
          <a:p>
            <a:r>
              <a:rPr lang="ru-RU" b="1" dirty="0">
                <a:latin typeface="Century Gothic"/>
              </a:rPr>
              <a:t>Южная Корея, Франция, Россия.</a:t>
            </a:r>
            <a:r>
              <a:rPr lang="ru-RU" dirty="0">
                <a:latin typeface="Century Gothic"/>
              </a:rPr>
              <a:t> </a:t>
            </a:r>
          </a:p>
          <a:p>
            <a:r>
              <a:rPr lang="ru-RU" dirty="0">
                <a:latin typeface="Century Gothic"/>
              </a:rPr>
              <a:t>Работа школы в муниципальном районе Вар.  Уроки русского языка.</a:t>
            </a:r>
          </a:p>
          <a:p>
            <a:r>
              <a:rPr lang="ru-RU" dirty="0">
                <a:latin typeface="Century Gothic"/>
              </a:rPr>
              <a:t>Ежедневный урок «Дар речи». Мастер-классы по основам актерского мастерства, по постановке речи. Групповые и индивидуальные музыкальные занятия.</a:t>
            </a:r>
          </a:p>
          <a:p>
            <a:r>
              <a:rPr lang="ru-RU" dirty="0">
                <a:latin typeface="Century Gothic"/>
              </a:rPr>
              <a:t>Постановка театральной миниатюры «Красная шапочка» на русском языке.</a:t>
            </a:r>
          </a:p>
          <a:p>
            <a:r>
              <a:rPr lang="ru-RU" dirty="0">
                <a:latin typeface="Century Gothic"/>
              </a:rPr>
              <a:t>Вечер русской песни и романса в Народном доме города Тулона.</a:t>
            </a:r>
          </a:p>
          <a:p>
            <a:r>
              <a:rPr lang="ru-RU" dirty="0">
                <a:latin typeface="Century Gothic"/>
              </a:rPr>
              <a:t>Вечер в Центре Ассоциации «Друзья России из Прованса». </a:t>
            </a:r>
          </a:p>
          <a:p>
            <a:endParaRPr lang="ru-RU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731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городе Великий Новгород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(Россия - август, 2016).</a:t>
            </a:r>
          </a:p>
        </p:txBody>
      </p:sp>
      <p:pic>
        <p:nvPicPr>
          <p:cNvPr id="5" name="Рисунок 4" descr="1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504" y="1600199"/>
            <a:ext cx="5443246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Индия, Сербия, Болгария, Франция, Россия.</a:t>
            </a:r>
            <a:r>
              <a:rPr lang="ru-RU" dirty="0">
                <a:latin typeface="Century Gothic"/>
              </a:rPr>
              <a:t> </a:t>
            </a:r>
          </a:p>
          <a:p>
            <a:r>
              <a:rPr lang="ru-RU" dirty="0">
                <a:latin typeface="Century Gothic"/>
              </a:rPr>
              <a:t>Работа школы в Санкт-Петербурге, Москве и Великом Новгороде. Уроки русского языка. Мастер-классы по эстрадному вокалу, по постановке речи. Групповые и индивидуальные музыкальные занятия. Изучение берестяных грамот, Посещение Дом-музея </a:t>
            </a:r>
            <a:r>
              <a:rPr lang="ru-RU" dirty="0" err="1">
                <a:latin typeface="Century Gothic"/>
              </a:rPr>
              <a:t>Ф.М.Достоевского</a:t>
            </a:r>
            <a:r>
              <a:rPr lang="ru-RU" dirty="0">
                <a:latin typeface="Century Gothic"/>
              </a:rPr>
              <a:t> в Старой Руссе, Музеев «Новгородского детинца» – крепость Великого Новгорода, Музея Деревянного зодчества «</a:t>
            </a:r>
            <a:r>
              <a:rPr lang="ru-RU" dirty="0" err="1">
                <a:latin typeface="Century Gothic"/>
              </a:rPr>
              <a:t>Витославлицы</a:t>
            </a:r>
            <a:r>
              <a:rPr lang="ru-RU" dirty="0">
                <a:latin typeface="Century Gothic"/>
              </a:rPr>
              <a:t>», Свято-Юрьева мужского монастыря. Официальные встречи в Посольстве Индии (Москва) и Генеральном консульстве Индии (Санкт-Петербург).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7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665413"/>
            <a:ext cx="10096500" cy="2570744"/>
          </a:xfrm>
        </p:spPr>
        <p:txBody>
          <a:bodyPr>
            <a:normAutofit fontScale="90000"/>
          </a:bodyPr>
          <a:lstStyle/>
          <a:p>
            <a:r>
              <a:rPr lang="ru-RU" dirty="0"/>
              <a:t>Благодарим за внимание,</a:t>
            </a:r>
            <a:br>
              <a:rPr lang="ru-RU" dirty="0"/>
            </a:br>
            <a:r>
              <a:rPr lang="ru-RU" dirty="0">
                <a:solidFill>
                  <a:srgbClr val="514843"/>
                </a:solidFill>
              </a:rPr>
              <a:t>Наталья Анатольевна шемякина,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514843"/>
                </a:solidFill>
              </a:rPr>
              <a:t>директор международной школы русского языка и русской культуры "</a:t>
            </a:r>
            <a:r>
              <a:rPr lang="ru-RU" dirty="0" err="1">
                <a:solidFill>
                  <a:srgbClr val="514843"/>
                </a:solidFill>
              </a:rPr>
              <a:t>В.Даль</a:t>
            </a:r>
            <a:r>
              <a:rPr lang="ru-RU" dirty="0">
                <a:solidFill>
                  <a:srgbClr val="514843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67050" y="1019175"/>
            <a:ext cx="3889973" cy="2219325"/>
          </a:xfrm>
        </p:spPr>
        <p:txBody>
          <a:bodyPr anchor="ctr">
            <a:normAutofit/>
          </a:bodyPr>
          <a:lstStyle/>
          <a:p>
            <a:pPr algn="r"/>
            <a:r>
              <a:rPr lang="ru-RU" sz="3200" dirty="0">
                <a:solidFill>
                  <a:srgbClr val="252525"/>
                </a:solidFill>
              </a:rPr>
              <a:t>ИЛАРИОН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252525"/>
                </a:solidFill>
              </a:rPr>
              <a:t>«Слово о законе и благодати</a:t>
            </a:r>
            <a:r>
              <a:rPr lang="ru-RU" sz="3200" b="1" dirty="0">
                <a:solidFill>
                  <a:srgbClr val="252525"/>
                </a:solidFill>
              </a:rPr>
              <a:t>»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7513" y="2868823"/>
            <a:ext cx="6521450" cy="2766802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252525"/>
                </a:solidFill>
                <a:latin typeface="Times New Roman"/>
              </a:rPr>
              <a:t>«О Законе, через Моисея данном, и о Благодати и Истине через Иисуса Христа явленной, и как Закон отошел, (а) Благодать и Истина всю землю наполнили, и вера на все народы распространилась, и до нашего народа русского (дошла). И похвала князю нашему Владимиру, которым мы крещены были. И молитва к Богу от всей земли нашей» </a:t>
            </a:r>
          </a:p>
          <a:p>
            <a:pPr algn="r"/>
            <a:r>
              <a:rPr lang="ru-RU" sz="2400" dirty="0">
                <a:solidFill>
                  <a:srgbClr val="252525"/>
                </a:solidFill>
                <a:latin typeface="Times New Roman"/>
              </a:rPr>
              <a:t>(40-е </a:t>
            </a:r>
            <a:r>
              <a:rPr lang="ru-RU" sz="2400" dirty="0" err="1">
                <a:solidFill>
                  <a:srgbClr val="252525"/>
                </a:solidFill>
                <a:latin typeface="Times New Roman"/>
              </a:rPr>
              <a:t>гг</a:t>
            </a:r>
            <a:r>
              <a:rPr lang="ru-RU" sz="2400" dirty="0">
                <a:solidFill>
                  <a:srgbClr val="252525"/>
                </a:solidFill>
                <a:latin typeface="Times New Roman"/>
              </a:rPr>
              <a:t> 11 века).</a:t>
            </a:r>
          </a:p>
          <a:p>
            <a:endParaRPr lang="ru-RU" dirty="0">
              <a:solidFill>
                <a:srgbClr val="252525"/>
              </a:solidFill>
              <a:latin typeface="Times New Roman"/>
            </a:endParaRPr>
          </a:p>
        </p:txBody>
      </p:sp>
      <p:pic>
        <p:nvPicPr>
          <p:cNvPr id="4" name="Рисунок 3" descr="1287756814_illarion_ikona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47650"/>
            <a:ext cx="4367042" cy="6172087"/>
          </a:xfrm>
        </p:spPr>
      </p:pic>
    </p:spTree>
    <p:extLst>
      <p:ext uri="{BB962C8B-B14F-4D97-AF65-F5344CB8AC3E}">
        <p14:creationId xmlns:p14="http://schemas.microsoft.com/office/powerpoint/2010/main" val="38863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21315" y="1390650"/>
            <a:ext cx="5733448" cy="2638518"/>
          </a:xfrm>
        </p:spPr>
        <p:txBody>
          <a:bodyPr anchor="ctr">
            <a:normAutofit/>
          </a:bodyPr>
          <a:lstStyle/>
          <a:p>
            <a:pPr algn="r"/>
            <a:r>
              <a:rPr lang="ru-RU" sz="3200" dirty="0">
                <a:solidFill>
                  <a:srgbClr val="514843"/>
                </a:solidFill>
              </a:rPr>
              <a:t>Борис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514843"/>
                </a:solidFill>
              </a:rPr>
              <a:t>Петрович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>
                <a:solidFill>
                  <a:srgbClr val="514843"/>
                </a:solidFill>
              </a:rPr>
              <a:t>вышеславцев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514843"/>
                </a:solidFill>
              </a:rPr>
              <a:t>(1877-1954)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21315" y="3829050"/>
            <a:ext cx="5734050" cy="955565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ru-RU" sz="2400" dirty="0">
                <a:latin typeface="Times New Roman"/>
              </a:rPr>
              <a:t>Русский религиозный философ, специалист по философии права, морали.</a:t>
            </a:r>
          </a:p>
          <a:p>
            <a:endParaRPr lang="ru-RU" dirty="0">
              <a:solidFill>
                <a:srgbClr val="252525"/>
              </a:solidFill>
              <a:latin typeface="Times New Roman"/>
            </a:endParaRPr>
          </a:p>
        </p:txBody>
      </p:sp>
      <p:pic>
        <p:nvPicPr>
          <p:cNvPr id="4" name="Рисунок 3" descr="rf_64a_Vysheslavtsev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66700"/>
            <a:ext cx="4654991" cy="6172087"/>
          </a:xfrm>
        </p:spPr>
      </p:pic>
    </p:spTree>
    <p:extLst>
      <p:ext uri="{BB962C8B-B14F-4D97-AF65-F5344CB8AC3E}">
        <p14:creationId xmlns:p14="http://schemas.microsoft.com/office/powerpoint/2010/main" val="1985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</a:rPr>
              <a:t> </a:t>
            </a:r>
            <a:r>
              <a:rPr lang="ru-RU" sz="3200" dirty="0">
                <a:latin typeface="Times New Roman"/>
              </a:rPr>
              <a:t>«Когда русский народ видел свою идею, он видел ее как воплощенную красоту, как сокровенный град Китеж, и это видение «умной, несозданной доброты разлито во всем – и в русской иконописи, и в русском зодчестве, и в русской поэзии, оно разлито в русском сердце. Мы – люди чувства, не в смысле сентиментальности, не в смысле психологизма, а в смысле последней первозданной природы нашего духа, только в глубине эмоциональности, в глубине нашего сердца лежит наша гениальность».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/>
              </a:rPr>
              <a:t>«Именно по глубине сердечных разговоров, по произведениям мастеров искусства, по житиям наших святых другие народы отличают нас от остальных. Другие стараются услышать то, что является самым заветным для нашей души – звучание умной красоты. Высшее сокровище воспринимается и хранится народом в сердце, и потому есть и может быть культура сердца».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339" y="76200"/>
            <a:ext cx="10104724" cy="1096963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Школа в Вотчине Деда Мороза в Великом Устюге (Вологда - август, 2012)</a:t>
            </a:r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879296"/>
            <a:ext cx="6430912" cy="40138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Белоруссия, Сирия, Сербия, Республика Корея, Польша, Франция,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языку, групповые и индивидуальные занятия. Интерактивные уроки в «Старой русской школе», на Почте Деда Мороза, в кузнице, плетение вологодских кружев,  ткачество на станках, посещение Пасеки Деда Мороза, Музея игрушки, предприятия «Северная чернь». Русские спортивные игры лапта, городки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entury Gothic"/>
              </a:rPr>
              <a:t>Школа в </a:t>
            </a:r>
            <a:r>
              <a:rPr lang="ru-RU" b="1" dirty="0" err="1">
                <a:latin typeface="Century Gothic"/>
              </a:rPr>
              <a:t>Щелыково</a:t>
            </a:r>
            <a:r>
              <a:rPr lang="ru-RU" b="1" dirty="0">
                <a:latin typeface="Century Gothic"/>
              </a:rPr>
              <a:t>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(Кострома - март, 2013).</a:t>
            </a:r>
            <a:r>
              <a:rPr lang="ru-RU" dirty="0">
                <a:latin typeface="Century Gothic"/>
              </a:rPr>
              <a:t> </a:t>
            </a:r>
            <a:endParaRPr lang="ru-RU" dirty="0">
              <a:solidFill>
                <a:srgbClr val="514843"/>
              </a:solidFill>
              <a:latin typeface="Century Gothic"/>
            </a:endParaRPr>
          </a:p>
        </p:txBody>
      </p:sp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845139"/>
            <a:ext cx="6430912" cy="40821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Албания, Сербия, Польша, Франция,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  Семинар по культурологии  «Концепты русской культуры». Русская Масленица, взятие Зимнего городка, пейнтбол, зимние спортивные игры и соревнования. Посещение усадьбы русского драматурга А.Н. Островского в </a:t>
            </a:r>
            <a:r>
              <a:rPr lang="ru-RU" dirty="0" err="1">
                <a:latin typeface="Century Gothic"/>
              </a:rPr>
              <a:t>Щелыково</a:t>
            </a:r>
            <a:r>
              <a:rPr lang="ru-RU" dirty="0">
                <a:latin typeface="Century Gothic"/>
              </a:rPr>
              <a:t>, встреча со Снегурочкой. Вечер русской песни «А под русскую гармонь я хоть в воду, хоть в огонь».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4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Школа в Вотчине Деда Мороза в Великом Устюге (Вологда - июль, 2013).</a:t>
            </a:r>
          </a:p>
        </p:txBody>
      </p:sp>
      <p:pic>
        <p:nvPicPr>
          <p:cNvPr id="5" name="Рисунок 4" descr="3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894" y="1600199"/>
            <a:ext cx="5616466" cy="45720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  <a:endParaRPr lang="ru-RU">
              <a:latin typeface="Century Gothic"/>
            </a:endParaRPr>
          </a:p>
          <a:p>
            <a:r>
              <a:rPr lang="ru-RU" b="1" dirty="0">
                <a:latin typeface="Century Gothic"/>
              </a:rPr>
              <a:t>Индия, Испания, Зимбабве, Республика Корея, Польша, Франция,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 Фестиваль национальных культур «Все флаги будут в гости к нам». Футбольный чемпионат, русский бой, веревочный городок. Уроки русского языка и географии совместно с Русским географическим обществом. Геологическая экспедиция на Мыс Быка. Постановка спектакля «Теремок». Создание мультфильмов. Знакомство с древнерусской литературой и просмотр моноспектакля «Слово о полку Игореве». Посещение </a:t>
            </a:r>
            <a:r>
              <a:rPr lang="ru-RU" dirty="0" err="1">
                <a:latin typeface="Century Gothic"/>
              </a:rPr>
              <a:t>Гледенского</a:t>
            </a:r>
            <a:r>
              <a:rPr lang="ru-RU" dirty="0">
                <a:latin typeface="Century Gothic"/>
              </a:rPr>
              <a:t> монастыря. </a:t>
            </a:r>
            <a:r>
              <a:rPr lang="ru-RU" dirty="0" err="1">
                <a:latin typeface="Century Gothic"/>
              </a:rPr>
              <a:t>Прокопьевская</a:t>
            </a:r>
            <a:r>
              <a:rPr lang="ru-RU" dirty="0">
                <a:latin typeface="Century Gothic"/>
              </a:rPr>
              <a:t> Ярмарка.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1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entury Gothic"/>
              </a:rPr>
              <a:t>Школа в пушкинском имении Болдино </a:t>
            </a:r>
            <a:br>
              <a:rPr lang="ru-RU" b="1" dirty="0">
                <a:latin typeface="Century Gothic"/>
              </a:rPr>
            </a:br>
            <a:r>
              <a:rPr lang="ru-RU" b="1" dirty="0">
                <a:latin typeface="Century Gothic"/>
              </a:rPr>
              <a:t>(Нижний Новгород - март, 2014).</a:t>
            </a:r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71" y="1849744"/>
            <a:ext cx="6430912" cy="40729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ru-RU" dirty="0">
                <a:latin typeface="Century Gothic"/>
              </a:rPr>
              <a:t>Страны-участницы: </a:t>
            </a:r>
          </a:p>
          <a:p>
            <a:r>
              <a:rPr lang="ru-RU" b="1" dirty="0">
                <a:latin typeface="Century Gothic"/>
              </a:rPr>
              <a:t>Республика Корея, Сербия, Франция, Россия.</a:t>
            </a:r>
          </a:p>
          <a:p>
            <a:r>
              <a:rPr lang="ru-RU" dirty="0">
                <a:latin typeface="Century Gothic"/>
              </a:rPr>
              <a:t>Программа обучения русскому языку. Урок «Дар речи». </a:t>
            </a:r>
            <a:r>
              <a:rPr lang="ru-RU" dirty="0" err="1">
                <a:latin typeface="Century Gothic"/>
              </a:rPr>
              <a:t>Письмоведение</a:t>
            </a:r>
            <a:r>
              <a:rPr lang="ru-RU" dirty="0">
                <a:latin typeface="Century Gothic"/>
              </a:rPr>
              <a:t>.  Урок «что написано пером». Уроки-экскурсии в Пушкинских музеях, стихосложение. Математика на русском. </a:t>
            </a:r>
          </a:p>
          <a:p>
            <a:r>
              <a:rPr lang="ru-RU" dirty="0">
                <a:latin typeface="Century Gothic"/>
              </a:rPr>
              <a:t>Катание на коньках. </a:t>
            </a:r>
          </a:p>
          <a:p>
            <a:r>
              <a:rPr lang="ru-RU" dirty="0">
                <a:latin typeface="Century Gothic"/>
              </a:rPr>
              <a:t>Валяние из шерсти. </a:t>
            </a:r>
          </a:p>
          <a:p>
            <a:r>
              <a:rPr lang="ru-RU" dirty="0">
                <a:latin typeface="Century Gothic"/>
              </a:rPr>
              <a:t>Поездка в деревню </a:t>
            </a:r>
            <a:r>
              <a:rPr lang="ru-RU" dirty="0" err="1">
                <a:latin typeface="Century Gothic"/>
              </a:rPr>
              <a:t>Львовка</a:t>
            </a:r>
            <a:r>
              <a:rPr lang="ru-RU" dirty="0">
                <a:latin typeface="Century Gothic"/>
              </a:rPr>
              <a:t>. </a:t>
            </a:r>
          </a:p>
          <a:p>
            <a:r>
              <a:rPr lang="ru-RU" dirty="0">
                <a:latin typeface="Century Gothic"/>
              </a:rPr>
              <a:t>Пушкинский бал.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кадемическая литература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159749-484A-4444-8368-710F51146B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347</Words>
  <Application>Microsoft Office PowerPoint</Application>
  <PresentationFormat>Произвольный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Академическая литература 16x9</vt:lpstr>
      <vt:lpstr>Святоотеческая литература и русская философия о русской культуре как культуре сердца</vt:lpstr>
      <vt:lpstr>ИЛАРИОН «Слово о законе и благодати»</vt:lpstr>
      <vt:lpstr>Борис Петрович вышеславцев (1877-1954)</vt:lpstr>
      <vt:lpstr>Презентация PowerPoint</vt:lpstr>
      <vt:lpstr>Презентация PowerPoint</vt:lpstr>
      <vt:lpstr>Школа в Вотчине Деда Мороза в Великом Устюге (Вологда - август, 2012)</vt:lpstr>
      <vt:lpstr>Школа в Щелыково  (Кострома - март, 2013). </vt:lpstr>
      <vt:lpstr>Школа в Вотчине Деда Мороза в Великом Устюге (Вологда - июль, 2013).</vt:lpstr>
      <vt:lpstr>Школа в пушкинском имении Болдино  (Нижний Новгород - март, 2014).</vt:lpstr>
      <vt:lpstr>Школа в городе Нови Сад  (Сербия - июнь, 2014). </vt:lpstr>
      <vt:lpstr>Школа в Вотчине Деда Мороза в Великом Устюге (Вологодская область - июль, 2014).</vt:lpstr>
      <vt:lpstr>Международный молодежный форум  «Бежин луг» (Орел - август, 2014). </vt:lpstr>
      <vt:lpstr>Школа в городе Ярославле - ноябрь, 2014.</vt:lpstr>
      <vt:lpstr>Школа в городе Костроме - март, 2015.</vt:lpstr>
      <vt:lpstr>Школа в городе Нови Сад  (Сербия - июль, 2015). </vt:lpstr>
      <vt:lpstr>Школа в городе Кириллове (Вологодская область - август, 2015).</vt:lpstr>
      <vt:lpstr>Школа в городе Тулоне  (Лазурный берег, Франция - июль, 2016). </vt:lpstr>
      <vt:lpstr>Школа в городе Великий Новгород  (Россия - август, 2016).</vt:lpstr>
      <vt:lpstr>Благодарим за внимание, Наталья Анатольевна шемякина,  директор международной школы русского языка и русской культуры "В.Даль"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cp:lastModifiedBy>Наталья Николаевна Новикова</cp:lastModifiedBy>
  <cp:revision>7</cp:revision>
  <dcterms:created xsi:type="dcterms:W3CDTF">2013-04-05T19:49:59Z</dcterms:created>
  <dcterms:modified xsi:type="dcterms:W3CDTF">2022-04-11T11:00:02Z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