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67" r:id="rId5"/>
    <p:sldId id="266" r:id="rId6"/>
    <p:sldId id="265" r:id="rId7"/>
    <p:sldId id="268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6457C"/>
                </a:solidFill>
              </a:rPr>
              <a:t>Название секции: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ЧТЕНИЯ И ПОНИМАНИЯ ТЕКСТА НА УРОВНЕ НАЧАЛЬНОГО ОБЩЕГО ОБРАЗОВАНИЯ</a:t>
            </a:r>
          </a:p>
          <a:p>
            <a:pPr algn="ctr"/>
            <a:endParaRPr lang="ru-RU" b="1" dirty="0">
              <a:solidFill>
                <a:srgbClr val="26457C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26457C"/>
              </a:solidFill>
            </a:endParaRPr>
          </a:p>
          <a:p>
            <a:pPr algn="ctr"/>
            <a:r>
              <a:rPr lang="ru-RU" sz="3200" b="1" dirty="0">
                <a:solidFill>
                  <a:srgbClr val="26457C"/>
                </a:solidFill>
              </a:rPr>
              <a:t>ПРИЕМЫ ОРГАНИЗАЦИИ ОСМЫСЛЕННОГО ЧТЕНИЯ В НАЧАЛЬНОЙ ШКОЛЕ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665990" y="4737306"/>
            <a:ext cx="8341980" cy="10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/>
              <a:t>НИКИТЧЕНКОВ Алексей Юрьевич, МПГУ, к. пед. н., доцент</a:t>
            </a:r>
          </a:p>
          <a:p>
            <a:pPr marL="0" indent="0" algn="r">
              <a:buNone/>
              <a:defRPr/>
            </a:pPr>
            <a:r>
              <a:rPr lang="ru-RU" sz="2600" dirty="0"/>
              <a:t>ПАВЛЕНКО Наталия Александровна, ГБОУ ММШ, учитель</a:t>
            </a:r>
          </a:p>
          <a:p>
            <a:pPr marL="0" indent="0" algn="r">
              <a:buNone/>
              <a:defRPr/>
            </a:pPr>
            <a:endParaRPr lang="ru-RU" sz="2600" dirty="0"/>
          </a:p>
          <a:p>
            <a:pPr marL="0" indent="0" algn="r">
              <a:buNone/>
              <a:defRPr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«Осмысленное чтение»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 –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 проект московского образования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3527704" y="1048624"/>
            <a:ext cx="7705154" cy="5083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-52"/>
              </a:rPr>
              <a:t>упрочить мировое лидерство </a:t>
            </a:r>
            <a:r>
              <a:rPr lang="ru-RU" dirty="0">
                <a:solidFill>
                  <a:srgbClr val="444444"/>
                </a:solidFill>
                <a:latin typeface="PT sans" panose="020B0503020203020204" pitchFamily="34" charset="-52"/>
              </a:rPr>
              <a:t>младших 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-52"/>
              </a:rPr>
              <a:t>школьников в читательской грамотности (PIRLS в 2016 г. подтвердило абсолютное лидерство московских четвероклассников в мировом рейтинге читательской грамотности)</a:t>
            </a: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-52"/>
              </a:rPr>
              <a:t>помочь ребятам средней школы приумножить свои таланты – научиться быстро анализировать разные типы текстов и удерживать внимание на их содержании при возникновении отвлекающих факторов, а также критически мыслить и просто читать с удовольствием</a:t>
            </a:r>
          </a:p>
          <a:p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-52"/>
            </a:endParaRPr>
          </a:p>
          <a:p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-52"/>
            </a:endParaRPr>
          </a:p>
          <a:p>
            <a:endParaRPr lang="ru-RU" dirty="0"/>
          </a:p>
        </p:txBody>
      </p:sp>
      <p:pic>
        <p:nvPicPr>
          <p:cNvPr id="1036" name="Picture 12" descr="Reading">
            <a:extLst>
              <a:ext uri="{FF2B5EF4-FFF2-40B4-BE49-F238E27FC236}">
                <a16:creationId xmlns:a16="http://schemas.microsoft.com/office/drawing/2014/main" xmlns="" id="{E1E96F4F-B8DC-415B-A521-0BB385DA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1048624"/>
            <a:ext cx="3086000" cy="25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23DD931-6F42-4140-B423-0E28AAC7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16" y="3590488"/>
            <a:ext cx="3086000" cy="6962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72D6DE8-48A4-4C0F-B720-7E0744508D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15" y="4286773"/>
            <a:ext cx="3086001" cy="18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E5A728CC-08AD-4608-8198-CA81175D9488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10353230" cy="616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Г.А.Цукерман</a:t>
            </a:r>
            <a:endParaRPr lang="ru-RU" dirty="0"/>
          </a:p>
        </p:txBody>
      </p:sp>
      <p:sp>
        <p:nvSpPr>
          <p:cNvPr id="3" name="Содержимое 4">
            <a:extLst>
              <a:ext uri="{FF2B5EF4-FFF2-40B4-BE49-F238E27FC236}">
                <a16:creationId xmlns:a16="http://schemas.microsoft.com/office/drawing/2014/main" xmlns="" id="{818807CD-8114-4440-B849-1A9C90CFAEBE}"/>
              </a:ext>
            </a:extLst>
          </p:cNvPr>
          <p:cNvSpPr txBox="1">
            <a:spLocks/>
          </p:cNvSpPr>
          <p:nvPr/>
        </p:nvSpPr>
        <p:spPr>
          <a:xfrm>
            <a:off x="107503" y="965675"/>
            <a:ext cx="4575591" cy="5432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/>
              <a:t>Прессу интересует вопрос, на каком мы месте в мире. </a:t>
            </a:r>
          </a:p>
          <a:p>
            <a:r>
              <a:rPr lang="ru-RU" b="1"/>
              <a:t>Но главное – это удовольствие от чтения. Без удовольствия ни начать ни закончить. А если получаешь удовольствие, то не закончишь двигаться дальше.</a:t>
            </a:r>
            <a:endParaRPr lang="ru-RU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1DF8D20-B9E2-499B-8164-AFFF1487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465" y="1170337"/>
            <a:ext cx="6443528" cy="4054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BEC2BE-96FE-4653-BDA0-1F292F81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15" y="402670"/>
            <a:ext cx="4147699" cy="5645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6D52E2-6270-47E7-9082-4608345A1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814" y="595618"/>
            <a:ext cx="7454275" cy="18120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304AF3-1AE9-41B7-ACF0-47BBEAFD0B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689" y="3225566"/>
            <a:ext cx="3431097" cy="22864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801376-AF9E-4BD4-82B9-A832A01A3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788" y="2768837"/>
            <a:ext cx="3431097" cy="30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5">
            <a:extLst>
              <a:ext uri="{FF2B5EF4-FFF2-40B4-BE49-F238E27FC236}">
                <a16:creationId xmlns:a16="http://schemas.microsoft.com/office/drawing/2014/main" xmlns="" id="{4E09268E-16DF-4FE0-915F-F963576A081E}"/>
              </a:ext>
            </a:extLst>
          </p:cNvPr>
          <p:cNvSpPr txBox="1">
            <a:spLocks/>
          </p:cNvSpPr>
          <p:nvPr/>
        </p:nvSpPr>
        <p:spPr>
          <a:xfrm>
            <a:off x="738231" y="1048623"/>
            <a:ext cx="10972800" cy="4991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Читаем в любой обстановке</a:t>
            </a:r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Управляем скоростью чтения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Эффективно работаем с разными текстами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Управляем вниманием</a:t>
            </a: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Превращаем текст в инфографику</a:t>
            </a:r>
          </a:p>
          <a:p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Приемы: различные типы вопросов (простые, уточняющие, оценочные</a:t>
            </a:r>
            <a:r>
              <a:rPr lang="ru-RU" sz="24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проблемные,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достоверной и недостоверной информацией); различные типы чтения (громкий шепот, про себя, в ограниченное время); корзина идей, имен, понятий…;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инсёрт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 составление инфографики</a:t>
            </a:r>
            <a:r>
              <a:rPr lang="ru-RU" sz="2400" dirty="0">
                <a:solidFill>
                  <a:srgbClr val="000000"/>
                </a:solidFill>
                <a:latin typeface="Roboto" panose="02000000000000000000" pitchFamily="2" charset="0"/>
              </a:rPr>
              <a:t> и др.</a:t>
            </a:r>
            <a:endParaRPr lang="ru-RU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-52"/>
            </a:endParaRPr>
          </a:p>
          <a:p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-52"/>
            </a:endParaRPr>
          </a:p>
          <a:p>
            <a:endParaRPr lang="ru-RU" dirty="0"/>
          </a:p>
        </p:txBody>
      </p:sp>
      <p:sp>
        <p:nvSpPr>
          <p:cNvPr id="5" name="Заголовок 13">
            <a:extLst>
              <a:ext uri="{FF2B5EF4-FFF2-40B4-BE49-F238E27FC236}">
                <a16:creationId xmlns:a16="http://schemas.microsoft.com/office/drawing/2014/main" xmlns="" id="{BAA1F125-0E7F-4F59-9F72-44C0966CC49E}"/>
              </a:ext>
            </a:extLst>
          </p:cNvPr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444444"/>
                </a:solidFill>
                <a:latin typeface="Arial Black" panose="020B0A04020102020204" pitchFamily="34" charset="0"/>
              </a:rPr>
              <a:t>МОДУЛИ ПРОЕКТА И ПРИЕМЫ ИХ РЕАЛИЗАЦИИ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2" descr="Reading">
            <a:extLst>
              <a:ext uri="{FF2B5EF4-FFF2-40B4-BE49-F238E27FC236}">
                <a16:creationId xmlns:a16="http://schemas.microsoft.com/office/drawing/2014/main" xmlns="" id="{BE4FC1F7-9C44-477A-909C-6DBA2672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7360" y="1002483"/>
            <a:ext cx="3086000" cy="25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0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>
            <a:extLst>
              <a:ext uri="{FF2B5EF4-FFF2-40B4-BE49-F238E27FC236}">
                <a16:creationId xmlns:a16="http://schemas.microsoft.com/office/drawing/2014/main" xmlns="" id="{D0DF7F17-5F47-4590-A024-6279672AFFCD}"/>
              </a:ext>
            </a:extLst>
          </p:cNvPr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444444"/>
                </a:solidFill>
                <a:latin typeface="Arial Black" panose="020B0A04020102020204" pitchFamily="34" charset="0"/>
              </a:rPr>
              <a:t>ШАБЛОНЫ ИНФОГРАФИКИ ОТ РАЗРАБОТЧИКОВ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4668B9-BBAB-446A-9468-0F1157FD4F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79" y="818147"/>
            <a:ext cx="2285422" cy="5329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C5CFE0-E714-411C-B337-AA6A5BD3A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21" y="745931"/>
            <a:ext cx="2161897" cy="53661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E3A6A4-B69C-40FE-8179-B29B55994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580" y="978934"/>
            <a:ext cx="2038444" cy="49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441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222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Наталья Николаевна Новикова</cp:lastModifiedBy>
  <cp:revision>18</cp:revision>
  <dcterms:created xsi:type="dcterms:W3CDTF">2022-03-17T06:20:17Z</dcterms:created>
  <dcterms:modified xsi:type="dcterms:W3CDTF">2022-04-11T11:04:44Z</dcterms:modified>
</cp:coreProperties>
</file>