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4" r:id="rId4"/>
    <p:sldId id="272" r:id="rId5"/>
    <p:sldId id="271" r:id="rId6"/>
    <p:sldId id="265" r:id="rId7"/>
    <p:sldId id="266" r:id="rId8"/>
    <p:sldId id="267" r:id="rId9"/>
    <p:sldId id="268" r:id="rId10"/>
    <p:sldId id="273" r:id="rId11"/>
    <p:sldId id="274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AFA"/>
    <a:srgbClr val="F2E0F8"/>
    <a:srgbClr val="EFD9F7"/>
    <a:srgbClr val="F1D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 showGuides="1">
      <p:cViewPr>
        <p:scale>
          <a:sx n="102" d="100"/>
          <a:sy n="102" d="100"/>
        </p:scale>
        <p:origin x="-10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65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7604" y="5958857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/>
              <a:t>5 апреля 2022  </a:t>
            </a:r>
            <a:r>
              <a:rPr lang="en-US" sz="1500" dirty="0"/>
              <a:t>| </a:t>
            </a:r>
            <a:r>
              <a:rPr lang="ru-RU" sz="1500" dirty="0"/>
              <a:t>г. Ярославль</a:t>
            </a:r>
            <a:br>
              <a:rPr lang="ru-RU" sz="1500" dirty="0"/>
            </a:br>
            <a:r>
              <a:rPr lang="ru-RU" sz="1500" dirty="0"/>
              <a:t>Всероссийская 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Коммуникация: стратегии работы с текстом как основа формирования функциональной грамотности»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88900" y="56147"/>
            <a:ext cx="1054100" cy="7642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637" y="5313134"/>
            <a:ext cx="2931753" cy="154486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65793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7604" y="6047345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004392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/>
              <a:t>5 апреля 2022  </a:t>
            </a:r>
            <a:r>
              <a:rPr lang="en-US" sz="1500" dirty="0"/>
              <a:t>| </a:t>
            </a:r>
            <a:r>
              <a:rPr lang="ru-RU" sz="1500" dirty="0"/>
              <a:t>г. Ярославль</a:t>
            </a:r>
            <a:br>
              <a:rPr lang="ru-RU" sz="1500" dirty="0"/>
            </a:br>
            <a:r>
              <a:rPr lang="ru-RU" sz="1500" dirty="0"/>
              <a:t>Всероссийская 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Коммуникация: стратегии работы с текстом как основа формирования функциональной грамотности»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88902" y="6033335"/>
            <a:ext cx="1054100" cy="76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29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550" b="4596"/>
          <a:stretch/>
        </p:blipFill>
        <p:spPr>
          <a:xfrm>
            <a:off x="13291" y="5368973"/>
            <a:ext cx="1914258" cy="150786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977" r="8431" b="6680"/>
          <a:stretch/>
        </p:blipFill>
        <p:spPr>
          <a:xfrm>
            <a:off x="10169498" y="5344443"/>
            <a:ext cx="1956987" cy="1492195"/>
          </a:xfrm>
          <a:prstGeom prst="rect">
            <a:avLst/>
          </a:prstGeom>
        </p:spPr>
      </p:pic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23" y="0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/>
              <a:t>5 апреля 2022  </a:t>
            </a:r>
            <a:r>
              <a:rPr lang="en-US" sz="1500" dirty="0"/>
              <a:t>| </a:t>
            </a:r>
            <a:r>
              <a:rPr lang="ru-RU" sz="1500" dirty="0"/>
              <a:t>г. Ярославль</a:t>
            </a:r>
            <a:br>
              <a:rPr lang="ru-RU" sz="1500" dirty="0"/>
            </a:br>
            <a:r>
              <a:rPr lang="ru-RU" sz="1500" dirty="0"/>
              <a:t>Всероссийская 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Коммуникация: стратегии работы с текстом как основа формирования функциональной грамотности»</a:t>
            </a:r>
          </a:p>
        </p:txBody>
      </p:sp>
    </p:spTree>
    <p:extLst>
      <p:ext uri="{BB962C8B-B14F-4D97-AF65-F5344CB8AC3E}">
        <p14:creationId xmlns:p14="http://schemas.microsoft.com/office/powerpoint/2010/main" val="1498419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6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547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0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4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6464300" y="6131868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>
                <a:solidFill>
                  <a:srgbClr val="26457C"/>
                </a:solidFill>
              </a:rPr>
              <a:t> г. Ярославль</a:t>
            </a:r>
          </a:p>
        </p:txBody>
      </p:sp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43000"/>
            <a:ext cx="6123716" cy="4889500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5232400" y="1143000"/>
            <a:ext cx="6896100" cy="4889500"/>
          </a:xfrm>
          <a:prstGeom prst="rect">
            <a:avLst/>
          </a:prstGeom>
          <a:solidFill>
            <a:srgbClr val="E9C4F4">
              <a:alpha val="61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Всероссийская </a:t>
            </a:r>
            <a:b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научно-практическая конференция </a:t>
            </a:r>
            <a:b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международным участием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000" b="1" dirty="0">
                <a:solidFill>
                  <a:srgbClr val="26457C"/>
                </a:solidFill>
              </a:rPr>
              <a:t>«Текст. Образование. Коммуникация: стратегии работы с текстом как основа формирования функциональной грамотности»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2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3957074" y="6195313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>
                <a:solidFill>
                  <a:srgbClr val="26457C"/>
                </a:solidFill>
              </a:rPr>
              <a:t> г. Ярославль</a:t>
            </a:r>
          </a:p>
        </p:txBody>
      </p:sp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43000"/>
            <a:ext cx="5708591" cy="4889500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4939469" y="1143000"/>
            <a:ext cx="7189031" cy="4889500"/>
          </a:xfrm>
          <a:prstGeom prst="rect">
            <a:avLst/>
          </a:prstGeom>
          <a:solidFill>
            <a:srgbClr val="F6EAFA">
              <a:alpha val="60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ru-RU" sz="3000" b="1" dirty="0">
              <a:solidFill>
                <a:srgbClr val="26457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000" b="1" dirty="0">
              <a:solidFill>
                <a:srgbClr val="26457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400" b="1" dirty="0">
                <a:solidFill>
                  <a:srgbClr val="26457C"/>
                </a:solidFill>
                <a:effectLst/>
              </a:rPr>
              <a:t>«Текст. Образование. Коммуникация: стратегии работы </a:t>
            </a:r>
            <a:br>
              <a:rPr lang="ru-RU" sz="3400" b="1" dirty="0">
                <a:solidFill>
                  <a:srgbClr val="26457C"/>
                </a:solidFill>
                <a:effectLst/>
              </a:rPr>
            </a:br>
            <a:r>
              <a:rPr lang="ru-RU" sz="3400" b="1" dirty="0">
                <a:solidFill>
                  <a:srgbClr val="26457C"/>
                </a:solidFill>
                <a:effectLst/>
              </a:rPr>
              <a:t>с текстом как основа формирования функциональной грамотности»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  <p:sp>
        <p:nvSpPr>
          <p:cNvPr id="10" name="Прямоугольник 9"/>
          <p:cNvSpPr/>
          <p:nvPr userDrawn="1"/>
        </p:nvSpPr>
        <p:spPr>
          <a:xfrm>
            <a:off x="858901" y="232520"/>
            <a:ext cx="10882646" cy="82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3200" b="1" dirty="0"/>
              <a:t>Всероссийская научно-практическая конференция </a:t>
            </a:r>
            <a:br>
              <a:rPr lang="ru-RU" sz="3200" b="1" dirty="0"/>
            </a:br>
            <a:r>
              <a:rPr lang="ru-RU" sz="3200" b="1" dirty="0"/>
              <a:t>с международным участием</a:t>
            </a:r>
            <a:endParaRPr lang="ru-RU" sz="3200" b="1" dirty="0">
              <a:solidFill>
                <a:srgbClr val="7841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1919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79" y="1314509"/>
            <a:ext cx="3602224" cy="4741234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3185652" y="1314509"/>
            <a:ext cx="8968727" cy="4741234"/>
          </a:xfrm>
          <a:prstGeom prst="rect">
            <a:avLst/>
          </a:prstGeom>
          <a:solidFill>
            <a:srgbClr val="F6EAFA">
              <a:alpha val="60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b="1" dirty="0">
              <a:solidFill>
                <a:srgbClr val="26457C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292102" y="46726"/>
            <a:ext cx="10882646" cy="1283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400" dirty="0"/>
              <a:t>Всероссийская научно-практическая конференция </a:t>
            </a:r>
            <a:br>
              <a:rPr lang="ru-RU" sz="2400" dirty="0"/>
            </a:br>
            <a:r>
              <a:rPr lang="ru-RU" sz="2400" dirty="0"/>
              <a:t>с международным участием</a:t>
            </a:r>
            <a:br>
              <a:rPr lang="ru-RU" sz="2400" dirty="0"/>
            </a:br>
            <a:r>
              <a:rPr lang="ru-RU" sz="2500" b="1" dirty="0">
                <a:solidFill>
                  <a:srgbClr val="26457C"/>
                </a:solidFill>
              </a:rPr>
              <a:t>«Текст. Образование. Коммуникация: стратегии работы с текстом как основа формирования функциональной грамотности»</a:t>
            </a:r>
            <a:endParaRPr lang="ru-RU" sz="2500" b="1" dirty="0">
              <a:solidFill>
                <a:srgbClr val="78414F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961387" y="6261622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>
                <a:solidFill>
                  <a:srgbClr val="26457C"/>
                </a:solidFill>
              </a:rPr>
              <a:t> г. Ярославль</a:t>
            </a: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1001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267" t="14392" r="10546" b="14745"/>
          <a:stretch/>
        </p:blipFill>
        <p:spPr>
          <a:xfrm>
            <a:off x="10791136" y="0"/>
            <a:ext cx="1292935" cy="937453"/>
          </a:xfrm>
          <a:prstGeom prst="rect">
            <a:avLst/>
          </a:prstGeom>
        </p:spPr>
      </p:pic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7604" y="5958857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5" y="765402"/>
            <a:ext cx="1771934" cy="5809632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/>
              <a:t>5 апреля 2022  </a:t>
            </a:r>
            <a:r>
              <a:rPr lang="en-US" sz="1500" dirty="0"/>
              <a:t>| </a:t>
            </a:r>
            <a:r>
              <a:rPr lang="ru-RU" sz="1500" dirty="0"/>
              <a:t>г. Ярославль</a:t>
            </a:r>
            <a:br>
              <a:rPr lang="ru-RU" sz="1500" dirty="0"/>
            </a:br>
            <a:r>
              <a:rPr lang="ru-RU" sz="1500" dirty="0"/>
              <a:t>Всероссийская 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Коммуникация: стратегии работы с текстом как основа формирования функциональной грамотности»</a:t>
            </a:r>
          </a:p>
        </p:txBody>
      </p:sp>
    </p:spTree>
    <p:extLst>
      <p:ext uri="{BB962C8B-B14F-4D97-AF65-F5344CB8AC3E}">
        <p14:creationId xmlns:p14="http://schemas.microsoft.com/office/powerpoint/2010/main" val="201539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6ECA-E40C-4988-982E-665059537BD4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33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63" r:id="rId7"/>
    <p:sldLayoutId id="2147483654" r:id="rId8"/>
    <p:sldLayoutId id="2147483660" r:id="rId9"/>
    <p:sldLayoutId id="2147483661" r:id="rId10"/>
    <p:sldLayoutId id="2147483664" r:id="rId11"/>
    <p:sldLayoutId id="2147483662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968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04B9026-07BD-BD41-B84C-8A21965219BD}"/>
              </a:ext>
            </a:extLst>
          </p:cNvPr>
          <p:cNvSpPr/>
          <p:nvPr/>
        </p:nvSpPr>
        <p:spPr>
          <a:xfrm>
            <a:off x="314960" y="611302"/>
            <a:ext cx="107175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№1 Адекватное понимание и анализ визуальной информации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обучении младших школьников построению самостоятельных речевых высказываний заданной структуры (повествовательных, вопросительных, побудительных предложений) необходимо: использовать опорный наглядный материал – сюжетные картинки; обучать учеников адекватно понимать, анализировать визуально представленную ситуацию; выражать к ней свое отношение. Особое внимание следует уделять развитию логических и коммуникативных универсальных учебных действий.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CAE07E7-2678-5944-A2F9-9BB3AC377107}"/>
              </a:ext>
            </a:extLst>
          </p:cNvPr>
          <p:cNvSpPr/>
          <p:nvPr/>
        </p:nvSpPr>
        <p:spPr>
          <a:xfrm>
            <a:off x="314960" y="2642627"/>
            <a:ext cx="111831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было направлено на проверку традиционного базового правописного умения обучающихся правильно списывать текст, соблюдая при письме изученные орфографические и пунктуационные нормы.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 известно, пунктуация теснейшим образом связана с коммуникативной сферой языка и речи. Владение пунктуационными нормами является показателем уровня речевого развития ученика, так как умение расставлять знаки препинания в чужом высказывании свидетельствует об адекватном понимании пишущим его смысла, а умение расставлять знаки препинания в собственном высказывании – об осознанности пишущим их порождения. </a:t>
            </a:r>
          </a:p>
        </p:txBody>
      </p:sp>
    </p:spTree>
    <p:extLst>
      <p:ext uri="{BB962C8B-B14F-4D97-AF65-F5344CB8AC3E}">
        <p14:creationId xmlns:p14="http://schemas.microsoft.com/office/powerpoint/2010/main" val="177634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92AD63C-47A3-534E-A056-F6767696C43E}"/>
              </a:ext>
            </a:extLst>
          </p:cNvPr>
          <p:cNvSpPr/>
          <p:nvPr/>
        </p:nvSpPr>
        <p:spPr>
          <a:xfrm>
            <a:off x="314960" y="575007"/>
            <a:ext cx="118770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Задание 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построено с учетом адекватного понимания обучающимися письменно предъявляемой текстовой информации и владения изучающим видом чтения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общеучебные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коммуникативные универсальные учебные действия) и направлено на проверку предметных коммуникативных умений: распознавать основную мысль текста, в 15 котором она прямо не сформулирована; адекватно формулировать основную мысль в письменной форме, соблюдая нормы построения предложения и словоупотребления. 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Данное задание оказалось самым сложным для обучающихся: неверно определили основную мысль более половины четвероклассников (в среднем 55%); неполно верно определили основную мысль в среднем 25%; верно полно – в среднем 16%.</a:t>
            </a:r>
          </a:p>
          <a:p>
            <a:pPr algn="just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Необходимо целенаправленно и систематически обучать младших школьников вычитывать из разных типов текстов (художественных, учебно-научных) различные виды текстовой информации (</a:t>
            </a:r>
            <a:r>
              <a:rPr 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фактуальную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, подтекстовую, концептуальную), с этой целью нужно использовать приемы понимания текста.  </a:t>
            </a:r>
          </a:p>
        </p:txBody>
      </p:sp>
    </p:spTree>
    <p:extLst>
      <p:ext uri="{BB962C8B-B14F-4D97-AF65-F5344CB8AC3E}">
        <p14:creationId xmlns:p14="http://schemas.microsoft.com/office/powerpoint/2010/main" val="300262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095877" y="2334912"/>
            <a:ext cx="7712015" cy="3556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600" dirty="0"/>
              <a:t>Контактная информация:</a:t>
            </a:r>
          </a:p>
          <a:p>
            <a:pPr marL="0" indent="0">
              <a:buNone/>
            </a:pPr>
            <a:r>
              <a:rPr lang="ru-RU" sz="2400" dirty="0" err="1"/>
              <a:t>E-mail</a:t>
            </a:r>
            <a:r>
              <a:rPr lang="ru-RU" sz="2400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solovev.y.s@yandex.ru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2698" y="1361775"/>
            <a:ext cx="7673200" cy="973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26457C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 dirty="0">
                <a:solidFill>
                  <a:srgbClr val="78414F"/>
                </a:solidFill>
              </a:rPr>
              <a:t> </a:t>
            </a:r>
            <a:r>
              <a:rPr lang="ru-RU" sz="4000" b="1" dirty="0">
                <a:solidFill>
                  <a:srgbClr val="26457C"/>
                </a:solidFill>
                <a:latin typeface="+mn-lt"/>
                <a:ea typeface="+mn-ea"/>
                <a:cs typeface="+mn-cs"/>
              </a:rPr>
              <a:t>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267294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6553" y="1457864"/>
            <a:ext cx="80258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26457C"/>
                </a:solidFill>
              </a:rPr>
              <a:t>Качество чтения и понимания текста на уровне начального общего образования</a:t>
            </a:r>
            <a:endParaRPr lang="ru-RU" sz="2000" b="1" dirty="0">
              <a:solidFill>
                <a:srgbClr val="26457C"/>
              </a:solidFill>
            </a:endParaRPr>
          </a:p>
          <a:p>
            <a:pPr algn="ctr"/>
            <a:endParaRPr lang="ru-RU" sz="2000" b="1" dirty="0">
              <a:solidFill>
                <a:srgbClr val="26457C"/>
              </a:solidFill>
            </a:endParaRPr>
          </a:p>
          <a:p>
            <a:pPr algn="ctr"/>
            <a:r>
              <a:rPr lang="ru-RU" sz="2400" b="1" dirty="0">
                <a:solidFill>
                  <a:srgbClr val="26457C"/>
                </a:solidFill>
              </a:rPr>
              <a:t>Тема: Результаты Национальных исследований качества образования в области формирования читательской грамотности в начальной школе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261308" y="4737306"/>
            <a:ext cx="5746661" cy="10847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  <a:defRPr/>
            </a:pPr>
            <a:r>
              <a:rPr lang="ru-RU" sz="2600" dirty="0"/>
              <a:t>Соловьев Яков Сергеевич, доцент кафедры общего образования ГАУ ДПО ЯО Институт развития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32631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Читательская грамотность</a:t>
            </a: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BD7B08D-6491-6340-B394-E1161A303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416" y="1228349"/>
            <a:ext cx="4910623" cy="327806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35AE1CA-BEFE-1149-9B38-F052AF19CD1C}"/>
              </a:ext>
            </a:extLst>
          </p:cNvPr>
          <p:cNvSpPr/>
          <p:nvPr/>
        </p:nvSpPr>
        <p:spPr>
          <a:xfrm>
            <a:off x="6005493" y="1496071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Читательская грамотность – способность человека понимать и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письменные тексты, размышлять о них и заниматься чтением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того, чтобы достигать своих целей, расширять свои знания и возможности,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участвовать в социальной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16056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8"/>
            <a:ext cx="11094720" cy="10552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 Национальных исследований качества образования</a:t>
            </a:r>
            <a:endParaRPr lang="ru-RU" sz="3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6DDBD3F-86F4-7449-9499-51573042F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78257"/>
            <a:ext cx="12192000" cy="330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8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чтения четвероклассников</a:t>
            </a: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6FC0867-DE8B-A74F-9DC3-6FA70733EB8F}"/>
              </a:ext>
            </a:extLst>
          </p:cNvPr>
          <p:cNvSpPr/>
          <p:nvPr/>
        </p:nvSpPr>
        <p:spPr>
          <a:xfrm>
            <a:off x="6961191" y="1374886"/>
            <a:ext cx="46821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сказки; фантастику; исторические рассказы; рассказы о детях моего возраста; рассказы о природе; рассказы о путешествиях; рассказы об известных людях; стихи.</a:t>
            </a:r>
          </a:p>
        </p:txBody>
      </p:sp>
      <p:pic>
        <p:nvPicPr>
          <p:cNvPr id="5" name="Picture 2" descr="...Пушистый Кролик, Баба Яга, Морская Ведьма, Сказки, Картинки, Dibujo...">
            <a:extLst>
              <a:ext uri="{FF2B5EF4-FFF2-40B4-BE49-F238E27FC236}">
                <a16:creationId xmlns:a16="http://schemas.microsoft.com/office/drawing/2014/main" xmlns="" id="{A0E80165-68A2-D740-8B3E-497DBB34F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60" y="818147"/>
            <a:ext cx="2475750" cy="176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39F4C723-A1CB-8C44-A5EB-AF2DC089F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9911" y="884865"/>
            <a:ext cx="2609627" cy="163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CAAD6590-1A77-1143-BF02-A84C96A09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522" y="2875825"/>
            <a:ext cx="1932626" cy="253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xmlns="" id="{67DD99E5-2A5E-0A4B-A03D-0DC6E47F1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26274" y="2901001"/>
            <a:ext cx="1604536" cy="251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16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2017150" y="327913"/>
            <a:ext cx="7199606" cy="3722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8A5CD7A-6E5F-0446-8F0E-21C09B3E3F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1" y="801487"/>
            <a:ext cx="9410607" cy="381782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F350D59-89A8-D54C-92F9-333819006801}"/>
              </a:ext>
            </a:extLst>
          </p:cNvPr>
          <p:cNvSpPr/>
          <p:nvPr/>
        </p:nvSpPr>
        <p:spPr>
          <a:xfrm>
            <a:off x="2568952" y="4737747"/>
            <a:ext cx="70818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Наибольшей популярностью среди учащихся 4 классов – участников исследования пользуется фантастика; наименьшей – рассказы об известных людях; значительная доля четвероклассников не ответили на этот вопрос</a:t>
            </a:r>
          </a:p>
        </p:txBody>
      </p:sp>
      <p:sp>
        <p:nvSpPr>
          <p:cNvPr id="9" name="Заголовок 13">
            <a:extLst>
              <a:ext uri="{FF2B5EF4-FFF2-40B4-BE49-F238E27FC236}">
                <a16:creationId xmlns:a16="http://schemas.microsoft.com/office/drawing/2014/main" xmlns="" id="{02FDF51B-BA3F-FA4C-AE1A-84E474CEB07F}"/>
              </a:ext>
            </a:extLst>
          </p:cNvPr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чтения четвероклассников</a:t>
            </a:r>
          </a:p>
        </p:txBody>
      </p:sp>
    </p:spTree>
    <p:extLst>
      <p:ext uri="{BB962C8B-B14F-4D97-AF65-F5344CB8AC3E}">
        <p14:creationId xmlns:p14="http://schemas.microsoft.com/office/powerpoint/2010/main" val="288222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8" name="Заголовок 13">
            <a:extLst>
              <a:ext uri="{FF2B5EF4-FFF2-40B4-BE49-F238E27FC236}">
                <a16:creationId xmlns:a16="http://schemas.microsoft.com/office/drawing/2014/main" xmlns="" id="{8D0EA01C-2597-C546-AE17-825B32BEE34B}"/>
              </a:ext>
            </a:extLst>
          </p:cNvPr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чтения четвероклассников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24BE45-3BB1-BE43-8B14-AE6702F56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331" y="1043160"/>
            <a:ext cx="5608351" cy="325946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FB0FF3C-D731-BF40-A36C-ABE733BD7F73}"/>
              </a:ext>
            </a:extLst>
          </p:cNvPr>
          <p:cNvSpPr/>
          <p:nvPr/>
        </p:nvSpPr>
        <p:spPr>
          <a:xfrm>
            <a:off x="7094861" y="1374886"/>
            <a:ext cx="41643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Обучающиеся в образовательных организациях начального и общего образования любят читать книги разных литературных жанров и видов литературы, в предпочтениях обучающихся из средних общеобразовательных организаций фантастика лидирует с небольшим отрывом. В школах «повышенного уровня» четвероклассникам нравится читать более «взрослую» литературу – фантастику и рассказы о путешествиях; при этом интерес к стихам и сказкам снижается по сравнению с другими видами ОО.</a:t>
            </a:r>
          </a:p>
        </p:txBody>
      </p:sp>
    </p:spTree>
    <p:extLst>
      <p:ext uri="{BB962C8B-B14F-4D97-AF65-F5344CB8AC3E}">
        <p14:creationId xmlns:p14="http://schemas.microsoft.com/office/powerpoint/2010/main" val="42615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9" name="Заголовок 13">
            <a:extLst>
              <a:ext uri="{FF2B5EF4-FFF2-40B4-BE49-F238E27FC236}">
                <a16:creationId xmlns:a16="http://schemas.microsoft.com/office/drawing/2014/main" xmlns="" id="{474E1CB7-48CC-5548-8BD8-A5F975A93F39}"/>
              </a:ext>
            </a:extLst>
          </p:cNvPr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чтения четвероклассников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6309F01-7696-2443-B192-4E34DFA21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740" y="1149809"/>
            <a:ext cx="7789846" cy="374168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99DEDA5-5629-494B-8E17-005475DE97C0}"/>
              </a:ext>
            </a:extLst>
          </p:cNvPr>
          <p:cNvSpPr/>
          <p:nvPr/>
        </p:nvSpPr>
        <p:spPr>
          <a:xfrm>
            <a:off x="7216048" y="1374886"/>
            <a:ext cx="45058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Девочкам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больше, чем мальчикам, нравится читать стихи, сказки, рассказы о природе и детях их возраста.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Мальчики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чаще девочек предпочитают читать фантастику и исторические рассказы</a:t>
            </a:r>
          </a:p>
        </p:txBody>
      </p:sp>
    </p:spTree>
    <p:extLst>
      <p:ext uri="{BB962C8B-B14F-4D97-AF65-F5344CB8AC3E}">
        <p14:creationId xmlns:p14="http://schemas.microsoft.com/office/powerpoint/2010/main" val="319365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Типичные ошибки «Математика» </a:t>
            </a: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1BF6B84-B2F0-9548-BAA2-BC676CFC93B1}"/>
              </a:ext>
            </a:extLst>
          </p:cNvPr>
          <p:cNvSpPr/>
          <p:nvPr/>
        </p:nvSpPr>
        <p:spPr>
          <a:xfrm>
            <a:off x="392934" y="698457"/>
            <a:ext cx="119349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Линия 3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заданиях данной линии проверялось умение составлять на основе текстового описания последовательности действий арифметические выражения, в которых действия выполняются в обратном порядке, а также вычислять значение этих выражений.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Анализ типичных ошибок показывает, что в обоих примерах они вызваны в основном невнимательным прочтением текста задания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B4E9CD9-5050-E540-9F32-F55EAFE8F79A}"/>
              </a:ext>
            </a:extLst>
          </p:cNvPr>
          <p:cNvSpPr/>
          <p:nvPr/>
        </p:nvSpPr>
        <p:spPr>
          <a:xfrm>
            <a:off x="314960" y="4136173"/>
            <a:ext cx="112504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Линия 11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заданиях данной линии проверялось умение решать практические задачи, в том числе анализировать ситуацию и выбирать оптимальный вариант.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Невысокий процент выполнения обоих заданий говорит о том, что у обучающихся недостаточно развито умение решать практические задачи, требующие анализа ситуации и выбора оптимального варианта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504B25D-C63D-F343-BF34-33787FD4C4FD}"/>
              </a:ext>
            </a:extLst>
          </p:cNvPr>
          <p:cNvSpPr/>
          <p:nvPr/>
        </p:nvSpPr>
        <p:spPr>
          <a:xfrm>
            <a:off x="314960" y="2278816"/>
            <a:ext cx="114156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Линия 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заданиях этой линии проверялось умение оценивать логическую правильность рассуждений, распознавать логически некорректные утверждения.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Результаты выполнения данного задания показывают, что у слабо развиты навыки проведения логических рассуждений.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Вероятно, на уроках должно уделяться больше времени проведению стандартных логических рассуждений, поскольку они не только необходимы для изучения математики и других предметов, но и весьма часто бывают полезны в повседневной жизни</a:t>
            </a:r>
          </a:p>
        </p:txBody>
      </p:sp>
    </p:spTree>
    <p:extLst>
      <p:ext uri="{BB962C8B-B14F-4D97-AF65-F5344CB8AC3E}">
        <p14:creationId xmlns:p14="http://schemas.microsoft.com/office/powerpoint/2010/main" val="1318830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709</Words>
  <Application>Microsoft Office PowerPoint</Application>
  <PresentationFormat>Произвольный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Дмитриевна Редченкова</dc:creator>
  <cp:lastModifiedBy>Наталья Николаевна Новикова</cp:lastModifiedBy>
  <cp:revision>75</cp:revision>
  <dcterms:created xsi:type="dcterms:W3CDTF">2022-03-17T06:20:17Z</dcterms:created>
  <dcterms:modified xsi:type="dcterms:W3CDTF">2022-04-11T11:03:47Z</dcterms:modified>
</cp:coreProperties>
</file>